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9" r:id="rId2"/>
    <p:sldId id="313" r:id="rId3"/>
    <p:sldId id="315" r:id="rId4"/>
    <p:sldId id="318" r:id="rId5"/>
    <p:sldId id="320" r:id="rId6"/>
    <p:sldId id="319" r:id="rId7"/>
    <p:sldId id="336" r:id="rId8"/>
    <p:sldId id="337" r:id="rId9"/>
    <p:sldId id="338" r:id="rId10"/>
    <p:sldId id="321" r:id="rId11"/>
    <p:sldId id="322" r:id="rId12"/>
    <p:sldId id="323" r:id="rId13"/>
    <p:sldId id="324" r:id="rId14"/>
    <p:sldId id="325" r:id="rId15"/>
    <p:sldId id="327" r:id="rId16"/>
    <p:sldId id="326" r:id="rId17"/>
    <p:sldId id="328" r:id="rId18"/>
    <p:sldId id="329" r:id="rId19"/>
    <p:sldId id="332" r:id="rId20"/>
    <p:sldId id="330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6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4F513-D512-4A6B-8390-42F7C2E93A8F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BB33E-AE3C-443D-9C81-6DFAF7573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8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6670-1F53-4189-81D4-666E8D7B68BF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9D7-10A7-4C73-8231-1127A95B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49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6670-1F53-4189-81D4-666E8D7B68BF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9D7-10A7-4C73-8231-1127A95B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4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6670-1F53-4189-81D4-666E8D7B68BF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9D7-10A7-4C73-8231-1127A95B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0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6670-1F53-4189-81D4-666E8D7B68BF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9D7-10A7-4C73-8231-1127A95B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4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6670-1F53-4189-81D4-666E8D7B68BF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9D7-10A7-4C73-8231-1127A95B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9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6670-1F53-4189-81D4-666E8D7B68BF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9D7-10A7-4C73-8231-1127A95B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5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6670-1F53-4189-81D4-666E8D7B68BF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9D7-10A7-4C73-8231-1127A95B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6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6670-1F53-4189-81D4-666E8D7B68BF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9D7-10A7-4C73-8231-1127A95B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5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6670-1F53-4189-81D4-666E8D7B68BF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9D7-10A7-4C73-8231-1127A95B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4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6670-1F53-4189-81D4-666E8D7B68BF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9D7-10A7-4C73-8231-1127A95B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0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6670-1F53-4189-81D4-666E8D7B68BF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149D7-10A7-4C73-8231-1127A95B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0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76670-1F53-4189-81D4-666E8D7B68BF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149D7-10A7-4C73-8231-1127A95B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93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prstClr val="black"/>
                </a:solidFill>
                <a:latin typeface="ArialMT"/>
                <a:ea typeface="+mj-ea"/>
                <a:cs typeface="+mj-cs"/>
              </a:rPr>
              <a:t> </a:t>
            </a:r>
            <a:r>
              <a:rPr lang="en-US" sz="4000" dirty="0" smtClean="0">
                <a:solidFill>
                  <a:prstClr val="black"/>
                </a:solidFill>
                <a:latin typeface="ArialMT"/>
                <a:ea typeface="+mj-ea"/>
                <a:cs typeface="+mj-cs"/>
              </a:rPr>
              <a:t>Lecture 2</a:t>
            </a:r>
          </a:p>
          <a:p>
            <a:pPr marL="0" indent="0">
              <a:buNone/>
            </a:pPr>
            <a:r>
              <a:rPr lang="en-US" sz="5400" dirty="0" smtClean="0">
                <a:solidFill>
                  <a:prstClr val="black"/>
                </a:solidFill>
                <a:latin typeface="ArialMT"/>
                <a:ea typeface="+mj-ea"/>
                <a:cs typeface="+mj-cs"/>
              </a:rPr>
              <a:t>	</a:t>
            </a:r>
            <a:br>
              <a:rPr lang="en-US" sz="5400" dirty="0" smtClean="0">
                <a:solidFill>
                  <a:prstClr val="black"/>
                </a:solidFill>
                <a:latin typeface="ArialMT"/>
                <a:ea typeface="+mj-ea"/>
                <a:cs typeface="+mj-cs"/>
              </a:rPr>
            </a:br>
            <a:r>
              <a:rPr lang="en-US" sz="5400" dirty="0" smtClean="0">
                <a:solidFill>
                  <a:prstClr val="black"/>
                </a:solidFill>
                <a:latin typeface="ArialMT"/>
                <a:ea typeface="+mj-ea"/>
                <a:cs typeface="+mj-cs"/>
              </a:rPr>
              <a:t/>
            </a:r>
            <a:br>
              <a:rPr lang="en-US" sz="5400" dirty="0" smtClean="0">
                <a:solidFill>
                  <a:prstClr val="black"/>
                </a:solidFill>
                <a:latin typeface="ArialMT"/>
                <a:ea typeface="+mj-ea"/>
                <a:cs typeface="+mj-cs"/>
              </a:rPr>
            </a:br>
            <a:r>
              <a:rPr lang="en-US" sz="5400" dirty="0" smtClean="0">
                <a:solidFill>
                  <a:prstClr val="black"/>
                </a:solidFill>
                <a:latin typeface="ArialMT"/>
                <a:ea typeface="+mj-ea"/>
                <a:cs typeface="+mj-cs"/>
              </a:rPr>
              <a:t>			  </a:t>
            </a:r>
          </a:p>
          <a:p>
            <a:pPr marL="0" indent="0">
              <a:buNone/>
            </a:pPr>
            <a:r>
              <a:rPr lang="en-US" sz="5400" dirty="0">
                <a:solidFill>
                  <a:prstClr val="black"/>
                </a:solidFill>
                <a:latin typeface="ArialMT"/>
                <a:ea typeface="+mj-ea"/>
                <a:cs typeface="+mj-cs"/>
              </a:rPr>
              <a:t>	</a:t>
            </a:r>
            <a:r>
              <a:rPr lang="en-US" sz="5400" dirty="0" smtClean="0">
                <a:solidFill>
                  <a:prstClr val="black"/>
                </a:solidFill>
                <a:latin typeface="ArialMT"/>
                <a:ea typeface="+mj-ea"/>
                <a:cs typeface="+mj-cs"/>
              </a:rPr>
              <a:t>		  </a:t>
            </a:r>
            <a:r>
              <a:rPr lang="en-US" sz="4000" dirty="0" smtClean="0">
                <a:solidFill>
                  <a:prstClr val="black"/>
                </a:solidFill>
                <a:latin typeface="ArialMT"/>
                <a:ea typeface="+mj-ea"/>
                <a:cs typeface="+mj-cs"/>
              </a:rPr>
              <a:t>CT-524</a:t>
            </a:r>
          </a:p>
          <a:p>
            <a:pPr marL="0" indent="0" algn="ctr">
              <a:buNone/>
            </a:pPr>
            <a:r>
              <a:rPr lang="en-US" sz="4000" dirty="0" smtClean="0">
                <a:solidFill>
                  <a:prstClr val="black"/>
                </a:solidFill>
                <a:latin typeface="ArialMT"/>
                <a:ea typeface="+mj-ea"/>
                <a:cs typeface="+mj-cs"/>
              </a:rPr>
              <a:t>Knowledge </a:t>
            </a:r>
            <a:r>
              <a:rPr lang="en-US" sz="4000" dirty="0">
                <a:solidFill>
                  <a:prstClr val="black"/>
                </a:solidFill>
                <a:latin typeface="ArialMT"/>
                <a:ea typeface="+mj-ea"/>
                <a:cs typeface="+mj-cs"/>
              </a:rPr>
              <a:t>B</a:t>
            </a:r>
            <a:r>
              <a:rPr lang="en-US" sz="4000" dirty="0" smtClean="0">
                <a:solidFill>
                  <a:prstClr val="black"/>
                </a:solidFill>
                <a:latin typeface="ArialMT"/>
                <a:ea typeface="+mj-ea"/>
                <a:cs typeface="+mj-cs"/>
              </a:rPr>
              <a:t>ased System</a:t>
            </a:r>
            <a:endParaRPr lang="en-US" dirty="0"/>
          </a:p>
        </p:txBody>
      </p:sp>
      <p:pic>
        <p:nvPicPr>
          <p:cNvPr id="2051" name="Picture 3" descr="C:\Users\Dr. Najeed A. Khan\Desktop\Capture_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81200"/>
            <a:ext cx="2209800" cy="243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What </a:t>
            </a:r>
            <a:r>
              <a:rPr lang="en-US" b="1" dirty="0">
                <a:solidFill>
                  <a:srgbClr val="FF0000"/>
                </a:solidFill>
              </a:rPr>
              <a:t>types of knowledge might need representing? 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Factual </a:t>
            </a:r>
            <a:r>
              <a:rPr lang="en-US" b="1" dirty="0"/>
              <a:t>(declarative) knowledge </a:t>
            </a:r>
          </a:p>
          <a:p>
            <a:pPr marL="0" indent="0">
              <a:buNone/>
            </a:pPr>
            <a:r>
              <a:rPr lang="en-US" b="1" dirty="0"/>
              <a:t>Facts about objects and concepts </a:t>
            </a:r>
          </a:p>
          <a:p>
            <a:pPr lvl="1"/>
            <a:r>
              <a:rPr lang="en-US" dirty="0"/>
              <a:t>The capital of Italy is Rome </a:t>
            </a:r>
          </a:p>
          <a:p>
            <a:pPr lvl="1"/>
            <a:r>
              <a:rPr lang="en-US" dirty="0"/>
              <a:t>Rome wasn’t built in a day </a:t>
            </a:r>
          </a:p>
          <a:p>
            <a:pPr lvl="1"/>
            <a:r>
              <a:rPr lang="en-US" dirty="0"/>
              <a:t>A day consists of 24 hours </a:t>
            </a:r>
          </a:p>
          <a:p>
            <a:pPr lvl="1"/>
            <a:r>
              <a:rPr lang="en-US" dirty="0"/>
              <a:t>20 and 4 make 24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62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Procedural </a:t>
            </a:r>
            <a:r>
              <a:rPr lang="en-US" b="1" dirty="0" smtClean="0">
                <a:solidFill>
                  <a:srgbClr val="FF0000"/>
                </a:solidFill>
              </a:rPr>
              <a:t>knowledge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Describing </a:t>
            </a:r>
            <a:r>
              <a:rPr lang="en-US" b="1" dirty="0">
                <a:solidFill>
                  <a:srgbClr val="FF0000"/>
                </a:solidFill>
              </a:rPr>
              <a:t>how a problem is solved</a:t>
            </a:r>
            <a:r>
              <a:rPr lang="en-US" b="1" dirty="0"/>
              <a:t>. 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To make a vegetable stew, first slice some onions… </a:t>
            </a:r>
          </a:p>
          <a:p>
            <a:pPr marL="0" indent="0">
              <a:buNone/>
            </a:pPr>
            <a:r>
              <a:rPr lang="en-US" b="1" dirty="0"/>
              <a:t>To get to Edinburgh from Brighton by train, first go to Brighton station… </a:t>
            </a:r>
          </a:p>
          <a:p>
            <a:pPr marL="0" indent="0">
              <a:buNone/>
            </a:pPr>
            <a:r>
              <a:rPr lang="en-US" b="1" dirty="0"/>
              <a:t>To find the mean of three figures, add them and divide by three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963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Meta-knowledge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Knowledge </a:t>
            </a:r>
            <a:r>
              <a:rPr lang="en-US" b="1" dirty="0">
                <a:solidFill>
                  <a:srgbClr val="FF0000"/>
                </a:solidFill>
              </a:rPr>
              <a:t>about your/the system’s </a:t>
            </a:r>
            <a:r>
              <a:rPr lang="en-US" b="1" dirty="0" smtClean="0">
                <a:solidFill>
                  <a:srgbClr val="FF0000"/>
                </a:solidFill>
              </a:rPr>
              <a:t>knowledge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Do you know the Queen’s phone number? </a:t>
            </a:r>
          </a:p>
          <a:p>
            <a:pPr marL="0" indent="0">
              <a:buNone/>
            </a:pPr>
            <a:r>
              <a:rPr lang="en-US" b="1" dirty="0"/>
              <a:t>Do you know your best friend’s phone number? </a:t>
            </a:r>
          </a:p>
          <a:p>
            <a:pPr marL="0" indent="0">
              <a:buNone/>
            </a:pPr>
            <a:r>
              <a:rPr lang="en-US" b="1" dirty="0"/>
              <a:t>Do you know who the prime minister is? </a:t>
            </a:r>
          </a:p>
          <a:p>
            <a:pPr marL="0" indent="0">
              <a:buNone/>
            </a:pPr>
            <a:r>
              <a:rPr lang="en-US" b="1" dirty="0"/>
              <a:t>Do you know what “Weltanschauung” means?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51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Heuristic </a:t>
            </a:r>
            <a:r>
              <a:rPr lang="en-US" b="1" dirty="0" smtClean="0">
                <a:solidFill>
                  <a:srgbClr val="FF0000"/>
                </a:solidFill>
              </a:rPr>
              <a:t>knowledge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Rules </a:t>
            </a:r>
            <a:r>
              <a:rPr lang="en-US" b="1" dirty="0">
                <a:solidFill>
                  <a:srgbClr val="FF0000"/>
                </a:solidFill>
              </a:rPr>
              <a:t>of thumb about some knowledge </a:t>
            </a:r>
            <a:r>
              <a:rPr lang="en-US" b="1" dirty="0" smtClean="0">
                <a:solidFill>
                  <a:srgbClr val="FF0000"/>
                </a:solidFill>
              </a:rPr>
              <a:t>domain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For instance, in a medical expert system - if patient has spots, it’s probably chickenpox </a:t>
            </a:r>
          </a:p>
          <a:p>
            <a:pPr marL="0" indent="0">
              <a:buNone/>
            </a:pPr>
            <a:r>
              <a:rPr lang="en-US" b="1" dirty="0"/>
              <a:t>In a mechanical trouble shooting system - if engine doesn’t turn over, check battery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7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sorts of applications would need this knowledge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b="1" dirty="0" smtClean="0"/>
              <a:t>Planning </a:t>
            </a:r>
            <a:r>
              <a:rPr lang="en-US" b="1" dirty="0"/>
              <a:t>systems - e.g. walls support a house </a:t>
            </a:r>
          </a:p>
          <a:p>
            <a:pPr marL="0" indent="0">
              <a:buNone/>
            </a:pPr>
            <a:r>
              <a:rPr lang="en-US" b="1" dirty="0"/>
              <a:t>(</a:t>
            </a:r>
            <a:r>
              <a:rPr lang="en-US" b="1" i="1" dirty="0"/>
              <a:t>so usually shouldn’t plan to build roof first</a:t>
            </a:r>
            <a:r>
              <a:rPr lang="en-US" b="1" dirty="0"/>
              <a:t>) </a:t>
            </a:r>
          </a:p>
          <a:p>
            <a:r>
              <a:rPr lang="en-US" b="1" dirty="0"/>
              <a:t>Expert problem solving systems - e.g. a baby’s pulse if normally faster than an adult’s </a:t>
            </a:r>
          </a:p>
          <a:p>
            <a:r>
              <a:rPr lang="en-US" b="1" dirty="0"/>
              <a:t>Natural Language Understanding Systems - e.g. the UK PM lives in Downing Street, so “an announcement from Downing St” is a government announcement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14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 smtClean="0"/>
              <a:t>Knowledge Representation</a:t>
            </a:r>
            <a:endParaRPr lang="en-US" sz="4000" dirty="0"/>
          </a:p>
        </p:txBody>
      </p:sp>
      <p:pic>
        <p:nvPicPr>
          <p:cNvPr id="2050" name="Picture 2" descr="C:\Users\Dr. Najeed A. Khan\Desktop\ontolog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43200"/>
            <a:ext cx="3505200" cy="330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802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approaches have been put forward?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b="1" dirty="0" smtClean="0"/>
              <a:t>Propositional </a:t>
            </a:r>
            <a:r>
              <a:rPr lang="en-US" b="1" dirty="0"/>
              <a:t>logic and predicate calculus </a:t>
            </a:r>
          </a:p>
          <a:p>
            <a:r>
              <a:rPr lang="en-US" b="1" dirty="0"/>
              <a:t>Production Rules </a:t>
            </a:r>
          </a:p>
          <a:p>
            <a:r>
              <a:rPr lang="en-US" b="1" dirty="0"/>
              <a:t>Semantic Networks </a:t>
            </a:r>
          </a:p>
          <a:p>
            <a:r>
              <a:rPr lang="en-US" b="1" dirty="0"/>
              <a:t>Frames </a:t>
            </a:r>
          </a:p>
          <a:p>
            <a:r>
              <a:rPr lang="en-US" b="1" dirty="0"/>
              <a:t>Conceptual Dependency </a:t>
            </a:r>
          </a:p>
          <a:p>
            <a:r>
              <a:rPr lang="en-US" b="1" dirty="0"/>
              <a:t>Scripts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6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Semantic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“</a:t>
            </a:r>
            <a:r>
              <a:rPr lang="en-US" b="1" dirty="0"/>
              <a:t>A method of knowledge representation using a graph made up of nodes and arcs, where nodes usually represent objects, and arcs the relationships between objects” 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 kind of “slot and filler” relationship relating attributes and values especially class membership (</a:t>
            </a:r>
            <a:r>
              <a:rPr lang="en-US" b="1" dirty="0" err="1"/>
              <a:t>is_a</a:t>
            </a:r>
            <a:r>
              <a:rPr lang="en-US" b="1" dirty="0"/>
              <a:t> or </a:t>
            </a:r>
            <a:r>
              <a:rPr lang="en-US" b="1" dirty="0" err="1"/>
              <a:t>a_kind_of</a:t>
            </a:r>
            <a:r>
              <a:rPr lang="en-US" b="1" dirty="0"/>
              <a:t>) and instance (</a:t>
            </a:r>
            <a:r>
              <a:rPr lang="en-US" b="1" dirty="0" err="1"/>
              <a:t>is_instance</a:t>
            </a:r>
            <a:r>
              <a:rPr lang="en-US" b="1" dirty="0"/>
              <a:t>).</a:t>
            </a:r>
          </a:p>
          <a:p>
            <a:endParaRPr lang="en-US" dirty="0"/>
          </a:p>
        </p:txBody>
      </p:sp>
      <p:pic>
        <p:nvPicPr>
          <p:cNvPr id="3074" name="Picture 2" descr="C:\Users\Dr. Najeed A. Khan\Desktop\SemanticNe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40485"/>
            <a:ext cx="2209800" cy="154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093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r. Najeed A. Khan\Desktop\img024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24" y="533400"/>
            <a:ext cx="7460476" cy="559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498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Bayesian Network for an automobile troubleshooting program</a:t>
            </a:r>
            <a:endParaRPr lang="en-US" dirty="0"/>
          </a:p>
        </p:txBody>
      </p:sp>
      <p:pic>
        <p:nvPicPr>
          <p:cNvPr id="1026" name="Picture 2" descr="C:\Users\Dr. Najeed A. Khan\Desktop\Car_E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5815611" cy="462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44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FFCD00"/>
                </a:solidFill>
                <a:latin typeface="Times New Roman"/>
              </a:rPr>
              <a:t>Knowledge based </a:t>
            </a:r>
            <a:r>
              <a:rPr lang="en-US" sz="4000" dirty="0" smtClean="0">
                <a:solidFill>
                  <a:srgbClr val="FFCD00"/>
                </a:solidFill>
                <a:latin typeface="Times New Roman"/>
              </a:rPr>
              <a:t>system</a:t>
            </a:r>
            <a:br>
              <a:rPr lang="en-US" sz="4000" dirty="0" smtClean="0">
                <a:solidFill>
                  <a:srgbClr val="FFCD00"/>
                </a:solidFill>
                <a:latin typeface="Times New Roman"/>
              </a:rPr>
            </a:br>
            <a:r>
              <a:rPr lang="en-US" sz="4000" dirty="0" smtClean="0">
                <a:solidFill>
                  <a:srgbClr val="FFCD00"/>
                </a:solidFill>
                <a:latin typeface="Times New Roman"/>
              </a:rPr>
              <a:t>(</a:t>
            </a:r>
            <a:r>
              <a:rPr lang="en-US" sz="4000" dirty="0">
                <a:solidFill>
                  <a:srgbClr val="FFCD00"/>
                </a:solidFill>
                <a:latin typeface="Times New Roman"/>
              </a:rPr>
              <a:t>Introduction)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name Expert Systems was derived from the term knowledge-base expert systems.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 ES </a:t>
            </a:r>
            <a:r>
              <a:rPr lang="en-US" dirty="0"/>
              <a:t>is a system that employs human knowledge captured in a computer to solve problems.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“What </a:t>
            </a:r>
            <a:r>
              <a:rPr lang="en-US" sz="3600" b="1" dirty="0" err="1">
                <a:solidFill>
                  <a:srgbClr val="FF0000"/>
                </a:solidFill>
              </a:rPr>
              <a:t>colour</a:t>
            </a:r>
            <a:r>
              <a:rPr lang="en-US" sz="3600" b="1" dirty="0">
                <a:solidFill>
                  <a:srgbClr val="FF0000"/>
                </a:solidFill>
              </a:rPr>
              <a:t> is </a:t>
            </a:r>
            <a:r>
              <a:rPr lang="en-US" sz="3600" b="1" dirty="0" err="1">
                <a:solidFill>
                  <a:srgbClr val="FF0000"/>
                </a:solidFill>
              </a:rPr>
              <a:t>Tweety</a:t>
            </a:r>
            <a:r>
              <a:rPr lang="en-US" sz="3600" b="1" dirty="0">
                <a:solidFill>
                  <a:srgbClr val="FF0000"/>
                </a:solidFill>
              </a:rPr>
              <a:t>?”, “Can </a:t>
            </a:r>
            <a:r>
              <a:rPr lang="en-US" sz="3600" b="1" dirty="0" err="1">
                <a:solidFill>
                  <a:srgbClr val="FF0000"/>
                </a:solidFill>
              </a:rPr>
              <a:t>Tweety</a:t>
            </a:r>
            <a:r>
              <a:rPr lang="en-US" sz="3600" b="1" dirty="0">
                <a:solidFill>
                  <a:srgbClr val="FF0000"/>
                </a:solidFill>
              </a:rPr>
              <a:t> fly?”, “Does </a:t>
            </a:r>
            <a:r>
              <a:rPr lang="en-US" sz="3600" b="1" dirty="0" err="1">
                <a:solidFill>
                  <a:srgbClr val="FF0000"/>
                </a:solidFill>
              </a:rPr>
              <a:t>Tweety</a:t>
            </a:r>
            <a:r>
              <a:rPr lang="en-US" sz="3600" b="1" dirty="0">
                <a:solidFill>
                  <a:srgbClr val="FF0000"/>
                </a:solidFill>
              </a:rPr>
              <a:t> breathe air</a:t>
            </a:r>
            <a:r>
              <a:rPr lang="en-US" sz="3600" b="1" dirty="0" smtClean="0">
                <a:solidFill>
                  <a:srgbClr val="FF0000"/>
                </a:solidFill>
              </a:rPr>
              <a:t>?”: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Value </a:t>
            </a:r>
            <a:r>
              <a:rPr lang="en-US" b="1" dirty="0"/>
              <a:t>Inheritance Procedure </a:t>
            </a:r>
          </a:p>
          <a:p>
            <a:pPr marL="0" indent="0">
              <a:buNone/>
            </a:pPr>
            <a:r>
              <a:rPr lang="en-US" b="1" dirty="0"/>
              <a:t>Let F be the given node and S the given slot or attribute </a:t>
            </a:r>
          </a:p>
          <a:p>
            <a:pPr marL="0" indent="0">
              <a:buNone/>
            </a:pPr>
            <a:r>
              <a:rPr lang="en-US" b="1" dirty="0"/>
              <a:t>1. </a:t>
            </a:r>
          </a:p>
          <a:p>
            <a:pPr marL="0" indent="0">
              <a:buNone/>
            </a:pPr>
            <a:r>
              <a:rPr lang="en-US" b="1" dirty="0"/>
              <a:t>Form a queue consisting of the node F and all the class nodes found in F's </a:t>
            </a:r>
            <a:r>
              <a:rPr lang="en-US" b="1" dirty="0" err="1"/>
              <a:t>is_instance</a:t>
            </a:r>
            <a:r>
              <a:rPr lang="en-US" b="1" dirty="0"/>
              <a:t> slot(s). Node F is to be in front.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21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D00"/>
                </a:solidFill>
                <a:latin typeface="Times New Roman"/>
              </a:rPr>
              <a:t>Source of </a:t>
            </a:r>
            <a:r>
              <a:rPr lang="en-US" dirty="0" smtClean="0">
                <a:solidFill>
                  <a:srgbClr val="FFCD00"/>
                </a:solidFill>
                <a:latin typeface="Times New Roman"/>
              </a:rPr>
              <a:t>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Knowledge 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may be collected from many sources.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</a:rPr>
              <a:t>Books, News papers, Computer, 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Databases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</a:rPr>
              <a:t>Films, 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Pictures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</a:rPr>
              <a:t>Maps, 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Flow 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diagram</a:t>
            </a:r>
            <a:endParaRPr lang="en-US" dirty="0">
              <a:solidFill>
                <a:srgbClr val="000000"/>
              </a:solidFill>
              <a:latin typeface="Times New Roman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/>
              </a:rPr>
              <a:t>Stories, Experiences </a:t>
            </a:r>
            <a:endParaRPr lang="en-US" dirty="0">
              <a:solidFill>
                <a:srgbClr val="000000"/>
              </a:solidFill>
              <a:latin typeface="Times New Roman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/>
              </a:rPr>
              <a:t>Observed 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3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D00"/>
                </a:solidFill>
                <a:latin typeface="Times New Roman"/>
              </a:rPr>
              <a:t>History of </a:t>
            </a:r>
            <a:r>
              <a:rPr lang="en-US" dirty="0" smtClean="0">
                <a:solidFill>
                  <a:srgbClr val="FFCD00"/>
                </a:solidFill>
                <a:latin typeface="Times New Roman"/>
              </a:rPr>
              <a:t>Knowledge-based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AI community developed Expert Systems as early as the mid 1960s. One attempt in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</a:rPr>
              <a:t>this direction was the General-purpose Problem Solver. Developed by Newell and 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Simon 1973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9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Architecture of </a:t>
            </a:r>
            <a:r>
              <a:rPr lang="en-US" sz="3600" dirty="0" smtClean="0"/>
              <a:t>Rule-based </a:t>
            </a:r>
            <a:r>
              <a:rPr lang="en-US" sz="3600" dirty="0"/>
              <a:t>Expert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266825"/>
            <a:ext cx="8753475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01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</a:t>
            </a:r>
          </a:p>
          <a:p>
            <a:pPr marL="0" indent="0">
              <a:buNone/>
            </a:pPr>
            <a:r>
              <a:rPr lang="en-US" sz="4800" b="1" dirty="0"/>
              <a:t>	</a:t>
            </a:r>
            <a:r>
              <a:rPr lang="en-US" sz="4800" b="1" dirty="0" smtClean="0"/>
              <a:t>	  Knowledge ?</a:t>
            </a:r>
            <a:endParaRPr lang="en-US" sz="4800" b="1" dirty="0"/>
          </a:p>
        </p:txBody>
      </p:sp>
      <p:pic>
        <p:nvPicPr>
          <p:cNvPr id="1026" name="Picture 2" descr="C:\Users\Dr. Najeed A. Khan\Desktop\imagesCAX9GII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95337"/>
            <a:ext cx="3200400" cy="373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53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438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What is </a:t>
            </a:r>
            <a:r>
              <a:rPr lang="en-US" sz="3200" b="1" dirty="0" smtClean="0"/>
              <a:t>Knowledge ?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715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In the field of information system it is customary to distinguish between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800" b="1" dirty="0"/>
              <a:t>Data</a:t>
            </a:r>
          </a:p>
          <a:p>
            <a:pPr marL="0" indent="0">
              <a:buNone/>
            </a:pPr>
            <a:r>
              <a:rPr lang="en-US" sz="2000" dirty="0"/>
              <a:t>The term Data refers to numeric (or alphanumeric) string that by them does not have </a:t>
            </a:r>
            <a:r>
              <a:rPr lang="en-US" sz="2000" dirty="0" smtClean="0"/>
              <a:t>a meaning</a:t>
            </a:r>
            <a:r>
              <a:rPr lang="en-US" sz="2000" dirty="0"/>
              <a:t>. They can be facts and figures to be processed.</a:t>
            </a:r>
          </a:p>
          <a:p>
            <a:pPr marL="0" indent="0">
              <a:buNone/>
            </a:pPr>
            <a:r>
              <a:rPr lang="en-US" sz="2800" b="1" dirty="0"/>
              <a:t>Information</a:t>
            </a:r>
          </a:p>
          <a:p>
            <a:pPr marL="0" indent="0">
              <a:buNone/>
            </a:pPr>
            <a:r>
              <a:rPr lang="en-US" sz="2000" dirty="0"/>
              <a:t>Information a data organized so that it is meaning full to the person receiving it.</a:t>
            </a:r>
          </a:p>
          <a:p>
            <a:pPr marL="0" indent="0">
              <a:buNone/>
            </a:pPr>
            <a:r>
              <a:rPr lang="en-US" sz="2800" b="1" dirty="0"/>
              <a:t>Knowledge</a:t>
            </a:r>
          </a:p>
          <a:p>
            <a:pPr marL="0" indent="0">
              <a:buNone/>
            </a:pPr>
            <a:r>
              <a:rPr lang="en-US" sz="2000" dirty="0" smtClean="0"/>
              <a:t>According </a:t>
            </a:r>
            <a:r>
              <a:rPr lang="en-US" sz="2000" dirty="0"/>
              <a:t>to the Webster’s </a:t>
            </a:r>
            <a:r>
              <a:rPr lang="en-US" sz="2000" dirty="0" smtClean="0"/>
              <a:t>New Dictionary </a:t>
            </a:r>
            <a:r>
              <a:rPr lang="en-US" sz="2000" dirty="0"/>
              <a:t>of the American Language, knowledge is:</a:t>
            </a:r>
          </a:p>
          <a:p>
            <a:pPr marL="0" indent="0">
              <a:buNone/>
            </a:pPr>
            <a:r>
              <a:rPr lang="en-US" sz="2000" dirty="0"/>
              <a:t>·  A clear and certain perception of something.</a:t>
            </a:r>
          </a:p>
          <a:p>
            <a:pPr marL="0" indent="0">
              <a:buNone/>
            </a:pPr>
            <a:r>
              <a:rPr lang="en-US" sz="2000" dirty="0"/>
              <a:t>·  Understanding</a:t>
            </a:r>
          </a:p>
          <a:p>
            <a:pPr marL="0" indent="0">
              <a:buNone/>
            </a:pPr>
            <a:r>
              <a:rPr lang="en-US" sz="2000" dirty="0"/>
              <a:t>·  Learning</a:t>
            </a:r>
          </a:p>
          <a:p>
            <a:pPr marL="0" indent="0">
              <a:buNone/>
            </a:pPr>
            <a:r>
              <a:rPr lang="en-US" sz="2000" dirty="0"/>
              <a:t>·  All that has been perceived or Grasped by the mind</a:t>
            </a:r>
          </a:p>
          <a:p>
            <a:pPr marL="0" indent="0">
              <a:buNone/>
            </a:pPr>
            <a:r>
              <a:rPr lang="en-US" sz="2000" dirty="0"/>
              <a:t>·  Practical experience skill</a:t>
            </a:r>
          </a:p>
          <a:p>
            <a:pPr marL="0" indent="0">
              <a:buNone/>
            </a:pPr>
            <a:r>
              <a:rPr lang="en-US" sz="2000" dirty="0"/>
              <a:t>·  Acquaintance or familiarity.</a:t>
            </a:r>
          </a:p>
          <a:p>
            <a:pPr marL="0" indent="0">
              <a:buNone/>
            </a:pPr>
            <a:r>
              <a:rPr lang="en-US" sz="2000" dirty="0"/>
              <a:t>·  Recognition,</a:t>
            </a:r>
          </a:p>
          <a:p>
            <a:pPr marL="0" indent="0">
              <a:buNone/>
            </a:pPr>
            <a:r>
              <a:rPr lang="en-US" sz="2000" dirty="0"/>
              <a:t>·  Organized information applicable to problem solving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pic>
        <p:nvPicPr>
          <p:cNvPr id="5" name="Picture 3" descr="C:\Users\Dr. Najeed A. Khan\Desktop\knowled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530" y="4419600"/>
            <a:ext cx="3169870" cy="224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50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Shallow </a:t>
            </a:r>
            <a:r>
              <a:rPr lang="en-US" dirty="0">
                <a:solidFill>
                  <a:srgbClr val="FF0000"/>
                </a:solidFill>
              </a:rPr>
              <a:t>Knowledge</a:t>
            </a:r>
          </a:p>
          <a:p>
            <a:pPr marL="0" indent="0">
              <a:buNone/>
            </a:pPr>
            <a:r>
              <a:rPr lang="en-US" dirty="0"/>
              <a:t>Surface level knowledge use solve low-level problem can be expressed by IF THEN rule.</a:t>
            </a:r>
          </a:p>
          <a:p>
            <a:pPr marL="0" indent="0">
              <a:buNone/>
            </a:pPr>
            <a:r>
              <a:rPr lang="en-US" dirty="0" smtClean="0"/>
              <a:t>E.g., IF </a:t>
            </a:r>
            <a:r>
              <a:rPr lang="en-US" dirty="0"/>
              <a:t>here is no fuel in the fuel tank THEN engine will not turn over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Deep Knowledge</a:t>
            </a:r>
          </a:p>
          <a:p>
            <a:pPr marL="0" indent="0">
              <a:buNone/>
            </a:pPr>
            <a:r>
              <a:rPr lang="en-US" dirty="0"/>
              <a:t>Human beings use deep level knowledge for solving complex problem. Like doctor</a:t>
            </a:r>
          </a:p>
          <a:p>
            <a:pPr marL="0" indent="0">
              <a:buNone/>
            </a:pPr>
            <a:r>
              <a:rPr lang="en-US" dirty="0"/>
              <a:t>diagnose disease of patient. An automobile engineer determines the problem.</a:t>
            </a:r>
          </a:p>
        </p:txBody>
      </p:sp>
      <p:pic>
        <p:nvPicPr>
          <p:cNvPr id="1026" name="Picture 2" descr="C:\Users\Dr. Najeed A. Khan\Desktop\shal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42" y="1676400"/>
            <a:ext cx="1482758" cy="111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r. Najeed A. Khan\Desktop\Dee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214" y="5486400"/>
            <a:ext cx="1964695" cy="111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21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Knowledge Investigation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24338"/>
            <a:ext cx="8229600" cy="4277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09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D00"/>
                </a:solidFill>
                <a:latin typeface="Times New Roman"/>
              </a:rPr>
              <a:t>Categories of </a:t>
            </a:r>
            <a:r>
              <a:rPr lang="en-US" dirty="0" smtClean="0">
                <a:solidFill>
                  <a:srgbClr val="FFCD00"/>
                </a:solidFill>
                <a:latin typeface="Times New Roman"/>
              </a:rPr>
              <a:t>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339AFF"/>
                </a:solidFill>
                <a:latin typeface="Times New Roman"/>
              </a:rPr>
              <a:t>Declarative </a:t>
            </a:r>
            <a:r>
              <a:rPr lang="en-US" sz="3600" b="1" dirty="0">
                <a:solidFill>
                  <a:srgbClr val="339AFF"/>
                </a:solidFill>
                <a:latin typeface="Times New Roman"/>
              </a:rPr>
              <a:t>Knowledge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</a:rPr>
              <a:t>Declarative knowledge is a descriptive representation of knowledge. </a:t>
            </a:r>
            <a:endParaRPr lang="en-US" dirty="0" smtClean="0">
              <a:solidFill>
                <a:srgbClr val="000000"/>
              </a:solidFill>
              <a:latin typeface="Times New Roman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It 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is expressed in 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a factual 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statement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E.g. “There 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is positive association between smoking and cancer</a:t>
            </a: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”.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rgbClr val="339AFF"/>
                </a:solidFill>
                <a:latin typeface="Times New Roman"/>
              </a:rPr>
              <a:t>Procedural Knowledge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</a:rPr>
              <a:t>Procedural knowledge step-by-step sequences and how-to types of </a:t>
            </a:r>
            <a:endParaRPr lang="en-US" dirty="0" smtClean="0">
              <a:solidFill>
                <a:srgbClr val="000000"/>
              </a:solidFill>
              <a:latin typeface="Times New Roman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instructions</a:t>
            </a:r>
            <a:endParaRPr lang="en-US" dirty="0">
              <a:solidFill>
                <a:srgbClr val="000000"/>
              </a:solidFill>
              <a:latin typeface="Times New Roman"/>
            </a:endParaRPr>
          </a:p>
          <a:p>
            <a:pPr marL="0" indent="0">
              <a:buNone/>
            </a:pPr>
            <a:endParaRPr lang="en-US" sz="3600" b="1" dirty="0" smtClean="0">
              <a:solidFill>
                <a:srgbClr val="339AFF"/>
              </a:solidFill>
              <a:latin typeface="Times New Roman"/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rgbClr val="339AFF"/>
                </a:solidFill>
                <a:latin typeface="Times New Roman"/>
              </a:rPr>
              <a:t>Heuristic Knowledge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/>
              </a:rPr>
              <a:t>Derived </a:t>
            </a:r>
            <a:r>
              <a:rPr lang="en-US" dirty="0">
                <a:solidFill>
                  <a:srgbClr val="000000"/>
                </a:solidFill>
                <a:latin typeface="Times New Roman"/>
              </a:rPr>
              <a:t>from the Greek word for “Discovery”. Depends on our experience, judgments,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</a:rPr>
              <a:t>tricks etc.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339AFF"/>
                </a:solidFill>
                <a:latin typeface="Times New Roman"/>
              </a:rPr>
              <a:t>Meta Knowledge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</a:rPr>
              <a:t>Knowledge about knowledge</a:t>
            </a:r>
            <a:endParaRPr lang="en-US" dirty="0"/>
          </a:p>
        </p:txBody>
      </p:sp>
      <p:pic>
        <p:nvPicPr>
          <p:cNvPr id="3074" name="Picture 2" descr="C:\Users\Dr. Najeed A. Khan\Desktop\meta_knowled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181600"/>
            <a:ext cx="1604596" cy="109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Dr. Najeed A. Khan\Desktop\dec_knowled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371600"/>
            <a:ext cx="1272939" cy="135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Dr. Najeed A. Khan\Desktop\Pro_knowled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784349"/>
            <a:ext cx="1161116" cy="142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45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755</Words>
  <Application>Microsoft Office PowerPoint</Application>
  <PresentationFormat>On-screen Show (4:3)</PresentationFormat>
  <Paragraphs>107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Knowledge based system (Introduction)</vt:lpstr>
      <vt:lpstr>History of Knowledge-based Systems</vt:lpstr>
      <vt:lpstr>Architecture of Rule-based Expert Systems</vt:lpstr>
      <vt:lpstr>PowerPoint Presentation</vt:lpstr>
      <vt:lpstr>What is Knowledge ?</vt:lpstr>
      <vt:lpstr>Level of Knowledge</vt:lpstr>
      <vt:lpstr>Deep Knowledge Investigation</vt:lpstr>
      <vt:lpstr>Categories of Knowledge</vt:lpstr>
      <vt:lpstr> What types of knowledge might need representing?  </vt:lpstr>
      <vt:lpstr>Procedural knowledge</vt:lpstr>
      <vt:lpstr>Meta-knowledge</vt:lpstr>
      <vt:lpstr>Heuristic knowledge</vt:lpstr>
      <vt:lpstr>What sorts of applications would need this knowledge?</vt:lpstr>
      <vt:lpstr>PowerPoint Presentation</vt:lpstr>
      <vt:lpstr>What approaches have been put forward? </vt:lpstr>
      <vt:lpstr>Semantic Networks </vt:lpstr>
      <vt:lpstr>PowerPoint Presentation</vt:lpstr>
      <vt:lpstr>A Bayesian Network for an automobile troubleshooting program</vt:lpstr>
      <vt:lpstr>“What colour is Tweety?”, “Can Tweety fly?”, “Does Tweety breathe air?”:</vt:lpstr>
      <vt:lpstr>Source of Knowledge</vt:lpstr>
    </vt:vector>
  </TitlesOfParts>
  <Company>NEDUET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Imran Shaikh</dc:creator>
  <cp:lastModifiedBy>MCIT2012</cp:lastModifiedBy>
  <cp:revision>50</cp:revision>
  <dcterms:created xsi:type="dcterms:W3CDTF">2012-01-18T09:56:23Z</dcterms:created>
  <dcterms:modified xsi:type="dcterms:W3CDTF">2012-01-26T14:53:38Z</dcterms:modified>
</cp:coreProperties>
</file>