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4" r:id="rId9"/>
    <p:sldId id="261" r:id="rId10"/>
    <p:sldId id="269" r:id="rId11"/>
    <p:sldId id="267" r:id="rId12"/>
    <p:sldId id="274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9" r:id="rId21"/>
    <p:sldId id="278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D58-26BB-4331-84A6-1F0EEA6D190C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B0E7-03F9-45B5-89F9-71CD84F2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4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D58-26BB-4331-84A6-1F0EEA6D190C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B0E7-03F9-45B5-89F9-71CD84F2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D58-26BB-4331-84A6-1F0EEA6D190C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B0E7-03F9-45B5-89F9-71CD84F2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8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D58-26BB-4331-84A6-1F0EEA6D190C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B0E7-03F9-45B5-89F9-71CD84F2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8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D58-26BB-4331-84A6-1F0EEA6D190C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B0E7-03F9-45B5-89F9-71CD84F2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8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D58-26BB-4331-84A6-1F0EEA6D190C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B0E7-03F9-45B5-89F9-71CD84F2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D58-26BB-4331-84A6-1F0EEA6D190C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B0E7-03F9-45B5-89F9-71CD84F2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D58-26BB-4331-84A6-1F0EEA6D190C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B0E7-03F9-45B5-89F9-71CD84F2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D58-26BB-4331-84A6-1F0EEA6D190C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B0E7-03F9-45B5-89F9-71CD84F2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D58-26BB-4331-84A6-1F0EEA6D190C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B0E7-03F9-45B5-89F9-71CD84F2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D58-26BB-4331-84A6-1F0EEA6D190C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B0E7-03F9-45B5-89F9-71CD84F2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7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DD58-26BB-4331-84A6-1F0EEA6D190C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B0E7-03F9-45B5-89F9-71CD84F2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prstClr val="black"/>
                </a:solidFill>
                <a:latin typeface="ArialMT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MT"/>
              </a:rPr>
              <a:t>CT-524</a:t>
            </a:r>
          </a:p>
          <a:p>
            <a:r>
              <a:rPr lang="en-US" dirty="0">
                <a:solidFill>
                  <a:prstClr val="black"/>
                </a:solidFill>
                <a:latin typeface="ArialMT"/>
              </a:rPr>
              <a:t>Knowledge Based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Issues in Knowledge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Some issues that arise in knowledge representation from an AI perspective are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 people represent knowledge?</a:t>
            </a:r>
          </a:p>
          <a:p>
            <a:r>
              <a:rPr lang="en-US" dirty="0"/>
              <a:t>What is the nature of knowledge?</a:t>
            </a:r>
          </a:p>
          <a:p>
            <a:r>
              <a:rPr lang="en-US" dirty="0"/>
              <a:t>Should a representation scheme deal with a particular domain or should it be general purpose?</a:t>
            </a:r>
          </a:p>
          <a:p>
            <a:r>
              <a:rPr lang="en-US" dirty="0"/>
              <a:t>How expressive is a representation scheme </a:t>
            </a:r>
            <a:r>
              <a:rPr lang="en-US" dirty="0" smtClean="0"/>
              <a:t>or formal language ?</a:t>
            </a:r>
            <a:endParaRPr lang="en-US" dirty="0"/>
          </a:p>
          <a:p>
            <a:r>
              <a:rPr lang="en-US" dirty="0"/>
              <a:t>Should the scheme be declarative or procedural?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7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Knowledge Representation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knowledge of an expert system can be represented in a number of ways includes: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Semantic networks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Scripts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Frames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Conceptual graph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Semantic networks</a:t>
            </a:r>
            <a:br>
              <a:rPr lang="en-US" i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 method of knowledge representation using a graph made up of nodes and arcs, where nodes usually represent objects, and arcs the relationships between objects”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0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07525"/>
            <a:ext cx="6324599" cy="579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338192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Semantic Nets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3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intended to represent the data:</a:t>
            </a:r>
          </a:p>
          <a:p>
            <a:r>
              <a:rPr lang="en-US" i="1" dirty="0"/>
              <a:t>Tom is a cat.</a:t>
            </a:r>
          </a:p>
          <a:p>
            <a:r>
              <a:rPr lang="en-US" i="1" dirty="0"/>
              <a:t>Tom caught a bird.</a:t>
            </a:r>
          </a:p>
          <a:p>
            <a:r>
              <a:rPr lang="en-US" i="1" dirty="0"/>
              <a:t>Tom is owned by John.</a:t>
            </a:r>
          </a:p>
          <a:p>
            <a:r>
              <a:rPr lang="en-US" i="1" dirty="0"/>
              <a:t>Tom is ginger in </a:t>
            </a:r>
            <a:r>
              <a:rPr lang="en-US" i="1" dirty="0" smtClean="0"/>
              <a:t>color</a:t>
            </a:r>
            <a:r>
              <a:rPr lang="en-US" i="1" dirty="0"/>
              <a:t>.</a:t>
            </a:r>
          </a:p>
          <a:p>
            <a:r>
              <a:rPr lang="en-US" i="1" dirty="0"/>
              <a:t>Cats like cream.</a:t>
            </a:r>
          </a:p>
          <a:p>
            <a:r>
              <a:rPr lang="en-US" i="1" dirty="0"/>
              <a:t>The cat sat on the mat.</a:t>
            </a:r>
          </a:p>
          <a:p>
            <a:r>
              <a:rPr lang="en-US" i="1" dirty="0"/>
              <a:t>A cat is a mammal.</a:t>
            </a:r>
          </a:p>
          <a:p>
            <a:r>
              <a:rPr lang="en-US" i="1" dirty="0"/>
              <a:t>A bird is an animal.</a:t>
            </a:r>
          </a:p>
          <a:p>
            <a:r>
              <a:rPr lang="en-US" i="1" dirty="0"/>
              <a:t>All mammals are animals</a:t>
            </a:r>
            <a:r>
              <a:rPr lang="en-US" i="1" dirty="0" smtClean="0"/>
              <a:t>.</a:t>
            </a:r>
          </a:p>
          <a:p>
            <a:r>
              <a:rPr lang="en-US" i="1" dirty="0"/>
              <a:t>Mammals have fur.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71" y="1600200"/>
            <a:ext cx="399403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40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semantic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particular </a:t>
            </a:r>
            <a:r>
              <a:rPr lang="en-US" dirty="0"/>
              <a:t>problem is that we haven’t </a:t>
            </a:r>
            <a:r>
              <a:rPr lang="en-US" dirty="0">
                <a:solidFill>
                  <a:srgbClr val="FF0000"/>
                </a:solidFill>
              </a:rPr>
              <a:t>distinguished between </a:t>
            </a:r>
            <a:r>
              <a:rPr lang="en-US" dirty="0"/>
              <a:t>nodes representing </a:t>
            </a:r>
            <a:r>
              <a:rPr lang="en-US" dirty="0">
                <a:solidFill>
                  <a:srgbClr val="FF0000"/>
                </a:solidFill>
              </a:rPr>
              <a:t>classes</a:t>
            </a:r>
            <a:r>
              <a:rPr lang="en-US" dirty="0"/>
              <a:t> of </a:t>
            </a:r>
            <a:r>
              <a:rPr lang="en-US" dirty="0" smtClean="0"/>
              <a:t>things, and </a:t>
            </a:r>
            <a:r>
              <a:rPr lang="en-US" dirty="0"/>
              <a:t>nodes representing </a:t>
            </a:r>
            <a:r>
              <a:rPr lang="en-US" dirty="0">
                <a:solidFill>
                  <a:srgbClr val="FF0000"/>
                </a:solidFill>
              </a:rPr>
              <a:t>individual objects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So, for example, the node </a:t>
            </a:r>
            <a:r>
              <a:rPr lang="en-US" dirty="0" err="1"/>
              <a:t>labelled</a:t>
            </a:r>
            <a:r>
              <a:rPr lang="en-US" dirty="0"/>
              <a:t> Cat represents </a:t>
            </a:r>
            <a:r>
              <a:rPr lang="en-US" dirty="0" smtClean="0"/>
              <a:t>both the </a:t>
            </a:r>
            <a:r>
              <a:rPr lang="en-US" dirty="0"/>
              <a:t>single (nameless) cat who sat on the mat, and the whole class of cats to which Tom belongs</a:t>
            </a:r>
            <a:r>
              <a:rPr lang="en-US" dirty="0" smtClean="0"/>
              <a:t>,</a:t>
            </a:r>
            <a:r>
              <a:rPr lang="en-US" dirty="0"/>
              <a:t> which are mammals and which like </a:t>
            </a:r>
            <a:r>
              <a:rPr lang="en-US" dirty="0" smtClean="0"/>
              <a:t>cream.</a:t>
            </a:r>
          </a:p>
        </p:txBody>
      </p:sp>
    </p:spTree>
    <p:extLst>
      <p:ext uri="{BB962C8B-B14F-4D97-AF65-F5344CB8AC3E}">
        <p14:creationId xmlns:p14="http://schemas.microsoft.com/office/powerpoint/2010/main" val="212335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clean up the representation by distinguishing between nodes representing individual </a:t>
            </a:r>
            <a:r>
              <a:rPr lang="en-US" dirty="0" smtClean="0"/>
              <a:t>or instances</a:t>
            </a:r>
            <a:r>
              <a:rPr lang="en-US" dirty="0"/>
              <a:t>, and nodes representing </a:t>
            </a:r>
            <a:r>
              <a:rPr lang="en-US" i="1" dirty="0"/>
              <a:t>classes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Link  </a:t>
            </a:r>
            <a:r>
              <a:rPr lang="en-US" dirty="0" err="1">
                <a:solidFill>
                  <a:srgbClr val="FF0000"/>
                </a:solidFill>
              </a:rPr>
              <a:t>is_a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only be used to show an </a:t>
            </a:r>
            <a:r>
              <a:rPr lang="en-US" dirty="0" smtClean="0"/>
              <a:t>individual.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Link </a:t>
            </a:r>
            <a:r>
              <a:rPr lang="en-US" dirty="0" err="1">
                <a:solidFill>
                  <a:srgbClr val="FF0000"/>
                </a:solidFill>
              </a:rPr>
              <a:t>a_kind_of</a:t>
            </a:r>
            <a:r>
              <a:rPr lang="en-US" dirty="0"/>
              <a:t> 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FF0000"/>
                </a:solidFill>
              </a:rPr>
              <a:t>ako</a:t>
            </a:r>
            <a:r>
              <a:rPr lang="en-US" dirty="0" smtClean="0"/>
              <a:t> representing </a:t>
            </a:r>
            <a:r>
              <a:rPr lang="en-US" dirty="0"/>
              <a:t>one class </a:t>
            </a:r>
            <a:r>
              <a:rPr lang="en-US" dirty="0" smtClean="0"/>
              <a:t>may be used </a:t>
            </a:r>
            <a:r>
              <a:rPr lang="en-US" dirty="0"/>
              <a:t>in the place </a:t>
            </a:r>
            <a:r>
              <a:rPr lang="en-US" dirty="0" smtClean="0"/>
              <a:t>of </a:t>
            </a:r>
            <a:r>
              <a:rPr lang="en-US" dirty="0" err="1" smtClean="0"/>
              <a:t>is_a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3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The revised semantic net is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C:\Users\Dr. Najeed A. Khan\Desktop\sem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896956"/>
            <a:ext cx="5562600" cy="56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2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36"/>
            <a:ext cx="8229600" cy="72736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direct Prolog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cat(tom).</a:t>
            </a:r>
          </a:p>
          <a:p>
            <a:pPr marL="0" indent="0">
              <a:buNone/>
            </a:pPr>
            <a:r>
              <a:rPr lang="en-US" i="1" dirty="0"/>
              <a:t>cat(cat1).</a:t>
            </a:r>
          </a:p>
          <a:p>
            <a:pPr marL="0" indent="0">
              <a:buNone/>
            </a:pPr>
            <a:r>
              <a:rPr lang="en-US" i="1" dirty="0"/>
              <a:t>mat(mat1).</a:t>
            </a:r>
          </a:p>
          <a:p>
            <a:pPr marL="0" indent="0">
              <a:buNone/>
            </a:pPr>
            <a:r>
              <a:rPr lang="en-US" i="1" dirty="0" err="1"/>
              <a:t>sat_on</a:t>
            </a:r>
            <a:r>
              <a:rPr lang="en-US" i="1" dirty="0"/>
              <a:t>(cat1,mat1).</a:t>
            </a:r>
          </a:p>
          <a:p>
            <a:pPr marL="0" indent="0">
              <a:buNone/>
            </a:pPr>
            <a:r>
              <a:rPr lang="en-US" i="1" dirty="0"/>
              <a:t>bird(bird1).</a:t>
            </a:r>
          </a:p>
          <a:p>
            <a:pPr marL="0" indent="0">
              <a:buNone/>
            </a:pPr>
            <a:r>
              <a:rPr lang="en-US" i="1" dirty="0"/>
              <a:t>caught(tom,bird1).</a:t>
            </a:r>
          </a:p>
          <a:p>
            <a:pPr marL="0" indent="0">
              <a:buNone/>
            </a:pPr>
            <a:r>
              <a:rPr lang="en-US" i="1" dirty="0"/>
              <a:t>like(</a:t>
            </a:r>
            <a:r>
              <a:rPr lang="en-US" i="1" dirty="0" err="1"/>
              <a:t>X,cream</a:t>
            </a:r>
            <a:r>
              <a:rPr lang="en-US" i="1" dirty="0"/>
              <a:t>) :– cat(X).</a:t>
            </a:r>
          </a:p>
          <a:p>
            <a:pPr marL="0" indent="0">
              <a:buNone/>
            </a:pPr>
            <a:r>
              <a:rPr lang="en-US" i="1" dirty="0"/>
              <a:t>mammal(X) :– cat(X).</a:t>
            </a:r>
          </a:p>
          <a:p>
            <a:pPr marL="0" indent="0">
              <a:buNone/>
            </a:pPr>
            <a:r>
              <a:rPr lang="en-US" i="1" dirty="0"/>
              <a:t>has(</a:t>
            </a:r>
            <a:r>
              <a:rPr lang="en-US" i="1" dirty="0" err="1"/>
              <a:t>X,fur</a:t>
            </a:r>
            <a:r>
              <a:rPr lang="en-US" i="1" dirty="0"/>
              <a:t>) :– mammal(X).</a:t>
            </a:r>
          </a:p>
          <a:p>
            <a:pPr marL="0" indent="0">
              <a:buNone/>
            </a:pPr>
            <a:r>
              <a:rPr lang="en-US" i="1" dirty="0"/>
              <a:t>animal(X) :– mammal(X).</a:t>
            </a:r>
          </a:p>
          <a:p>
            <a:pPr marL="0" indent="0">
              <a:buNone/>
            </a:pPr>
            <a:r>
              <a:rPr lang="en-US" i="1" dirty="0"/>
              <a:t>animal(X) :– bird(X).</a:t>
            </a:r>
          </a:p>
          <a:p>
            <a:pPr marL="0" indent="0">
              <a:buNone/>
            </a:pPr>
            <a:r>
              <a:rPr lang="en-US" i="1" dirty="0"/>
              <a:t>owns(</a:t>
            </a:r>
            <a:r>
              <a:rPr lang="en-US" i="1" dirty="0" err="1"/>
              <a:t>john,tom</a:t>
            </a:r>
            <a:r>
              <a:rPr lang="en-US" i="1" dirty="0"/>
              <a:t>).</a:t>
            </a:r>
          </a:p>
          <a:p>
            <a:pPr marL="0" indent="0">
              <a:buNone/>
            </a:pPr>
            <a:r>
              <a:rPr lang="en-US" i="1" dirty="0" err="1"/>
              <a:t>is_coloured</a:t>
            </a:r>
            <a:r>
              <a:rPr lang="en-US" i="1" dirty="0"/>
              <a:t>(</a:t>
            </a:r>
            <a:r>
              <a:rPr lang="en-US" i="1" dirty="0" err="1"/>
              <a:t>tom,ginger</a:t>
            </a:r>
            <a:r>
              <a:rPr lang="en-US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3767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A Scripts is a structured representation describing a stereotyped (clear and dual)sequence of events/actions in a particular context.</a:t>
            </a:r>
          </a:p>
          <a:p>
            <a:pPr marL="0" indent="0">
              <a:buNone/>
            </a:pPr>
            <a:r>
              <a:rPr lang="en-US" i="1" dirty="0" smtClean="0"/>
              <a:t>The term ‘scripts’ coined by </a:t>
            </a:r>
            <a:r>
              <a:rPr lang="en-US" i="1" dirty="0" err="1" smtClean="0"/>
              <a:t>Schank</a:t>
            </a:r>
            <a:r>
              <a:rPr lang="en-US" i="1" dirty="0" smtClean="0"/>
              <a:t> and Abelson in 1977.</a:t>
            </a:r>
          </a:p>
        </p:txBody>
      </p:sp>
    </p:spTree>
    <p:extLst>
      <p:ext uri="{BB962C8B-B14F-4D97-AF65-F5344CB8AC3E}">
        <p14:creationId xmlns:p14="http://schemas.microsoft.com/office/powerpoint/2010/main" val="140040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</a:t>
            </a:r>
          </a:p>
          <a:p>
            <a:pPr marL="0" indent="0">
              <a:buNone/>
            </a:pPr>
            <a:r>
              <a:rPr lang="en-US" sz="4800" b="1" dirty="0"/>
              <a:t>	</a:t>
            </a:r>
            <a:r>
              <a:rPr lang="en-US" sz="4800" b="1" dirty="0" smtClean="0"/>
              <a:t>	  Knowledge ?</a:t>
            </a:r>
            <a:endParaRPr lang="en-US" sz="4800" b="1" dirty="0"/>
          </a:p>
        </p:txBody>
      </p:sp>
      <p:pic>
        <p:nvPicPr>
          <p:cNvPr id="1026" name="Picture 2" descr="C:\Users\Dr. Najeed A. Khan\Desktop\imagesCAX9GI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95337"/>
            <a:ext cx="3200400" cy="373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754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classic example of a script involves the typical sequence of events that occur when a person dines in a restaurant: finding a seat, reading the menu, ordering drinks from the waiters staff...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4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components of Scripts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/>
              <a:t>The components of Scripts are: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Entry Conditions: </a:t>
            </a:r>
            <a:r>
              <a:rPr lang="en-US" i="1" dirty="0" smtClean="0"/>
              <a:t>Customer, cashier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Results:</a:t>
            </a:r>
            <a:r>
              <a:rPr lang="en-US" i="1" dirty="0" smtClean="0"/>
              <a:t> Having meal, paid bill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Props: </a:t>
            </a:r>
            <a:r>
              <a:rPr lang="en-US" i="1" dirty="0" smtClean="0"/>
              <a:t>plates, cutlery, Table, chair, reception desk etc.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Roles: </a:t>
            </a:r>
            <a:r>
              <a:rPr lang="en-US" i="1" dirty="0" smtClean="0"/>
              <a:t>waiter takes orders 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Scenes: </a:t>
            </a:r>
            <a:r>
              <a:rPr lang="en-US" i="1" dirty="0" smtClean="0"/>
              <a:t>ordering meal, eating meal etc.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9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Humn</a:t>
            </a:r>
            <a:r>
              <a:rPr lang="en-US" dirty="0" smtClean="0"/>
              <a:t>……….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script for dine in a restaurant</a:t>
            </a:r>
          </a:p>
          <a:p>
            <a:pPr marL="0" indent="0">
              <a:buNone/>
            </a:pPr>
            <a:r>
              <a:rPr lang="en-US" smtClean="0"/>
              <a:t>     (Class work)</a:t>
            </a:r>
            <a:endParaRPr lang="en-US" dirty="0" smtClean="0"/>
          </a:p>
          <a:p>
            <a:r>
              <a:rPr lang="en-US" dirty="0" smtClean="0"/>
              <a:t>Write an script for shopping in a Wal-Mart</a:t>
            </a:r>
          </a:p>
          <a:p>
            <a:r>
              <a:rPr lang="en-US" dirty="0" smtClean="0"/>
              <a:t>Write an script for based on your own/ personnel experience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3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4" name="Content Placeholder 3" descr="C:\Users\Dr. Najeed A. Khan\Desktop\knowledg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27" y="2743200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17526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Data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Coarse </a:t>
            </a:r>
          </a:p>
          <a:p>
            <a:endParaRPr lang="en-US" dirty="0" smtClean="0"/>
          </a:p>
          <a:p>
            <a:r>
              <a:rPr lang="en-US" sz="3200" b="1" dirty="0"/>
              <a:t>Information</a:t>
            </a:r>
          </a:p>
          <a:p>
            <a:r>
              <a:rPr lang="en-US" sz="2400" dirty="0" smtClean="0"/>
              <a:t>Organized data</a:t>
            </a:r>
          </a:p>
          <a:p>
            <a:endParaRPr lang="en-US" dirty="0" smtClean="0"/>
          </a:p>
          <a:p>
            <a:r>
              <a:rPr lang="en-US" sz="3200" b="1" dirty="0" smtClean="0"/>
              <a:t>Knowledge</a:t>
            </a:r>
          </a:p>
          <a:p>
            <a:r>
              <a:rPr lang="en-US" sz="3200" dirty="0" smtClean="0"/>
              <a:t>Practical information used to solve the problems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481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knowledge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339AFF"/>
                </a:solidFill>
                <a:latin typeface="Times New Roman"/>
              </a:rPr>
              <a:t>Declarative  knowledge </a:t>
            </a:r>
          </a:p>
          <a:p>
            <a:pPr marL="0" indent="0">
              <a:buNone/>
            </a:pPr>
            <a:r>
              <a:rPr lang="en-US" dirty="0" smtClean="0"/>
              <a:t>Knowledge or facts about objects and concepts.</a:t>
            </a:r>
          </a:p>
          <a:p>
            <a:pPr marL="0" lvl="1" indent="0">
              <a:buNone/>
            </a:pPr>
            <a:r>
              <a:rPr lang="en-US" dirty="0" smtClean="0"/>
              <a:t>e.g.  A day consists of 24 hours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339AFF"/>
                </a:solidFill>
                <a:latin typeface="Times New Roman"/>
              </a:rPr>
              <a:t>Procedural Knowledge</a:t>
            </a:r>
          </a:p>
          <a:p>
            <a:pPr marL="0" indent="0">
              <a:buNone/>
            </a:pPr>
            <a:r>
              <a:rPr lang="en-US" dirty="0" smtClean="0"/>
              <a:t>Describes how a problem is solved. </a:t>
            </a:r>
          </a:p>
          <a:p>
            <a:pPr marL="0" indent="0">
              <a:buNone/>
            </a:pPr>
            <a:r>
              <a:rPr lang="en-US" b="1" dirty="0" smtClean="0"/>
              <a:t>e.g. </a:t>
            </a:r>
            <a:r>
              <a:rPr lang="en-US" dirty="0" smtClean="0"/>
              <a:t>To find the mean of three figures, add them and divide by three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989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knowledge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339AFF"/>
                </a:solidFill>
                <a:latin typeface="Times New Roman"/>
              </a:rPr>
              <a:t>Heuristic knowledge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Depends on our experience, judgments,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tricks etc. (common senses)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339AFF"/>
                </a:solidFill>
                <a:latin typeface="Times New Roman"/>
              </a:rPr>
              <a:t>Meta Knowledge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Knowledge about knowledge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2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r. Najeed A. Khan\Desktop\Dee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686043"/>
            <a:ext cx="3380509" cy="191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r. Najeed A. Khan\Desktop\shal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276600" cy="245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540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 smtClean="0">
              <a:solidFill>
                <a:srgbClr val="339AFF"/>
              </a:solidFill>
              <a:latin typeface="Times New Roman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339AFF"/>
                </a:solidFill>
                <a:latin typeface="Times New Roman"/>
              </a:rPr>
              <a:t>Shallow Knowledge</a:t>
            </a:r>
          </a:p>
          <a:p>
            <a:pPr marL="0" indent="0">
              <a:buNone/>
            </a:pPr>
            <a:r>
              <a:rPr lang="en-US" dirty="0" smtClean="0"/>
              <a:t>Surface </a:t>
            </a:r>
            <a:r>
              <a:rPr lang="en-US" dirty="0"/>
              <a:t>level knowledge use solve low-level problem can be expressed by IF THEN rule.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339AFF"/>
                </a:solidFill>
                <a:latin typeface="Times New Roman"/>
              </a:rPr>
              <a:t>Deep Knowledge</a:t>
            </a:r>
          </a:p>
          <a:p>
            <a:pPr marL="0" indent="0">
              <a:buNone/>
            </a:pPr>
            <a:r>
              <a:rPr lang="en-US" dirty="0" smtClean="0"/>
              <a:t>Knowledge </a:t>
            </a:r>
            <a:r>
              <a:rPr lang="en-US" dirty="0"/>
              <a:t>for solving complex problem. Like </a:t>
            </a:r>
            <a:r>
              <a:rPr lang="en-US" dirty="0" smtClean="0"/>
              <a:t>doctor diagnose </a:t>
            </a:r>
            <a:r>
              <a:rPr lang="en-US" dirty="0"/>
              <a:t>disease of patient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9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Knowledge Acquisition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Knowledge acquisition includes the elicitation, collection, analysis, modeling and validation.</a:t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509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r. Najeed A. Khan\Desktop\kno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4" y="762000"/>
            <a:ext cx="843331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5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Knowledge Representation</a:t>
            </a:r>
            <a:endParaRPr lang="en-US" sz="4000" dirty="0"/>
          </a:p>
        </p:txBody>
      </p:sp>
      <p:pic>
        <p:nvPicPr>
          <p:cNvPr id="2050" name="Picture 2" descr="C:\Users\Dr. Najeed A. Khan\Desktop\ontolog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3505200" cy="330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5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657</Words>
  <Application>Microsoft Office PowerPoint</Application>
  <PresentationFormat>On-screen Show (4:3)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Lecture 3</vt:lpstr>
      <vt:lpstr>PowerPoint Presentation</vt:lpstr>
      <vt:lpstr>Review</vt:lpstr>
      <vt:lpstr>Types of knowledge</vt:lpstr>
      <vt:lpstr>Types of knowledge (continue)</vt:lpstr>
      <vt:lpstr>Level of Knowledge</vt:lpstr>
      <vt:lpstr>Knowledge Acquisition</vt:lpstr>
      <vt:lpstr>PowerPoint Presentation</vt:lpstr>
      <vt:lpstr>PowerPoint Presentation</vt:lpstr>
      <vt:lpstr>Issues in Knowledge Representation</vt:lpstr>
      <vt:lpstr>Knowledge Representation</vt:lpstr>
      <vt:lpstr>Semantic networks </vt:lpstr>
      <vt:lpstr>PowerPoint Presentation</vt:lpstr>
      <vt:lpstr>PowerPoint Presentation</vt:lpstr>
      <vt:lpstr>Issues with semantic nets</vt:lpstr>
      <vt:lpstr>Solution</vt:lpstr>
      <vt:lpstr>The revised semantic net is: </vt:lpstr>
      <vt:lpstr>A direct Prolog representation</vt:lpstr>
      <vt:lpstr>Scripts</vt:lpstr>
      <vt:lpstr>Scripts (continue)</vt:lpstr>
      <vt:lpstr>components of Scripts</vt:lpstr>
      <vt:lpstr>Humn……….</vt:lpstr>
    </vt:vector>
  </TitlesOfParts>
  <Company>NEDUET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Imran Shaikh</dc:creator>
  <cp:lastModifiedBy>Imran Shaikh</cp:lastModifiedBy>
  <cp:revision>12</cp:revision>
  <dcterms:created xsi:type="dcterms:W3CDTF">2012-02-02T11:08:22Z</dcterms:created>
  <dcterms:modified xsi:type="dcterms:W3CDTF">2012-02-02T12:03:43Z</dcterms:modified>
</cp:coreProperties>
</file>