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1" r:id="rId4"/>
    <p:sldId id="258" r:id="rId5"/>
    <p:sldId id="259" r:id="rId6"/>
    <p:sldId id="260"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0" autoAdjust="0"/>
  </p:normalViewPr>
  <p:slideViewPr>
    <p:cSldViewPr>
      <p:cViewPr>
        <p:scale>
          <a:sx n="91" d="100"/>
          <a:sy n="91" d="100"/>
        </p:scale>
        <p:origin x="-88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BD637C-A1AC-4E06-B9C7-BF96A8B2A24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FD3A-5BB2-4256-804C-75D6085577E1}" type="slidenum">
              <a:rPr lang="en-US" smtClean="0"/>
              <a:t>‹#›</a:t>
            </a:fld>
            <a:endParaRPr lang="en-US"/>
          </a:p>
        </p:txBody>
      </p:sp>
    </p:spTree>
    <p:extLst>
      <p:ext uri="{BB962C8B-B14F-4D97-AF65-F5344CB8AC3E}">
        <p14:creationId xmlns:p14="http://schemas.microsoft.com/office/powerpoint/2010/main" val="164507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D637C-A1AC-4E06-B9C7-BF96A8B2A24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FD3A-5BB2-4256-804C-75D6085577E1}" type="slidenum">
              <a:rPr lang="en-US" smtClean="0"/>
              <a:t>‹#›</a:t>
            </a:fld>
            <a:endParaRPr lang="en-US"/>
          </a:p>
        </p:txBody>
      </p:sp>
    </p:spTree>
    <p:extLst>
      <p:ext uri="{BB962C8B-B14F-4D97-AF65-F5344CB8AC3E}">
        <p14:creationId xmlns:p14="http://schemas.microsoft.com/office/powerpoint/2010/main" val="388176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D637C-A1AC-4E06-B9C7-BF96A8B2A24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FD3A-5BB2-4256-804C-75D6085577E1}" type="slidenum">
              <a:rPr lang="en-US" smtClean="0"/>
              <a:t>‹#›</a:t>
            </a:fld>
            <a:endParaRPr lang="en-US"/>
          </a:p>
        </p:txBody>
      </p:sp>
    </p:spTree>
    <p:extLst>
      <p:ext uri="{BB962C8B-B14F-4D97-AF65-F5344CB8AC3E}">
        <p14:creationId xmlns:p14="http://schemas.microsoft.com/office/powerpoint/2010/main" val="25078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D637C-A1AC-4E06-B9C7-BF96A8B2A24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FD3A-5BB2-4256-804C-75D6085577E1}" type="slidenum">
              <a:rPr lang="en-US" smtClean="0"/>
              <a:t>‹#›</a:t>
            </a:fld>
            <a:endParaRPr lang="en-US"/>
          </a:p>
        </p:txBody>
      </p:sp>
    </p:spTree>
    <p:extLst>
      <p:ext uri="{BB962C8B-B14F-4D97-AF65-F5344CB8AC3E}">
        <p14:creationId xmlns:p14="http://schemas.microsoft.com/office/powerpoint/2010/main" val="66535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BD637C-A1AC-4E06-B9C7-BF96A8B2A24D}"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0FD3A-5BB2-4256-804C-75D6085577E1}" type="slidenum">
              <a:rPr lang="en-US" smtClean="0"/>
              <a:t>‹#›</a:t>
            </a:fld>
            <a:endParaRPr lang="en-US"/>
          </a:p>
        </p:txBody>
      </p:sp>
    </p:spTree>
    <p:extLst>
      <p:ext uri="{BB962C8B-B14F-4D97-AF65-F5344CB8AC3E}">
        <p14:creationId xmlns:p14="http://schemas.microsoft.com/office/powerpoint/2010/main" val="379467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BD637C-A1AC-4E06-B9C7-BF96A8B2A24D}"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0FD3A-5BB2-4256-804C-75D6085577E1}" type="slidenum">
              <a:rPr lang="en-US" smtClean="0"/>
              <a:t>‹#›</a:t>
            </a:fld>
            <a:endParaRPr lang="en-US"/>
          </a:p>
        </p:txBody>
      </p:sp>
    </p:spTree>
    <p:extLst>
      <p:ext uri="{BB962C8B-B14F-4D97-AF65-F5344CB8AC3E}">
        <p14:creationId xmlns:p14="http://schemas.microsoft.com/office/powerpoint/2010/main" val="371363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D637C-A1AC-4E06-B9C7-BF96A8B2A24D}" type="datetimeFigureOut">
              <a:rPr lang="en-US" smtClean="0"/>
              <a:t>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0FD3A-5BB2-4256-804C-75D6085577E1}" type="slidenum">
              <a:rPr lang="en-US" smtClean="0"/>
              <a:t>‹#›</a:t>
            </a:fld>
            <a:endParaRPr lang="en-US"/>
          </a:p>
        </p:txBody>
      </p:sp>
    </p:spTree>
    <p:extLst>
      <p:ext uri="{BB962C8B-B14F-4D97-AF65-F5344CB8AC3E}">
        <p14:creationId xmlns:p14="http://schemas.microsoft.com/office/powerpoint/2010/main" val="379947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BD637C-A1AC-4E06-B9C7-BF96A8B2A24D}" type="datetimeFigureOut">
              <a:rPr lang="en-US" smtClean="0"/>
              <a:t>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0FD3A-5BB2-4256-804C-75D6085577E1}" type="slidenum">
              <a:rPr lang="en-US" smtClean="0"/>
              <a:t>‹#›</a:t>
            </a:fld>
            <a:endParaRPr lang="en-US"/>
          </a:p>
        </p:txBody>
      </p:sp>
    </p:spTree>
    <p:extLst>
      <p:ext uri="{BB962C8B-B14F-4D97-AF65-F5344CB8AC3E}">
        <p14:creationId xmlns:p14="http://schemas.microsoft.com/office/powerpoint/2010/main" val="273926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D637C-A1AC-4E06-B9C7-BF96A8B2A24D}" type="datetimeFigureOut">
              <a:rPr lang="en-US" smtClean="0"/>
              <a:t>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0FD3A-5BB2-4256-804C-75D6085577E1}" type="slidenum">
              <a:rPr lang="en-US" smtClean="0"/>
              <a:t>‹#›</a:t>
            </a:fld>
            <a:endParaRPr lang="en-US"/>
          </a:p>
        </p:txBody>
      </p:sp>
    </p:spTree>
    <p:extLst>
      <p:ext uri="{BB962C8B-B14F-4D97-AF65-F5344CB8AC3E}">
        <p14:creationId xmlns:p14="http://schemas.microsoft.com/office/powerpoint/2010/main" val="47268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D637C-A1AC-4E06-B9C7-BF96A8B2A24D}"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0FD3A-5BB2-4256-804C-75D6085577E1}" type="slidenum">
              <a:rPr lang="en-US" smtClean="0"/>
              <a:t>‹#›</a:t>
            </a:fld>
            <a:endParaRPr lang="en-US"/>
          </a:p>
        </p:txBody>
      </p:sp>
    </p:spTree>
    <p:extLst>
      <p:ext uri="{BB962C8B-B14F-4D97-AF65-F5344CB8AC3E}">
        <p14:creationId xmlns:p14="http://schemas.microsoft.com/office/powerpoint/2010/main" val="14236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D637C-A1AC-4E06-B9C7-BF96A8B2A24D}"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0FD3A-5BB2-4256-804C-75D6085577E1}" type="slidenum">
              <a:rPr lang="en-US" smtClean="0"/>
              <a:t>‹#›</a:t>
            </a:fld>
            <a:endParaRPr lang="en-US"/>
          </a:p>
        </p:txBody>
      </p:sp>
    </p:spTree>
    <p:extLst>
      <p:ext uri="{BB962C8B-B14F-4D97-AF65-F5344CB8AC3E}">
        <p14:creationId xmlns:p14="http://schemas.microsoft.com/office/powerpoint/2010/main" val="168946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D637C-A1AC-4E06-B9C7-BF96A8B2A24D}" type="datetimeFigureOut">
              <a:rPr lang="en-US" smtClean="0"/>
              <a:t>1/28/2014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0FD3A-5BB2-4256-804C-75D6085577E1}" type="slidenum">
              <a:rPr lang="en-US" smtClean="0"/>
              <a:t>‹#›</a:t>
            </a:fld>
            <a:endParaRPr lang="en-US"/>
          </a:p>
        </p:txBody>
      </p:sp>
    </p:spTree>
    <p:extLst>
      <p:ext uri="{BB962C8B-B14F-4D97-AF65-F5344CB8AC3E}">
        <p14:creationId xmlns:p14="http://schemas.microsoft.com/office/powerpoint/2010/main" val="3633570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963846" y="457200"/>
                <a:ext cx="4794839" cy="5986254"/>
              </a:xfrm>
              <a:prstGeom prst="rect">
                <a:avLst/>
              </a:prstGeom>
              <a:noFill/>
            </p:spPr>
            <p:txBody>
              <a:bodyPr wrap="none" rtlCol="0">
                <a:spAutoFit/>
              </a:bodyPr>
              <a:lstStyle/>
              <a:p>
                <a:pPr marL="342900" indent="-342900">
                  <a:buAutoNum type="arabicPeriod"/>
                </a:pPr>
                <a:r>
                  <a:rPr lang="en-US" dirty="0" smtClean="0">
                    <a:latin typeface="Times New Roman" pitchFamily="18" charset="0"/>
                    <a:cs typeface="Times New Roman" pitchFamily="18" charset="0"/>
                  </a:rPr>
                  <a:t>a, b, c are </a:t>
                </a:r>
                <a:r>
                  <a:rPr lang="en-US" dirty="0" smtClean="0">
                    <a:latin typeface="Times New Roman" pitchFamily="18" charset="0"/>
                    <a:cs typeface="Times New Roman" pitchFamily="18" charset="0"/>
                  </a:rPr>
                  <a:t>three </a:t>
                </a:r>
                <a:r>
                  <a:rPr lang="en-US" dirty="0" smtClean="0">
                    <a:latin typeface="Times New Roman" pitchFamily="18" charset="0"/>
                    <a:cs typeface="Times New Roman" pitchFamily="18" charset="0"/>
                  </a:rPr>
                  <a:t>sides</a:t>
                </a:r>
              </a:p>
              <a:p>
                <a:pPr>
                  <a:tabLst>
                    <a:tab pos="395288" algn="l"/>
                    <a:tab pos="914400" algn="l"/>
                  </a:tabLst>
                </a:pPr>
                <a:r>
                  <a:rPr lang="en-US" dirty="0" smtClean="0">
                    <a:latin typeface="Times New Roman" pitchFamily="18" charset="0"/>
                    <a:cs typeface="Times New Roman" pitchFamily="18" charset="0"/>
                  </a:rPr>
                  <a:t>	</a:t>
                </a:r>
                <a14:m>
                  <m:oMath xmlns:m="http://schemas.openxmlformats.org/officeDocument/2006/math">
                    <m:r>
                      <a:rPr lang="en-US" b="0" i="1" smtClean="0">
                        <a:latin typeface="Cambria Math"/>
                      </a:rPr>
                      <m:t>𝑎</m:t>
                    </m:r>
                    <m:r>
                      <a:rPr lang="en-US" b="0" i="1" smtClean="0">
                        <a:latin typeface="Cambria Math"/>
                        <a:ea typeface="Cambria Math"/>
                      </a:rPr>
                      <m:t>&gt;0,  </m:t>
                    </m:r>
                    <m:r>
                      <a:rPr lang="en-US" b="0" i="1" smtClean="0">
                        <a:latin typeface="Cambria Math"/>
                        <a:ea typeface="Cambria Math"/>
                      </a:rPr>
                      <m:t>𝑏</m:t>
                    </m:r>
                    <m:r>
                      <a:rPr lang="en-US" b="0" i="1" smtClean="0">
                        <a:latin typeface="Cambria Math"/>
                        <a:ea typeface="Cambria Math"/>
                      </a:rPr>
                      <m:t>&gt;0,  </m:t>
                    </m:r>
                    <m:r>
                      <a:rPr lang="en-US" b="0" i="1" smtClean="0">
                        <a:latin typeface="Cambria Math"/>
                        <a:ea typeface="Cambria Math"/>
                      </a:rPr>
                      <m:t>𝑐</m:t>
                    </m:r>
                    <m:r>
                      <a:rPr lang="en-US" b="0" i="1" smtClean="0">
                        <a:latin typeface="Cambria Math"/>
                        <a:ea typeface="Cambria Math"/>
                      </a:rPr>
                      <m:t>&gt;0       ∀ </m:t>
                    </m:r>
                    <m:r>
                      <a:rPr lang="en-US" b="0" i="1" smtClean="0">
                        <a:latin typeface="Cambria Math"/>
                        <a:ea typeface="Cambria Math"/>
                      </a:rPr>
                      <m:t>𝑎</m:t>
                    </m:r>
                    <m:r>
                      <a:rPr lang="en-US" b="0" i="1" smtClean="0">
                        <a:latin typeface="Cambria Math"/>
                        <a:ea typeface="Cambria Math"/>
                      </a:rPr>
                      <m:t>, </m:t>
                    </m:r>
                    <m:r>
                      <a:rPr lang="en-US" b="0" i="1" smtClean="0">
                        <a:latin typeface="Cambria Math"/>
                        <a:ea typeface="Cambria Math"/>
                      </a:rPr>
                      <m:t>𝑏</m:t>
                    </m:r>
                    <m:r>
                      <a:rPr lang="en-US" b="0" i="1" smtClean="0">
                        <a:latin typeface="Cambria Math"/>
                        <a:ea typeface="Cambria Math"/>
                      </a:rPr>
                      <m:t>, </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ℝ</m:t>
                    </m:r>
                  </m:oMath>
                </a14:m>
                <a:endParaRPr lang="en-US" b="0" dirty="0" smtClean="0">
                  <a:latin typeface="Times New Roman" pitchFamily="18" charset="0"/>
                  <a:ea typeface="Cambria Math"/>
                  <a:cs typeface="Times New Roman" pitchFamily="18" charset="0"/>
                </a:endParaRPr>
              </a:p>
              <a:p>
                <a:pPr>
                  <a:tabLst>
                    <a:tab pos="395288" algn="l"/>
                    <a:tab pos="914400" algn="l"/>
                  </a:tabLst>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ea typeface="Cambria Math"/>
                        </a:rPr>
                        <m:t>&gt;</m:t>
                      </m:r>
                      <m:r>
                        <a:rPr lang="en-US" b="0" i="1" smtClean="0">
                          <a:latin typeface="Cambria Math"/>
                          <a:ea typeface="Cambria Math"/>
                        </a:rPr>
                        <m:t>𝑐</m:t>
                      </m:r>
                      <m:r>
                        <a:rPr lang="en-US" b="0" i="1" smtClean="0">
                          <a:latin typeface="Cambria Math"/>
                          <a:ea typeface="Cambria Math"/>
                        </a:rPr>
                        <m:t>        &amp;</m:t>
                      </m:r>
                    </m:oMath>
                  </m:oMathPara>
                </a14:m>
                <a:endParaRPr lang="en-US" b="0" dirty="0" smtClean="0">
                  <a:latin typeface="Times New Roman" pitchFamily="18" charset="0"/>
                  <a:ea typeface="Cambria Math"/>
                  <a:cs typeface="Times New Roman" pitchFamily="18" charset="0"/>
                </a:endParaRPr>
              </a:p>
              <a:p>
                <a:pPr>
                  <a:tabLst>
                    <a:tab pos="395288" algn="l"/>
                    <a:tab pos="914400" algn="l"/>
                  </a:tabLst>
                </a:pPr>
                <a14:m>
                  <m:oMathPara xmlns:m="http://schemas.openxmlformats.org/officeDocument/2006/math">
                    <m:oMathParaPr>
                      <m:jc m:val="centerGroup"/>
                    </m:oMathParaPr>
                    <m:oMath xmlns:m="http://schemas.openxmlformats.org/officeDocument/2006/math">
                      <m:r>
                        <a:rPr lang="en-US" b="0" i="1" smtClean="0">
                          <a:latin typeface="Cambria Math"/>
                        </a:rPr>
                        <m:t>𝑏</m:t>
                      </m:r>
                      <m:r>
                        <a:rPr lang="en-US" b="0" i="1" smtClean="0">
                          <a:latin typeface="Cambria Math"/>
                        </a:rPr>
                        <m:t>+</m:t>
                      </m:r>
                      <m:r>
                        <a:rPr lang="en-US" b="0" i="1" smtClean="0">
                          <a:latin typeface="Cambria Math"/>
                        </a:rPr>
                        <m:t>𝑐</m:t>
                      </m:r>
                      <m:r>
                        <a:rPr lang="en-US" b="0" i="1" smtClean="0">
                          <a:latin typeface="Cambria Math"/>
                          <a:ea typeface="Cambria Math"/>
                        </a:rPr>
                        <m:t>&gt;</m:t>
                      </m:r>
                      <m:r>
                        <a:rPr lang="en-US" b="0" i="1" smtClean="0">
                          <a:latin typeface="Cambria Math"/>
                          <a:ea typeface="Cambria Math"/>
                        </a:rPr>
                        <m:t>𝑎</m:t>
                      </m:r>
                      <m:r>
                        <a:rPr lang="en-US" b="0" i="1" smtClean="0">
                          <a:latin typeface="Cambria Math"/>
                          <a:ea typeface="Cambria Math"/>
                        </a:rPr>
                        <m:t>        &amp;</m:t>
                      </m:r>
                    </m:oMath>
                  </m:oMathPara>
                </a14:m>
                <a:endParaRPr lang="en-US" b="0" dirty="0" smtClean="0">
                  <a:latin typeface="Times New Roman" pitchFamily="18" charset="0"/>
                  <a:ea typeface="Cambria Math"/>
                  <a:cs typeface="Times New Roman" pitchFamily="18" charset="0"/>
                </a:endParaRPr>
              </a:p>
              <a:p>
                <a:pPr>
                  <a:tabLst>
                    <a:tab pos="395288" algn="l"/>
                    <a:tab pos="914400" algn="l"/>
                  </a:tabLst>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𝑐</m:t>
                      </m:r>
                      <m:r>
                        <a:rPr lang="en-US" b="0" i="1" smtClean="0">
                          <a:latin typeface="Cambria Math"/>
                          <a:ea typeface="Cambria Math"/>
                        </a:rPr>
                        <m:t>&gt;</m:t>
                      </m:r>
                      <m:r>
                        <a:rPr lang="en-US" b="0" i="1" smtClean="0">
                          <a:latin typeface="Cambria Math"/>
                          <a:ea typeface="Cambria Math"/>
                        </a:rPr>
                        <m:t>𝑏</m:t>
                      </m:r>
                      <m:r>
                        <a:rPr lang="en-US" b="0" i="1" smtClean="0">
                          <a:latin typeface="Cambria Math"/>
                          <a:ea typeface="Cambria Math"/>
                        </a:rPr>
                        <m:t>        &amp;</m:t>
                      </m:r>
                    </m:oMath>
                  </m:oMathPara>
                </a14:m>
                <a:endParaRPr lang="en-US" b="0" dirty="0" smtClean="0">
                  <a:latin typeface="Times New Roman" pitchFamily="18" charset="0"/>
                  <a:ea typeface="Cambria Math"/>
                  <a:cs typeface="Times New Roman" pitchFamily="18" charset="0"/>
                </a:endParaRPr>
              </a:p>
              <a:p>
                <a:pPr marL="342900" indent="-342900">
                  <a:buAutoNum type="arabicPeriod" startAt="2"/>
                  <a:tabLst>
                    <a:tab pos="338138" algn="l"/>
                    <a:tab pos="914400" algn="l"/>
                  </a:tabLst>
                </a:pPr>
                <a:r>
                  <a:rPr lang="en-US" dirty="0" smtClean="0">
                    <a:latin typeface="Times New Roman" pitchFamily="18" charset="0"/>
                    <a:cs typeface="Times New Roman" pitchFamily="18" charset="0"/>
                  </a:rPr>
                  <a:t>Not a triangle</a:t>
                </a:r>
              </a:p>
              <a:p>
                <a:pPr>
                  <a:tabLst>
                    <a:tab pos="338138" algn="l"/>
                    <a:tab pos="914400" algn="l"/>
                  </a:tabLst>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ea typeface="Cambria Math"/>
                        </a:rPr>
                        <m:t>&lt;</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𝑜𝑟</m:t>
                      </m:r>
                    </m:oMath>
                  </m:oMathPara>
                </a14:m>
                <a:endParaRPr lang="en-US" b="0" dirty="0" smtClean="0">
                  <a:latin typeface="Times New Roman" pitchFamily="18" charset="0"/>
                  <a:ea typeface="Cambria Math"/>
                  <a:cs typeface="Times New Roman" pitchFamily="18" charset="0"/>
                </a:endParaRPr>
              </a:p>
              <a:p>
                <a:pPr>
                  <a:tabLst>
                    <a:tab pos="338138" algn="l"/>
                    <a:tab pos="914400" algn="l"/>
                  </a:tabLst>
                </a:pPr>
                <a14:m>
                  <m:oMathPara xmlns:m="http://schemas.openxmlformats.org/officeDocument/2006/math">
                    <m:oMathParaPr>
                      <m:jc m:val="centerGroup"/>
                    </m:oMathParaPr>
                    <m:oMath xmlns:m="http://schemas.openxmlformats.org/officeDocument/2006/math">
                      <m:r>
                        <a:rPr lang="en-US" b="0" i="1" smtClean="0">
                          <a:latin typeface="Cambria Math"/>
                        </a:rPr>
                        <m:t>𝑏</m:t>
                      </m:r>
                      <m:r>
                        <a:rPr lang="en-US" b="0" i="1" smtClean="0">
                          <a:latin typeface="Cambria Math"/>
                        </a:rPr>
                        <m:t>+</m:t>
                      </m:r>
                      <m:r>
                        <a:rPr lang="en-US" b="0" i="1" smtClean="0">
                          <a:latin typeface="Cambria Math"/>
                        </a:rPr>
                        <m:t>𝑐</m:t>
                      </m:r>
                      <m:r>
                        <a:rPr lang="en-US" i="1">
                          <a:latin typeface="Cambria Math"/>
                          <a:ea typeface="Cambria Math"/>
                        </a:rPr>
                        <m:t>&lt;</m:t>
                      </m:r>
                      <m:r>
                        <a:rPr lang="en-US" b="0" i="1" smtClean="0">
                          <a:latin typeface="Cambria Math"/>
                          <a:ea typeface="Cambria Math"/>
                        </a:rPr>
                        <m:t>𝑎</m:t>
                      </m:r>
                      <m:r>
                        <a:rPr lang="en-US" b="0" i="1" smtClean="0">
                          <a:latin typeface="Cambria Math"/>
                          <a:ea typeface="Cambria Math"/>
                        </a:rPr>
                        <m:t>        </m:t>
                      </m:r>
                      <m:r>
                        <a:rPr lang="en-US" b="0" i="1" smtClean="0">
                          <a:latin typeface="Cambria Math"/>
                          <a:ea typeface="Cambria Math"/>
                        </a:rPr>
                        <m:t>𝑜𝑟</m:t>
                      </m:r>
                    </m:oMath>
                  </m:oMathPara>
                </a14:m>
                <a:endParaRPr lang="en-US" b="0" dirty="0" smtClean="0">
                  <a:latin typeface="Times New Roman" pitchFamily="18" charset="0"/>
                  <a:ea typeface="Cambria Math"/>
                  <a:cs typeface="Times New Roman" pitchFamily="18" charset="0"/>
                </a:endParaRPr>
              </a:p>
              <a:p>
                <a:pPr>
                  <a:tabLst>
                    <a:tab pos="338138" algn="l"/>
                    <a:tab pos="914400" algn="l"/>
                  </a:tabLst>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𝑐</m:t>
                      </m:r>
                      <m:r>
                        <a:rPr lang="en-US" b="0" i="1" smtClean="0">
                          <a:latin typeface="Cambria Math"/>
                          <a:ea typeface="Cambria Math"/>
                        </a:rPr>
                        <m:t>&lt;</m:t>
                      </m:r>
                      <m:r>
                        <a:rPr lang="en-US" b="0" i="1" smtClean="0">
                          <a:latin typeface="Cambria Math"/>
                          <a:ea typeface="Cambria Math"/>
                        </a:rPr>
                        <m:t>𝑏</m:t>
                      </m:r>
                      <m:r>
                        <a:rPr lang="en-US" b="0" i="1" smtClean="0">
                          <a:latin typeface="Cambria Math"/>
                          <a:ea typeface="Cambria Math"/>
                        </a:rPr>
                        <m:t>        </m:t>
                      </m:r>
                      <m:r>
                        <a:rPr lang="en-US" b="0" i="1" smtClean="0">
                          <a:latin typeface="Cambria Math"/>
                          <a:ea typeface="Cambria Math"/>
                        </a:rPr>
                        <m:t>𝑜𝑟</m:t>
                      </m:r>
                    </m:oMath>
                  </m:oMathPara>
                </a14:m>
                <a:endParaRPr lang="en-US" b="0" dirty="0" smtClean="0">
                  <a:latin typeface="Times New Roman" pitchFamily="18" charset="0"/>
                  <a:ea typeface="Cambria Math"/>
                  <a:cs typeface="Times New Roman" pitchFamily="18" charset="0"/>
                </a:endParaRPr>
              </a:p>
              <a:p>
                <a:pPr marL="342900" indent="-342900">
                  <a:buAutoNum type="arabicPeriod" startAt="3"/>
                  <a:tabLst>
                    <a:tab pos="338138" algn="l"/>
                    <a:tab pos="914400" algn="l"/>
                  </a:tabLst>
                </a:pPr>
                <a:r>
                  <a:rPr lang="en-US" dirty="0" smtClean="0">
                    <a:latin typeface="Times New Roman" pitchFamily="18" charset="0"/>
                    <a:cs typeface="Times New Roman" pitchFamily="18" charset="0"/>
                  </a:rPr>
                  <a:t>Test case for scalene </a:t>
                </a:r>
                <a:r>
                  <a:rPr lang="en-US" dirty="0" smtClean="0">
                    <a:latin typeface="Times New Roman" pitchFamily="18" charset="0"/>
                    <a:cs typeface="Times New Roman" pitchFamily="18" charset="0"/>
                  </a:rPr>
                  <a:t>triangle</a:t>
                </a:r>
                <a:endParaRPr lang="en-US" dirty="0" smtClean="0">
                  <a:latin typeface="Times New Roman" pitchFamily="18" charset="0"/>
                  <a:cs typeface="Times New Roman" pitchFamily="18" charset="0"/>
                </a:endParaRPr>
              </a:p>
              <a:p>
                <a:pPr>
                  <a:spcAft>
                    <a:spcPts val="600"/>
                  </a:spcAft>
                  <a:tabLst>
                    <a:tab pos="338138" algn="l"/>
                    <a:tab pos="914400" algn="l"/>
                  </a:tabLst>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m:t>
                      </m:r>
                      <m:r>
                        <a:rPr lang="en-US" b="0" i="1" smtClean="0">
                          <a:latin typeface="Cambria Math"/>
                          <a:ea typeface="Cambria Math"/>
                        </a:rPr>
                        <m:t>𝑐</m:t>
                      </m:r>
                    </m:oMath>
                  </m:oMathPara>
                </a14:m>
                <a:endParaRPr lang="en-US" b="0" dirty="0" smtClean="0">
                  <a:latin typeface="Times New Roman" pitchFamily="18" charset="0"/>
                  <a:ea typeface="Cambria Math"/>
                  <a:cs typeface="Times New Roman" pitchFamily="18" charset="0"/>
                </a:endParaRPr>
              </a:p>
              <a:p>
                <a:pPr>
                  <a:tabLst>
                    <a:tab pos="338138" algn="l"/>
                    <a:tab pos="914400" algn="l"/>
                  </a:tabLst>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ea typeface="Cambria Math"/>
                        </a:rPr>
                        <m:t>&gt;</m:t>
                      </m:r>
                      <m:r>
                        <a:rPr lang="en-US" b="0" i="1" smtClean="0">
                          <a:latin typeface="Cambria Math"/>
                          <a:ea typeface="Cambria Math"/>
                        </a:rPr>
                        <m:t>𝑐</m:t>
                      </m:r>
                    </m:oMath>
                  </m:oMathPara>
                </a14:m>
                <a:endParaRPr lang="en-US" b="0" dirty="0" smtClean="0">
                  <a:latin typeface="Times New Roman" pitchFamily="18" charset="0"/>
                  <a:ea typeface="Cambria Math"/>
                  <a:cs typeface="Times New Roman" pitchFamily="18" charset="0"/>
                </a:endParaRPr>
              </a:p>
              <a:p>
                <a:pPr>
                  <a:tabLst>
                    <a:tab pos="338138" algn="l"/>
                    <a:tab pos="914400" algn="l"/>
                  </a:tabLst>
                </a:pPr>
                <a14:m>
                  <m:oMathPara xmlns:m="http://schemas.openxmlformats.org/officeDocument/2006/math">
                    <m:oMathParaPr>
                      <m:jc m:val="centerGroup"/>
                    </m:oMathParaPr>
                    <m:oMath xmlns:m="http://schemas.openxmlformats.org/officeDocument/2006/math">
                      <m:r>
                        <a:rPr lang="en-US" b="0" i="1" smtClean="0">
                          <a:latin typeface="Cambria Math"/>
                        </a:rPr>
                        <m:t>𝑏</m:t>
                      </m:r>
                      <m:r>
                        <a:rPr lang="en-US" b="0" i="1" smtClean="0">
                          <a:latin typeface="Cambria Math"/>
                        </a:rPr>
                        <m:t>+</m:t>
                      </m:r>
                      <m:r>
                        <a:rPr lang="en-US" b="0" i="1" smtClean="0">
                          <a:latin typeface="Cambria Math"/>
                        </a:rPr>
                        <m:t>𝑐</m:t>
                      </m:r>
                      <m:r>
                        <a:rPr lang="en-US" b="0" i="1" smtClean="0">
                          <a:latin typeface="Cambria Math"/>
                          <a:ea typeface="Cambria Math"/>
                        </a:rPr>
                        <m:t>&gt;</m:t>
                      </m:r>
                      <m:r>
                        <a:rPr lang="en-US" b="0" i="1" smtClean="0">
                          <a:latin typeface="Cambria Math"/>
                          <a:ea typeface="Cambria Math"/>
                        </a:rPr>
                        <m:t>𝑎</m:t>
                      </m:r>
                    </m:oMath>
                  </m:oMathPara>
                </a14:m>
                <a:endParaRPr lang="en-US" b="0" dirty="0" smtClean="0">
                  <a:latin typeface="Times New Roman" pitchFamily="18" charset="0"/>
                  <a:ea typeface="Cambria Math"/>
                  <a:cs typeface="Times New Roman" pitchFamily="18" charset="0"/>
                </a:endParaRPr>
              </a:p>
              <a:p>
                <a:pPr>
                  <a:tabLst>
                    <a:tab pos="338138" algn="l"/>
                    <a:tab pos="914400" algn="l"/>
                  </a:tabLst>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𝑐</m:t>
                      </m:r>
                      <m:r>
                        <a:rPr lang="en-US" b="0" i="1" smtClean="0">
                          <a:latin typeface="Cambria Math"/>
                          <a:ea typeface="Cambria Math"/>
                        </a:rPr>
                        <m:t>&gt;</m:t>
                      </m:r>
                      <m:r>
                        <a:rPr lang="en-US" b="0" i="1" smtClean="0">
                          <a:latin typeface="Cambria Math"/>
                          <a:ea typeface="Cambria Math"/>
                        </a:rPr>
                        <m:t>𝑏</m:t>
                      </m:r>
                    </m:oMath>
                  </m:oMathPara>
                </a14:m>
                <a:endParaRPr lang="en-US" dirty="0" smtClean="0">
                  <a:latin typeface="Times New Roman" pitchFamily="18" charset="0"/>
                  <a:cs typeface="Times New Roman" pitchFamily="18" charset="0"/>
                </a:endParaRPr>
              </a:p>
              <a:p>
                <a:pPr>
                  <a:tabLst>
                    <a:tab pos="338138" algn="l"/>
                    <a:tab pos="914400" algn="l"/>
                  </a:tabLst>
                </a:pPr>
                <a:r>
                  <a:rPr lang="en-US" dirty="0" smtClean="0">
                    <a:latin typeface="Times New Roman" pitchFamily="18" charset="0"/>
                    <a:cs typeface="Times New Roman" pitchFamily="18" charset="0"/>
                  </a:rPr>
                  <a:t>4.	Test case for Isosceles Triangle</a:t>
                </a:r>
              </a:p>
              <a:p>
                <a:pPr marL="400050" indent="-400050">
                  <a:buAutoNum type="romanLcParenR"/>
                  <a:tabLst>
                    <a:tab pos="338138" algn="l"/>
                    <a:tab pos="914400" algn="l"/>
                  </a:tabLst>
                </a:pP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rPr>
                      <m:t>,  </m:t>
                    </m:r>
                    <m:r>
                      <a:rPr lang="en-US" b="0" i="1" smtClean="0">
                        <a:latin typeface="Cambria Math"/>
                      </a:rPr>
                      <m:t>𝑐</m:t>
                    </m:r>
                    <m:r>
                      <a:rPr lang="en-US" b="0" i="1" smtClean="0">
                        <a:latin typeface="Cambria Math"/>
                        <a:ea typeface="Cambria Math"/>
                      </a:rPr>
                      <m:t>≠</m:t>
                    </m:r>
                    <m:r>
                      <a:rPr lang="en-US" b="0" i="1" smtClean="0">
                        <a:latin typeface="Cambria Math"/>
                        <a:ea typeface="Cambria Math"/>
                      </a:rPr>
                      <m:t>𝑎</m:t>
                    </m:r>
                    <m:r>
                      <a:rPr lang="en-US" b="0" i="1" smtClean="0">
                        <a:latin typeface="Cambria Math"/>
                        <a:ea typeface="Cambria Math"/>
                      </a:rPr>
                      <m:t> &amp; </m:t>
                    </m:r>
                    <m:r>
                      <a:rPr lang="en-US" b="0" i="1" smtClean="0">
                        <a:latin typeface="Cambria Math"/>
                        <a:ea typeface="Cambria Math"/>
                      </a:rPr>
                      <m:t>𝑏</m:t>
                    </m:r>
                    <m:r>
                      <a:rPr lang="en-US" b="0" i="1" smtClean="0">
                        <a:latin typeface="Cambria Math"/>
                        <a:ea typeface="Cambria Math"/>
                      </a:rPr>
                      <m:t>,  </m:t>
                    </m:r>
                    <m:r>
                      <a:rPr lang="en-US" b="0" i="1" smtClean="0">
                        <a:latin typeface="Cambria Math"/>
                        <a:ea typeface="Cambria Math"/>
                      </a:rPr>
                      <m:t>𝑐</m:t>
                    </m:r>
                    <m:r>
                      <a:rPr lang="en-US" b="0" i="1" smtClean="0">
                        <a:latin typeface="Cambria Math"/>
                        <a:ea typeface="Cambria Math"/>
                      </a:rPr>
                      <m:t>&lt;</m:t>
                    </m:r>
                    <m:r>
                      <a:rPr lang="en-US" b="0" i="1" smtClean="0">
                        <a:latin typeface="Cambria Math"/>
                        <a:ea typeface="Cambria Math"/>
                      </a:rPr>
                      <m:t>𝑎</m:t>
                    </m:r>
                    <m:r>
                      <a:rPr lang="en-US" b="0" i="1" smtClean="0">
                        <a:latin typeface="Cambria Math"/>
                        <a:ea typeface="Cambria Math"/>
                      </a:rPr>
                      <m:t>,  </m:t>
                    </m:r>
                    <m:r>
                      <a:rPr lang="en-US" b="0" i="1" smtClean="0">
                        <a:latin typeface="Cambria Math"/>
                        <a:ea typeface="Cambria Math"/>
                      </a:rPr>
                      <m:t>𝑐</m:t>
                    </m:r>
                    <m:r>
                      <a:rPr lang="en-US" b="0" i="1" smtClean="0">
                        <a:latin typeface="Cambria Math"/>
                        <a:ea typeface="Cambria Math"/>
                      </a:rPr>
                      <m:t>&lt;</m:t>
                    </m:r>
                    <m:r>
                      <a:rPr lang="en-US" b="0" i="1" smtClean="0">
                        <a:latin typeface="Cambria Math"/>
                        <a:ea typeface="Cambria Math"/>
                      </a:rPr>
                      <m:t>𝑏</m:t>
                    </m:r>
                    <m:r>
                      <a:rPr lang="en-US" b="0" i="1" smtClean="0">
                        <a:latin typeface="Cambria Math"/>
                        <a:ea typeface="Cambria Math"/>
                      </a:rPr>
                      <m:t>,  </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&gt;</m:t>
                    </m:r>
                    <m:r>
                      <a:rPr lang="en-US" b="0" i="1" smtClean="0">
                        <a:latin typeface="Cambria Math"/>
                        <a:ea typeface="Cambria Math"/>
                      </a:rPr>
                      <m:t>𝑐</m:t>
                    </m:r>
                  </m:oMath>
                </a14:m>
                <a:endParaRPr lang="en-US" b="0" dirty="0" smtClean="0">
                  <a:latin typeface="Times New Roman" pitchFamily="18" charset="0"/>
                  <a:ea typeface="Cambria Math"/>
                  <a:cs typeface="Times New Roman" pitchFamily="18" charset="0"/>
                </a:endParaRPr>
              </a:p>
              <a:p>
                <a:pPr marL="400050" indent="-400050">
                  <a:buAutoNum type="romanLcParenR" startAt="2"/>
                  <a:tabLst>
                    <a:tab pos="338138" algn="l"/>
                    <a:tab pos="914400" algn="l"/>
                  </a:tabLst>
                </a:pP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𝑐</m:t>
                    </m:r>
                    <m:r>
                      <a:rPr lang="en-US" b="0" i="1" smtClean="0">
                        <a:latin typeface="Cambria Math"/>
                      </a:rPr>
                      <m:t>,  </m:t>
                    </m:r>
                    <m:r>
                      <a:rPr lang="en-US" b="0" i="1" smtClean="0">
                        <a:latin typeface="Cambria Math"/>
                      </a:rPr>
                      <m:t>𝑏</m:t>
                    </m:r>
                    <m:r>
                      <a:rPr lang="en-US" b="0" i="1" smtClean="0">
                        <a:latin typeface="Cambria Math"/>
                        <a:ea typeface="Cambria Math"/>
                      </a:rPr>
                      <m:t>≠</m:t>
                    </m:r>
                    <m:r>
                      <a:rPr lang="en-US" b="0" i="1" smtClean="0">
                        <a:latin typeface="Cambria Math"/>
                        <a:ea typeface="Cambria Math"/>
                      </a:rPr>
                      <m:t>𝑎</m:t>
                    </m:r>
                    <m:r>
                      <a:rPr lang="en-US" b="0" i="1" smtClean="0">
                        <a:latin typeface="Cambria Math"/>
                        <a:ea typeface="Cambria Math"/>
                      </a:rPr>
                      <m:t> &amp; </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𝑏</m:t>
                    </m:r>
                    <m:r>
                      <a:rPr lang="en-US" b="0" i="1" smtClean="0">
                        <a:latin typeface="Cambria Math"/>
                        <a:ea typeface="Cambria Math"/>
                      </a:rPr>
                      <m:t>&lt;</m:t>
                    </m:r>
                    <m:r>
                      <a:rPr lang="en-US" b="0" i="1" smtClean="0">
                        <a:latin typeface="Cambria Math"/>
                        <a:ea typeface="Cambria Math"/>
                      </a:rPr>
                      <m:t>𝑎</m:t>
                    </m:r>
                    <m:r>
                      <a:rPr lang="en-US" b="0" i="1" smtClean="0">
                        <a:latin typeface="Cambria Math"/>
                        <a:ea typeface="Cambria Math"/>
                      </a:rPr>
                      <m:t>, </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&gt;</m:t>
                    </m:r>
                    <m:r>
                      <a:rPr lang="en-US" b="0" i="1" smtClean="0">
                        <a:latin typeface="Cambria Math"/>
                        <a:ea typeface="Cambria Math"/>
                      </a:rPr>
                      <m:t>𝑏</m:t>
                    </m:r>
                  </m:oMath>
                </a14:m>
                <a:endParaRPr lang="en-US" b="0" dirty="0" smtClean="0">
                  <a:latin typeface="Times New Roman" pitchFamily="18" charset="0"/>
                  <a:ea typeface="Cambria Math"/>
                  <a:cs typeface="Times New Roman" pitchFamily="18" charset="0"/>
                </a:endParaRPr>
              </a:p>
              <a:p>
                <a:pPr marL="400050" indent="-400050">
                  <a:buAutoNum type="romanLcParenR" startAt="3"/>
                  <a:tabLst>
                    <a:tab pos="338138" algn="l"/>
                    <a:tab pos="914400" algn="l"/>
                  </a:tabLst>
                </a:pPr>
                <a14:m>
                  <m:oMath xmlns:m="http://schemas.openxmlformats.org/officeDocument/2006/math">
                    <m:r>
                      <a:rPr lang="en-US" b="0" i="1" smtClean="0">
                        <a:latin typeface="Cambria Math"/>
                      </a:rPr>
                      <m:t>𝑏</m:t>
                    </m:r>
                    <m:r>
                      <a:rPr lang="en-US" b="0" i="1" smtClean="0">
                        <a:latin typeface="Cambria Math"/>
                      </a:rPr>
                      <m:t>=</m:t>
                    </m:r>
                    <m:r>
                      <a:rPr lang="en-US" b="0" i="1" smtClean="0">
                        <a:latin typeface="Cambria Math"/>
                      </a:rPr>
                      <m:t>𝑐</m:t>
                    </m:r>
                    <m:r>
                      <a:rPr lang="en-US" b="0" i="1" smtClean="0">
                        <a:latin typeface="Cambria Math"/>
                      </a:rPr>
                      <m:t>,  </m:t>
                    </m:r>
                    <m:r>
                      <a:rPr lang="en-US" b="0" i="1" smtClean="0">
                        <a:latin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𝑎</m:t>
                    </m:r>
                    <m:r>
                      <a:rPr lang="en-US" b="0" i="1" smtClean="0">
                        <a:latin typeface="Cambria Math"/>
                        <a:ea typeface="Cambria Math"/>
                      </a:rPr>
                      <m:t>&lt;</m:t>
                    </m:r>
                    <m:r>
                      <a:rPr lang="en-US" b="0" i="1" smtClean="0">
                        <a:latin typeface="Cambria Math"/>
                        <a:ea typeface="Cambria Math"/>
                      </a:rPr>
                      <m:t>𝑏</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𝑏</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&gt;</m:t>
                    </m:r>
                    <m:r>
                      <a:rPr lang="en-US" b="0" i="1" smtClean="0">
                        <a:latin typeface="Cambria Math"/>
                        <a:ea typeface="Cambria Math"/>
                      </a:rPr>
                      <m:t>𝑎</m:t>
                    </m:r>
                  </m:oMath>
                </a14:m>
                <a:endParaRPr lang="en-US" b="0" dirty="0" smtClean="0">
                  <a:latin typeface="Times New Roman" pitchFamily="18" charset="0"/>
                  <a:ea typeface="Cambria Math"/>
                  <a:cs typeface="Times New Roman" pitchFamily="18" charset="0"/>
                </a:endParaRPr>
              </a:p>
              <a:p>
                <a:pPr marL="400050" indent="-400050">
                  <a:buAutoNum type="romanLcParenR" startAt="4"/>
                  <a:tabLst>
                    <a:tab pos="338138" algn="l"/>
                    <a:tab pos="914400" algn="l"/>
                  </a:tabLst>
                </a:pP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rPr>
                      <m:t>,  </m:t>
                    </m:r>
                    <m:r>
                      <a:rPr lang="en-US" b="0" i="1" smtClean="0">
                        <a:latin typeface="Cambria Math"/>
                      </a:rPr>
                      <m:t>𝑐</m:t>
                    </m:r>
                    <m:r>
                      <a:rPr lang="en-US" b="0" i="1" smtClean="0">
                        <a:latin typeface="Cambria Math"/>
                        <a:ea typeface="Cambria Math"/>
                      </a:rPr>
                      <m:t>≠</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  </m:t>
                    </m:r>
                    <m:r>
                      <a:rPr lang="en-US" b="0" i="1" smtClean="0">
                        <a:latin typeface="Cambria Math"/>
                        <a:ea typeface="Cambria Math"/>
                      </a:rPr>
                      <m:t>𝑐</m:t>
                    </m:r>
                    <m:r>
                      <a:rPr lang="en-US" b="0" i="1" smtClean="0">
                        <a:latin typeface="Cambria Math"/>
                        <a:ea typeface="Cambria Math"/>
                      </a:rPr>
                      <m:t>&gt;</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  </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&gt;</m:t>
                    </m:r>
                    <m:r>
                      <a:rPr lang="en-US" b="0" i="1" smtClean="0">
                        <a:latin typeface="Cambria Math"/>
                        <a:ea typeface="Cambria Math"/>
                      </a:rPr>
                      <m:t>𝑐</m:t>
                    </m:r>
                  </m:oMath>
                </a14:m>
                <a:endParaRPr lang="en-US" b="0" i="1" dirty="0" smtClean="0">
                  <a:latin typeface="Times New Roman" pitchFamily="18" charset="0"/>
                  <a:ea typeface="Cambria Math"/>
                  <a:cs typeface="Times New Roman" pitchFamily="18" charset="0"/>
                </a:endParaRPr>
              </a:p>
              <a:p>
                <a:pPr marL="400050" indent="-400050">
                  <a:buAutoNum type="romanLcParenR" startAt="4"/>
                  <a:tabLst>
                    <a:tab pos="338138" algn="l"/>
                    <a:tab pos="914400" algn="l"/>
                  </a:tabLst>
                </a:pPr>
                <a14:m>
                  <m:oMath xmlns:m="http://schemas.openxmlformats.org/officeDocument/2006/math">
                    <m:r>
                      <a:rPr lang="en-US" b="0" i="1" smtClean="0">
                        <a:latin typeface="Cambria Math"/>
                      </a:rPr>
                      <m:t>𝑏</m:t>
                    </m:r>
                    <m:r>
                      <a:rPr lang="en-US" b="0" i="1" smtClean="0">
                        <a:latin typeface="Cambria Math"/>
                      </a:rPr>
                      <m:t>=</m:t>
                    </m:r>
                    <m:r>
                      <a:rPr lang="en-US" b="0" i="1" smtClean="0">
                        <a:latin typeface="Cambria Math"/>
                      </a:rPr>
                      <m:t>𝑐</m:t>
                    </m:r>
                    <m:r>
                      <a:rPr lang="en-US" b="0" i="1" smtClean="0">
                        <a:latin typeface="Cambria Math"/>
                      </a:rPr>
                      <m:t>,  </m:t>
                    </m:r>
                    <m:r>
                      <a:rPr lang="en-US" b="0" i="1" smtClean="0">
                        <a:latin typeface="Cambria Math"/>
                      </a:rPr>
                      <m:t>𝑎</m:t>
                    </m:r>
                    <m:r>
                      <a:rPr lang="en-US" b="0" i="1" smtClean="0">
                        <a:latin typeface="Cambria Math"/>
                        <a:ea typeface="Cambria Math"/>
                      </a:rPr>
                      <m:t>≠</m:t>
                    </m:r>
                    <m:r>
                      <a:rPr lang="en-US" b="0" i="1" smtClean="0">
                        <a:latin typeface="Cambria Math"/>
                        <a:ea typeface="Cambria Math"/>
                      </a:rPr>
                      <m:t>𝑏</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𝑎</m:t>
                    </m:r>
                    <m:r>
                      <a:rPr lang="en-US" b="0" i="1" smtClean="0">
                        <a:latin typeface="Cambria Math"/>
                        <a:ea typeface="Cambria Math"/>
                      </a:rPr>
                      <m:t>&gt;</m:t>
                    </m:r>
                    <m:r>
                      <a:rPr lang="en-US" b="0" i="1" smtClean="0">
                        <a:latin typeface="Cambria Math"/>
                        <a:ea typeface="Cambria Math"/>
                      </a:rPr>
                      <m:t>𝑏</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𝑏</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&gt;</m:t>
                    </m:r>
                    <m:r>
                      <a:rPr lang="en-US" b="0" i="1" smtClean="0">
                        <a:latin typeface="Cambria Math"/>
                        <a:ea typeface="Cambria Math"/>
                      </a:rPr>
                      <m:t>𝑎</m:t>
                    </m:r>
                  </m:oMath>
                </a14:m>
                <a:endParaRPr lang="en-US" b="0" dirty="0" smtClean="0">
                  <a:latin typeface="Times New Roman" pitchFamily="18" charset="0"/>
                  <a:ea typeface="Cambria Math"/>
                  <a:cs typeface="Times New Roman" pitchFamily="18" charset="0"/>
                </a:endParaRPr>
              </a:p>
              <a:p>
                <a:pPr marL="400050" indent="-400050">
                  <a:buAutoNum type="romanLcParenR" startAt="4"/>
                  <a:tabLst>
                    <a:tab pos="338138" algn="l"/>
                    <a:tab pos="914400" algn="l"/>
                  </a:tabLst>
                </a:pP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𝑐</m:t>
                    </m:r>
                    <m:r>
                      <a:rPr lang="en-US" b="0" i="1" smtClean="0">
                        <a:latin typeface="Cambria Math"/>
                      </a:rPr>
                      <m:t>,  </m:t>
                    </m:r>
                    <m:r>
                      <a:rPr lang="en-US" b="0" i="1" smtClean="0">
                        <a:latin typeface="Cambria Math"/>
                      </a:rPr>
                      <m:t>𝑏</m:t>
                    </m:r>
                    <m:r>
                      <a:rPr lang="en-US" b="0" i="1" smtClean="0">
                        <a:latin typeface="Cambria Math"/>
                        <a:ea typeface="Cambria Math"/>
                      </a:rPr>
                      <m:t>≠</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𝑏</m:t>
                    </m:r>
                    <m:r>
                      <a:rPr lang="en-US" b="0" i="1" smtClean="0">
                        <a:latin typeface="Cambria Math"/>
                        <a:ea typeface="Cambria Math"/>
                      </a:rPr>
                      <m:t>&gt;</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&gt;</m:t>
                    </m:r>
                    <m:r>
                      <a:rPr lang="en-US" b="0" i="1" smtClean="0">
                        <a:latin typeface="Cambria Math"/>
                        <a:ea typeface="Cambria Math"/>
                      </a:rPr>
                      <m:t>𝑏</m:t>
                    </m:r>
                  </m:oMath>
                </a14:m>
                <a:endParaRPr lang="en-US" b="0" dirty="0" smtClean="0">
                  <a:latin typeface="Times New Roman" pitchFamily="18" charset="0"/>
                  <a:ea typeface="Cambria Math"/>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963846" y="457200"/>
                <a:ext cx="4794839" cy="5986254"/>
              </a:xfrm>
              <a:prstGeom prst="rect">
                <a:avLst/>
              </a:prstGeom>
              <a:blipFill rotWithShape="1">
                <a:blip r:embed="rId2"/>
                <a:stretch>
                  <a:fillRect l="-1017" t="-509" b="-509"/>
                </a:stretch>
              </a:blipFill>
            </p:spPr>
            <p:txBody>
              <a:bodyPr/>
              <a:lstStyle/>
              <a:p>
                <a:r>
                  <a:rPr lang="en-US">
                    <a:noFill/>
                  </a:rPr>
                  <a:t> </a:t>
                </a:r>
              </a:p>
            </p:txBody>
          </p:sp>
        </mc:Fallback>
      </mc:AlternateContent>
    </p:spTree>
    <p:extLst>
      <p:ext uri="{BB962C8B-B14F-4D97-AF65-F5344CB8AC3E}">
        <p14:creationId xmlns:p14="http://schemas.microsoft.com/office/powerpoint/2010/main" val="195883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0282"/>
            <a:ext cx="7543800" cy="3693319"/>
          </a:xfrm>
          <a:prstGeom prst="rect">
            <a:avLst/>
          </a:prstGeom>
        </p:spPr>
        <p:txBody>
          <a:bodyPr wrap="square">
            <a:spAutoFit/>
          </a:bodyPr>
          <a:lstStyle/>
          <a:p>
            <a:r>
              <a:rPr lang="en-US" b="1" dirty="0">
                <a:latin typeface="Times New Roman" pitchFamily="18" charset="0"/>
                <a:cs typeface="Times New Roman" pitchFamily="18" charset="0"/>
              </a:rPr>
              <a:t>Concepts and relations illustrated</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concepts of error (including error source), fault, failure, and defect can be placed into the context of software artifact, software development activities, and operational usage, as depicted in Figure 2.1. Some specific information illustrated include:</a:t>
            </a:r>
          </a:p>
          <a:p>
            <a:pPr lvl="0"/>
            <a:r>
              <a:rPr lang="en-US" dirty="0">
                <a:latin typeface="Times New Roman" pitchFamily="18" charset="0"/>
                <a:cs typeface="Times New Roman" pitchFamily="18" charset="0"/>
              </a:rPr>
              <a:t>The software system as represented by its artifacts is depicted in the middle box. The artifacts include mainly software code and sometime other artifacts such as designs, specifications, requirement documents, etc. The </a:t>
            </a:r>
            <a:r>
              <a:rPr lang="en-US" i="1" dirty="0">
                <a:latin typeface="Times New Roman" pitchFamily="18" charset="0"/>
                <a:cs typeface="Times New Roman" pitchFamily="18" charset="0"/>
              </a:rPr>
              <a:t>faults</a:t>
            </a:r>
            <a:r>
              <a:rPr lang="en-US" dirty="0">
                <a:latin typeface="Times New Roman" pitchFamily="18" charset="0"/>
                <a:cs typeface="Times New Roman" pitchFamily="18" charset="0"/>
              </a:rPr>
              <a:t> scattered among these artifacts are depicted as circled entitles within the middle box.</a:t>
            </a:r>
          </a:p>
          <a:p>
            <a:r>
              <a:rPr lang="en-US" dirty="0">
                <a:latin typeface="Times New Roman" pitchFamily="18" charset="0"/>
                <a:cs typeface="Times New Roman" pitchFamily="18" charset="0"/>
              </a:rPr>
              <a:t>The input to the software development activities, depicted in the left box, include conceptual models and information, developers with certain knowledge and experience, reusable software components, etc. Various </a:t>
            </a:r>
            <a:r>
              <a:rPr lang="en-US" i="1" dirty="0">
                <a:latin typeface="Times New Roman" pitchFamily="18" charset="0"/>
                <a:cs typeface="Times New Roman" pitchFamily="18" charset="0"/>
              </a:rPr>
              <a:t>error sources</a:t>
            </a:r>
            <a:r>
              <a:rPr lang="en-US" dirty="0">
                <a:latin typeface="Times New Roman" pitchFamily="18" charset="0"/>
                <a:cs typeface="Times New Roman" pitchFamily="18" charset="0"/>
              </a:rPr>
              <a:t> are also depicted as circled entitles within this left box.</a:t>
            </a:r>
          </a:p>
        </p:txBody>
      </p:sp>
    </p:spTree>
    <p:extLst>
      <p:ext uri="{BB962C8B-B14F-4D97-AF65-F5344CB8AC3E}">
        <p14:creationId xmlns:p14="http://schemas.microsoft.com/office/powerpoint/2010/main" val="315708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582341"/>
            <a:ext cx="7543800" cy="2308324"/>
          </a:xfrm>
          <a:prstGeom prst="rect">
            <a:avLst/>
          </a:prstGeom>
        </p:spPr>
        <p:txBody>
          <a:bodyPr wrap="square">
            <a:spAutoFit/>
          </a:bodyPr>
          <a:lstStyle/>
          <a:p>
            <a:pPr lvl="0"/>
            <a:r>
              <a:rPr lang="en-US" dirty="0">
                <a:latin typeface="Times New Roman" pitchFamily="18" charset="0"/>
                <a:cs typeface="Times New Roman" pitchFamily="18" charset="0"/>
              </a:rPr>
              <a:t>The </a:t>
            </a:r>
            <a:r>
              <a:rPr lang="en-US" i="1" dirty="0">
                <a:latin typeface="Times New Roman" pitchFamily="18" charset="0"/>
                <a:cs typeface="Times New Roman" pitchFamily="18" charset="0"/>
              </a:rPr>
              <a:t>errors</a:t>
            </a:r>
            <a:r>
              <a:rPr lang="en-US" dirty="0">
                <a:latin typeface="Times New Roman" pitchFamily="18" charset="0"/>
                <a:cs typeface="Times New Roman" pitchFamily="18" charset="0"/>
              </a:rPr>
              <a:t> as missing or incorrect human actions are not directly depicted one box, but rather as actions leading to the injection of faults in the middle box because of some error sources in the left box.</a:t>
            </a:r>
          </a:p>
          <a:p>
            <a:pPr lvl="0"/>
            <a:r>
              <a:rPr lang="en-US" dirty="0">
                <a:latin typeface="Times New Roman" pitchFamily="18" charset="0"/>
                <a:cs typeface="Times New Roman" pitchFamily="18" charset="0"/>
              </a:rPr>
              <a:t>Usage scenarios and execution results, depicted in the right box, describe the input to software execution, its expected dynamic behavior and output, and the overall results. A subset of these behavior patterns or results can be classified as failures when they deviate from the expected behavior, and is depicted as the collection of circled failure instances.</a:t>
            </a:r>
          </a:p>
        </p:txBody>
      </p:sp>
    </p:spTree>
    <p:extLst>
      <p:ext uri="{BB962C8B-B14F-4D97-AF65-F5344CB8AC3E}">
        <p14:creationId xmlns:p14="http://schemas.microsoft.com/office/powerpoint/2010/main" val="10607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 y="837486"/>
                <a:ext cx="8839200" cy="4524315"/>
              </a:xfrm>
              <a:prstGeom prst="rect">
                <a:avLst/>
              </a:prstGeom>
            </p:spPr>
            <p:txBody>
              <a:bodyPr wrap="square">
                <a:spAutoFit/>
              </a:bodyPr>
              <a:lstStyle/>
              <a:p>
                <a:r>
                  <a:rPr lang="en-US" dirty="0">
                    <a:latin typeface="Times New Roman" pitchFamily="18" charset="0"/>
                    <a:cs typeface="Times New Roman" pitchFamily="18" charset="0"/>
                  </a:rPr>
                  <a:t>With the above definitions and interpretations, we can see that failures, faults, and errors are different aspects of defects. A causal relation exists among these three aspects of defects:</a:t>
                </a:r>
              </a:p>
              <a:p>
                <a:pPr/>
                <a14:m>
                  <m:oMathPara xmlns:m="http://schemas.openxmlformats.org/officeDocument/2006/math">
                    <m:oMathParaPr>
                      <m:jc m:val="centerGroup"/>
                    </m:oMathParaPr>
                    <m:oMath xmlns:m="http://schemas.openxmlformats.org/officeDocument/2006/math">
                      <m:r>
                        <a:rPr lang="en-US" i="1">
                          <a:latin typeface="Cambria Math"/>
                        </a:rPr>
                        <m:t>𝑒𝑟𝑟𝑜𝑟𝑠</m:t>
                      </m:r>
                      <m:r>
                        <a:rPr lang="en-US" i="1">
                          <a:latin typeface="Cambria Math"/>
                        </a:rPr>
                        <m:t> →</m:t>
                      </m:r>
                      <m:r>
                        <a:rPr lang="en-US" i="1">
                          <a:latin typeface="Cambria Math"/>
                        </a:rPr>
                        <m:t>𝑓𝑎𝑢𝑙𝑡𝑠</m:t>
                      </m:r>
                      <m:r>
                        <a:rPr lang="en-US" i="1">
                          <a:latin typeface="Cambria Math"/>
                        </a:rPr>
                        <m:t>→</m:t>
                      </m:r>
                      <m:r>
                        <a:rPr lang="en-US" i="1">
                          <a:latin typeface="Cambria Math"/>
                        </a:rPr>
                        <m:t>𝑓𝑎𝑖𝑙𝑢𝑟𝑒𝑠</m:t>
                      </m:r>
                    </m:oMath>
                  </m:oMathPara>
                </a14:m>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That is, errors may cause faults to be injected into the software, and faults may cause failures when the software is executed. However, this relationship is not necessarily 1-to-1: A single error may cause many faults, such as in the case that a wrong algorithm is applied in multiple modules and causes multiple faults and a single fault may cause many failures in repeated executions. Conversely, the same failure may be caused by several faults, such as an interface or interaction failure involving multiple modules, and the same fault may be there due to different errors. Figure 2.1 also illustrates some of these situations, as described below:</a:t>
                </a:r>
              </a:p>
              <a:p>
                <a:pPr lvl="0"/>
                <a:r>
                  <a:rPr lang="en-US" dirty="0">
                    <a:latin typeface="Times New Roman" pitchFamily="18" charset="0"/>
                    <a:cs typeface="Times New Roman" pitchFamily="18" charset="0"/>
                  </a:rPr>
                  <a:t>The error source </a:t>
                </a:r>
                <a:r>
                  <a:rPr lang="en-US" i="1" dirty="0">
                    <a:latin typeface="Times New Roman" pitchFamily="18" charset="0"/>
                    <a:cs typeface="Times New Roman" pitchFamily="18" charset="0"/>
                  </a:rPr>
                  <a:t>e3</a:t>
                </a:r>
                <a:r>
                  <a:rPr lang="en-US" dirty="0">
                    <a:latin typeface="Times New Roman" pitchFamily="18" charset="0"/>
                    <a:cs typeface="Times New Roman" pitchFamily="18" charset="0"/>
                  </a:rPr>
                  <a:t> causes multiple faults, </a:t>
                </a:r>
                <a:r>
                  <a:rPr lang="en-US" i="1" dirty="0">
                    <a:latin typeface="Times New Roman" pitchFamily="18" charset="0"/>
                    <a:cs typeface="Times New Roman" pitchFamily="18" charset="0"/>
                  </a:rPr>
                  <a:t>f2</a:t>
                </a: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f3</a:t>
                </a:r>
                <a:r>
                  <a:rPr lang="en-US" dirty="0">
                    <a:latin typeface="Times New Roman" pitchFamily="18" charset="0"/>
                    <a:cs typeface="Times New Roman" pitchFamily="18" charset="0"/>
                  </a:rPr>
                  <a:t>.</a:t>
                </a:r>
              </a:p>
              <a:p>
                <a:pPr lvl="0"/>
                <a:r>
                  <a:rPr lang="en-US" dirty="0">
                    <a:latin typeface="Times New Roman" pitchFamily="18" charset="0"/>
                    <a:cs typeface="Times New Roman" pitchFamily="18" charset="0"/>
                  </a:rPr>
                  <a:t>The fault </a:t>
                </a:r>
                <a:r>
                  <a:rPr lang="en-US" i="1" dirty="0">
                    <a:latin typeface="Times New Roman" pitchFamily="18" charset="0"/>
                    <a:cs typeface="Times New Roman" pitchFamily="18" charset="0"/>
                  </a:rPr>
                  <a:t>f1</a:t>
                </a:r>
                <a:r>
                  <a:rPr lang="en-US" dirty="0">
                    <a:latin typeface="Times New Roman" pitchFamily="18" charset="0"/>
                    <a:cs typeface="Times New Roman" pitchFamily="18" charset="0"/>
                  </a:rPr>
                  <a:t> is caused by multiple error source, </a:t>
                </a:r>
                <a:r>
                  <a:rPr lang="en-US" i="1" dirty="0">
                    <a:latin typeface="Times New Roman" pitchFamily="18" charset="0"/>
                    <a:cs typeface="Times New Roman" pitchFamily="18" charset="0"/>
                  </a:rPr>
                  <a:t>e1</a:t>
                </a: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e2</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Sometimes, an error source, such as </a:t>
                </a:r>
                <a:r>
                  <a:rPr lang="en-US" i="1" dirty="0">
                    <a:latin typeface="Times New Roman" pitchFamily="18" charset="0"/>
                    <a:cs typeface="Times New Roman" pitchFamily="18" charset="0"/>
                  </a:rPr>
                  <a:t>e5</a:t>
                </a:r>
                <a:r>
                  <a:rPr lang="en-US" dirty="0">
                    <a:latin typeface="Times New Roman" pitchFamily="18" charset="0"/>
                    <a:cs typeface="Times New Roman" pitchFamily="18" charset="0"/>
                  </a:rPr>
                  <a:t>, may not cause any fault injection, and a fault, such as </a:t>
                </a:r>
                <a:r>
                  <a:rPr lang="en-US" i="1" dirty="0">
                    <a:latin typeface="Times New Roman" pitchFamily="18" charset="0"/>
                    <a:cs typeface="Times New Roman" pitchFamily="18" charset="0"/>
                  </a:rPr>
                  <a:t>f4</a:t>
                </a:r>
                <a:r>
                  <a:rPr lang="en-US" dirty="0">
                    <a:latin typeface="Times New Roman" pitchFamily="18" charset="0"/>
                    <a:cs typeface="Times New Roman" pitchFamily="18" charset="0"/>
                  </a:rPr>
                  <a:t>, may not cause any failure, under the given scenarios or circumstances. Such faults are typically called </a:t>
                </a:r>
                <a:r>
                  <a:rPr lang="en-US" i="1" dirty="0">
                    <a:latin typeface="Times New Roman" pitchFamily="18" charset="0"/>
                    <a:cs typeface="Times New Roman" pitchFamily="18" charset="0"/>
                  </a:rPr>
                  <a:t>dormant</a:t>
                </a:r>
                <a:r>
                  <a:rPr lang="en-US" dirty="0">
                    <a:latin typeface="Times New Roman" pitchFamily="18" charset="0"/>
                    <a:cs typeface="Times New Roman" pitchFamily="18" charset="0"/>
                  </a:rPr>
                  <a:t> or </a:t>
                </a:r>
                <a:r>
                  <a:rPr lang="en-US" i="1" dirty="0">
                    <a:latin typeface="Times New Roman" pitchFamily="18" charset="0"/>
                    <a:cs typeface="Times New Roman" pitchFamily="18" charset="0"/>
                  </a:rPr>
                  <a:t>latent</a:t>
                </a:r>
                <a:r>
                  <a:rPr lang="en-US" dirty="0">
                    <a:latin typeface="Times New Roman" pitchFamily="18" charset="0"/>
                    <a:cs typeface="Times New Roman" pitchFamily="18" charset="0"/>
                  </a:rPr>
                  <a:t> faults, which may still cause problems under a different set of scenarios or circumstances.</a:t>
                </a:r>
              </a:p>
            </p:txBody>
          </p:sp>
        </mc:Choice>
        <mc:Fallback xmlns="">
          <p:sp>
            <p:nvSpPr>
              <p:cNvPr id="2" name="Rectangle 1"/>
              <p:cNvSpPr>
                <a:spLocks noRot="1" noChangeAspect="1" noMove="1" noResize="1" noEditPoints="1" noAdjustHandles="1" noChangeArrowheads="1" noChangeShapeType="1" noTextEdit="1"/>
              </p:cNvSpPr>
              <p:nvPr/>
            </p:nvSpPr>
            <p:spPr>
              <a:xfrm>
                <a:off x="152400" y="837486"/>
                <a:ext cx="8839200" cy="4524315"/>
              </a:xfrm>
              <a:prstGeom prst="rect">
                <a:avLst/>
              </a:prstGeom>
              <a:blipFill rotWithShape="1">
                <a:blip r:embed="rId2"/>
                <a:stretch>
                  <a:fillRect l="-552" t="-673" r="-138" b="-1077"/>
                </a:stretch>
              </a:blipFill>
            </p:spPr>
            <p:txBody>
              <a:bodyPr/>
              <a:lstStyle/>
              <a:p>
                <a:r>
                  <a:rPr lang="en-US">
                    <a:noFill/>
                  </a:rPr>
                  <a:t> </a:t>
                </a:r>
              </a:p>
            </p:txBody>
          </p:sp>
        </mc:Fallback>
      </mc:AlternateContent>
    </p:spTree>
    <p:extLst>
      <p:ext uri="{BB962C8B-B14F-4D97-AF65-F5344CB8AC3E}">
        <p14:creationId xmlns:p14="http://schemas.microsoft.com/office/powerpoint/2010/main" val="426999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895600" y="609600"/>
                <a:ext cx="4316182" cy="5078313"/>
              </a:xfrm>
              <a:prstGeom prst="rect">
                <a:avLst/>
              </a:prstGeom>
              <a:noFill/>
            </p:spPr>
            <p:txBody>
              <a:bodyPr wrap="none" rtlCol="0">
                <a:spAutoFit/>
              </a:bodyPr>
              <a:lstStyle/>
              <a:p>
                <a:r>
                  <a:rPr lang="en-US" dirty="0" smtClean="0">
                    <a:latin typeface="Times New Roman" pitchFamily="18" charset="0"/>
                    <a:cs typeface="Times New Roman" pitchFamily="18" charset="0"/>
                  </a:rPr>
                  <a:t>5. Test case for Equilateral Triangle:</a:t>
                </a:r>
              </a:p>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𝑐</m:t>
                      </m:r>
                    </m:oMath>
                  </m:oMathPara>
                </a14:m>
                <a:endParaRPr lang="en-US" b="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ea typeface="Cambria Math"/>
                        </a:rPr>
                        <m:t>&gt;</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𝑏</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&gt;</m:t>
                      </m:r>
                      <m:r>
                        <a:rPr lang="en-US" b="0" i="1" smtClean="0">
                          <a:latin typeface="Cambria Math"/>
                          <a:ea typeface="Cambria Math"/>
                        </a:rPr>
                        <m:t>𝑎</m:t>
                      </m:r>
                      <m:r>
                        <a:rPr lang="en-US" b="0" i="1" smtClean="0">
                          <a:latin typeface="Cambria Math"/>
                          <a:ea typeface="Cambria Math"/>
                        </a:rPr>
                        <m:t>,   </m:t>
                      </m:r>
                      <m:r>
                        <a:rPr lang="en-US" b="0" i="1" smtClean="0">
                          <a:latin typeface="Cambria Math"/>
                          <a:ea typeface="Cambria Math"/>
                        </a:rPr>
                        <m:t>𝑐</m:t>
                      </m:r>
                      <m:r>
                        <a:rPr lang="en-US" b="0" i="1" smtClean="0">
                          <a:latin typeface="Cambria Math"/>
                          <a:ea typeface="Cambria Math"/>
                        </a:rPr>
                        <m:t>+</m:t>
                      </m:r>
                      <m:r>
                        <a:rPr lang="en-US" b="0" i="1" smtClean="0">
                          <a:latin typeface="Cambria Math"/>
                          <a:ea typeface="Cambria Math"/>
                        </a:rPr>
                        <m:t>𝑎</m:t>
                      </m:r>
                      <m:r>
                        <a:rPr lang="en-US" b="0" i="1" smtClean="0">
                          <a:latin typeface="Cambria Math"/>
                          <a:ea typeface="Cambria Math"/>
                        </a:rPr>
                        <m:t>&gt;</m:t>
                      </m:r>
                      <m:r>
                        <a:rPr lang="en-US" b="0" i="1" smtClean="0">
                          <a:latin typeface="Cambria Math"/>
                          <a:ea typeface="Cambria Math"/>
                        </a:rPr>
                        <m:t>𝑏</m:t>
                      </m:r>
                    </m:oMath>
                  </m:oMathPara>
                </a14:m>
                <a:endParaRPr lang="en-US" b="0" dirty="0" smtClean="0">
                  <a:latin typeface="Times New Roman" pitchFamily="18" charset="0"/>
                  <a:ea typeface="Cambria Math"/>
                  <a:cs typeface="Times New Roman" pitchFamily="18" charset="0"/>
                </a:endParaRPr>
              </a:p>
              <a:p>
                <a:r>
                  <a:rPr lang="en-US" dirty="0" smtClean="0">
                    <a:latin typeface="Times New Roman" pitchFamily="18" charset="0"/>
                    <a:cs typeface="Times New Roman" pitchFamily="18" charset="0"/>
                  </a:rPr>
                  <a:t>6. Test case for De-Generate:</a:t>
                </a:r>
              </a:p>
              <a:p>
                <a:pPr marL="400050" indent="-400050">
                  <a:buAutoNum type="romanLcParenR"/>
                  <a:tabLst>
                    <a:tab pos="463550" algn="l"/>
                  </a:tabLst>
                </a:pPr>
                <a14:m>
                  <m:oMath xmlns:m="http://schemas.openxmlformats.org/officeDocument/2006/math">
                    <m:r>
                      <a:rPr lang="en-US" b="0" i="1" smtClean="0">
                        <a:latin typeface="Cambria Math"/>
                      </a:rPr>
                      <m:t>𝑏</m:t>
                    </m:r>
                    <m:r>
                      <a:rPr lang="en-US" b="0" i="1" smtClean="0">
                        <a:latin typeface="Cambria Math"/>
                        <a:ea typeface="Cambria Math"/>
                      </a:rPr>
                      <m:t>&lt;</m:t>
                    </m:r>
                    <m:r>
                      <a:rPr lang="en-US" b="0" i="1" smtClean="0">
                        <a:latin typeface="Cambria Math"/>
                        <a:ea typeface="Cambria Math"/>
                      </a:rPr>
                      <m:t>𝑎</m:t>
                    </m:r>
                    <m:r>
                      <a:rPr lang="en-US" b="0" i="1" smtClean="0">
                        <a:latin typeface="Cambria Math"/>
                        <a:ea typeface="Cambria Math"/>
                      </a:rPr>
                      <m:t>,   </m:t>
                    </m:r>
                    <m:r>
                      <a:rPr lang="en-US" b="0" i="1" smtClean="0">
                        <a:latin typeface="Cambria Math"/>
                        <a:ea typeface="Cambria Math"/>
                      </a:rPr>
                      <m:t>𝑐</m:t>
                    </m:r>
                    <m:r>
                      <a:rPr lang="en-US" b="0" i="1" smtClean="0">
                        <a:latin typeface="Cambria Math"/>
                        <a:ea typeface="Cambria Math"/>
                      </a:rPr>
                      <m:t>&lt;</m:t>
                    </m:r>
                    <m:r>
                      <a:rPr lang="en-US" b="0" i="1" smtClean="0">
                        <a:latin typeface="Cambria Math"/>
                        <a:ea typeface="Cambria Math"/>
                      </a:rPr>
                      <m:t>𝑎</m:t>
                    </m:r>
                  </m:oMath>
                </a14:m>
                <a:endParaRPr lang="en-US" b="0" dirty="0" smtClean="0">
                  <a:latin typeface="Times New Roman" pitchFamily="18" charset="0"/>
                  <a:ea typeface="Cambria Math"/>
                  <a:cs typeface="Times New Roman" pitchFamily="18" charset="0"/>
                </a:endParaRPr>
              </a:p>
              <a:p>
                <a:pPr>
                  <a:tabLst>
                    <a:tab pos="463550" algn="l"/>
                  </a:tabLst>
                </a:pPr>
                <a:r>
                  <a:rPr lang="en-US" dirty="0" smtClean="0">
                    <a:latin typeface="Times New Roman" pitchFamily="18" charset="0"/>
                    <a:cs typeface="Times New Roman" pitchFamily="18" charset="0"/>
                  </a:rPr>
                  <a:t>	</a:t>
                </a:r>
                <a14:m>
                  <m:oMath xmlns:m="http://schemas.openxmlformats.org/officeDocument/2006/math">
                    <m:r>
                      <a:rPr lang="en-US" b="0" i="1" smtClean="0">
                        <a:latin typeface="Cambria Math"/>
                      </a:rPr>
                      <m:t>𝑏</m:t>
                    </m:r>
                    <m:r>
                      <a:rPr lang="en-US" b="0" i="1" smtClean="0">
                        <a:latin typeface="Cambria Math"/>
                      </a:rPr>
                      <m:t>+</m:t>
                    </m:r>
                    <m:r>
                      <a:rPr lang="en-US" b="0" i="1" smtClean="0">
                        <a:latin typeface="Cambria Math"/>
                      </a:rPr>
                      <m:t>𝑐</m:t>
                    </m:r>
                    <m:r>
                      <a:rPr lang="en-US" b="0" i="1" smtClean="0">
                        <a:latin typeface="Cambria Math"/>
                      </a:rPr>
                      <m:t>=</m:t>
                    </m:r>
                    <m:r>
                      <a:rPr lang="en-US" b="0" i="1" smtClean="0">
                        <a:latin typeface="Cambria Math"/>
                      </a:rPr>
                      <m:t>𝑎</m:t>
                    </m:r>
                    <m:r>
                      <a:rPr lang="en-US" b="0" i="1" smtClean="0">
                        <a:latin typeface="Cambria Math"/>
                      </a:rPr>
                      <m:t>   </m:t>
                    </m:r>
                    <m:d>
                      <m:dPr>
                        <m:ctrlPr>
                          <a:rPr lang="en-US" b="0" i="1" smtClean="0">
                            <a:latin typeface="Cambria Math"/>
                          </a:rPr>
                        </m:ctrlPr>
                      </m:dPr>
                      <m:e>
                        <m:r>
                          <a:rPr lang="en-US" b="0" i="1" smtClean="0">
                            <a:latin typeface="Cambria Math"/>
                          </a:rPr>
                          <m:t>𝑑𝑒</m:t>
                        </m:r>
                        <m:r>
                          <a:rPr lang="en-US" b="0" i="1" smtClean="0">
                            <a:latin typeface="Cambria Math"/>
                          </a:rPr>
                          <m:t> </m:t>
                        </m:r>
                        <m:r>
                          <a:rPr lang="en-US" b="0" i="1" smtClean="0">
                            <a:latin typeface="Cambria Math"/>
                          </a:rPr>
                          <m:t>𝑔𝑒𝑛𝑒𝑟𝑎𝑡𝑒𝑑</m:t>
                        </m:r>
                      </m:e>
                    </m:d>
                  </m:oMath>
                </a14:m>
                <a:endParaRPr lang="en-US" b="0" dirty="0" smtClean="0">
                  <a:latin typeface="Times New Roman" pitchFamily="18" charset="0"/>
                  <a:cs typeface="Times New Roman" pitchFamily="18" charset="0"/>
                </a:endParaRPr>
              </a:p>
              <a:p>
                <a:pPr>
                  <a:tabLst>
                    <a:tab pos="463550" algn="l"/>
                  </a:tabLst>
                </a:pPr>
                <a:r>
                  <a:rPr lang="en-US" dirty="0" smtClean="0">
                    <a:latin typeface="Times New Roman" pitchFamily="18" charset="0"/>
                    <a:cs typeface="Times New Roman" pitchFamily="18" charset="0"/>
                  </a:rPr>
                  <a:t>	</a:t>
                </a:r>
                <a14:m>
                  <m:oMath xmlns:m="http://schemas.openxmlformats.org/officeDocument/2006/math">
                    <m:r>
                      <a:rPr lang="en-US" b="0" i="1" smtClean="0">
                        <a:latin typeface="Cambria Math"/>
                      </a:rPr>
                      <m:t>𝑏</m:t>
                    </m:r>
                    <m:r>
                      <a:rPr lang="en-US" b="0" i="1" smtClean="0">
                        <a:latin typeface="Cambria Math"/>
                      </a:rPr>
                      <m:t>+</m:t>
                    </m:r>
                    <m:r>
                      <a:rPr lang="en-US" b="0" i="1" smtClean="0">
                        <a:latin typeface="Cambria Math"/>
                      </a:rPr>
                      <m:t>𝑐</m:t>
                    </m:r>
                    <m:r>
                      <a:rPr lang="en-US" b="0" i="1" smtClean="0">
                        <a:latin typeface="Cambria Math"/>
                        <a:ea typeface="Cambria Math"/>
                      </a:rPr>
                      <m:t>&lt;</m:t>
                    </m:r>
                    <m:r>
                      <a:rPr lang="en-US" b="0" i="1" smtClean="0">
                        <a:latin typeface="Cambria Math"/>
                        <a:ea typeface="Cambria Math"/>
                      </a:rPr>
                      <m:t>𝑎</m:t>
                    </m:r>
                    <m:r>
                      <a:rPr lang="en-US" b="0" i="1" smtClean="0">
                        <a:latin typeface="Cambria Math"/>
                        <a:ea typeface="Cambria Math"/>
                      </a:rPr>
                      <m:t>   </m:t>
                    </m:r>
                    <m:d>
                      <m:dPr>
                        <m:ctrlPr>
                          <a:rPr lang="en-US" b="0" i="1" smtClean="0">
                            <a:latin typeface="Cambria Math"/>
                            <a:ea typeface="Cambria Math"/>
                          </a:rPr>
                        </m:ctrlPr>
                      </m:dPr>
                      <m:e>
                        <m:r>
                          <a:rPr lang="en-US" b="0" i="1" smtClean="0">
                            <a:latin typeface="Cambria Math"/>
                            <a:ea typeface="Cambria Math"/>
                          </a:rPr>
                          <m:t>𝑁𝑜𝑡</m:t>
                        </m:r>
                        <m:r>
                          <a:rPr lang="en-US" b="0" i="1" smtClean="0">
                            <a:latin typeface="Cambria Math"/>
                            <a:ea typeface="Cambria Math"/>
                          </a:rPr>
                          <m:t> </m:t>
                        </m:r>
                        <m:r>
                          <a:rPr lang="en-US" b="0" i="1" smtClean="0">
                            <a:latin typeface="Cambria Math"/>
                            <a:ea typeface="Cambria Math"/>
                          </a:rPr>
                          <m:t>𝑎</m:t>
                        </m:r>
                        <m:r>
                          <a:rPr lang="en-US" b="0" i="1" smtClean="0">
                            <a:latin typeface="Cambria Math"/>
                            <a:ea typeface="Cambria Math"/>
                          </a:rPr>
                          <m:t> </m:t>
                        </m:r>
                        <m:r>
                          <a:rPr lang="en-US" b="0" i="1" smtClean="0">
                            <a:latin typeface="Cambria Math"/>
                            <a:ea typeface="Cambria Math"/>
                          </a:rPr>
                          <m:t>𝑡𝑟𝑖𝑎𝑛𝑔𝑙𝑒</m:t>
                        </m:r>
                      </m:e>
                    </m:d>
                  </m:oMath>
                </a14:m>
                <a:endParaRPr lang="en-US" b="0" dirty="0" smtClean="0">
                  <a:latin typeface="Times New Roman" pitchFamily="18" charset="0"/>
                  <a:ea typeface="Cambria Math"/>
                  <a:cs typeface="Times New Roman" pitchFamily="18" charset="0"/>
                </a:endParaRPr>
              </a:p>
              <a:p>
                <a:pPr marL="400050" indent="-400050">
                  <a:buAutoNum type="romanLcParenR" startAt="2"/>
                  <a:tabLst>
                    <a:tab pos="463550" algn="l"/>
                  </a:tabLst>
                </a:pPr>
                <a14:m>
                  <m:oMath xmlns:m="http://schemas.openxmlformats.org/officeDocument/2006/math">
                    <m:r>
                      <a:rPr lang="en-US" b="0" i="1" smtClean="0">
                        <a:latin typeface="Cambria Math"/>
                      </a:rPr>
                      <m:t>𝑎</m:t>
                    </m:r>
                    <m:r>
                      <a:rPr lang="en-US" b="0" i="1" smtClean="0">
                        <a:latin typeface="Cambria Math"/>
                        <a:ea typeface="Cambria Math"/>
                      </a:rPr>
                      <m:t>&lt;</m:t>
                    </m:r>
                    <m:r>
                      <a:rPr lang="en-US" b="0" i="1" smtClean="0">
                        <a:latin typeface="Cambria Math"/>
                        <a:ea typeface="Cambria Math"/>
                      </a:rPr>
                      <m:t>𝑏</m:t>
                    </m:r>
                    <m:r>
                      <a:rPr lang="en-US" b="0" i="1" smtClean="0">
                        <a:latin typeface="Cambria Math"/>
                        <a:ea typeface="Cambria Math"/>
                      </a:rPr>
                      <m:t>,   </m:t>
                    </m:r>
                    <m:r>
                      <a:rPr lang="en-US" b="0" i="1" smtClean="0">
                        <a:latin typeface="Cambria Math"/>
                        <a:ea typeface="Cambria Math"/>
                      </a:rPr>
                      <m:t>𝑐</m:t>
                    </m:r>
                    <m:r>
                      <a:rPr lang="en-US" b="0" i="1" smtClean="0">
                        <a:latin typeface="Cambria Math"/>
                        <a:ea typeface="Cambria Math"/>
                      </a:rPr>
                      <m:t>&lt;</m:t>
                    </m:r>
                    <m:r>
                      <a:rPr lang="en-US" b="0" i="1" smtClean="0">
                        <a:latin typeface="Cambria Math"/>
                        <a:ea typeface="Cambria Math"/>
                      </a:rPr>
                      <m:t>𝑏</m:t>
                    </m:r>
                  </m:oMath>
                </a14:m>
                <a:endParaRPr lang="en-US" b="0" dirty="0" smtClean="0">
                  <a:latin typeface="Times New Roman" pitchFamily="18" charset="0"/>
                  <a:ea typeface="Cambria Math"/>
                  <a:cs typeface="Times New Roman" pitchFamily="18" charset="0"/>
                </a:endParaRPr>
              </a:p>
              <a:p>
                <a:pPr>
                  <a:tabLst>
                    <a:tab pos="463550" algn="l"/>
                  </a:tabLst>
                </a:pPr>
                <a:r>
                  <a:rPr lang="en-US" dirty="0" smtClean="0">
                    <a:latin typeface="Times New Roman" pitchFamily="18" charset="0"/>
                    <a:cs typeface="Times New Roman" pitchFamily="18" charset="0"/>
                  </a:rPr>
                  <a:t>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𝑐</m:t>
                    </m:r>
                    <m:r>
                      <a:rPr lang="en-US" b="0" i="1" smtClean="0">
                        <a:latin typeface="Cambria Math"/>
                      </a:rPr>
                      <m:t>=</m:t>
                    </m:r>
                    <m:r>
                      <a:rPr lang="en-US" b="0" i="1" smtClean="0">
                        <a:latin typeface="Cambria Math"/>
                      </a:rPr>
                      <m:t>𝑏</m:t>
                    </m:r>
                    <m:r>
                      <a:rPr lang="en-US" b="0" i="1" smtClean="0">
                        <a:latin typeface="Cambria Math"/>
                      </a:rPr>
                      <m:t>   </m:t>
                    </m:r>
                    <m:d>
                      <m:dPr>
                        <m:ctrlPr>
                          <a:rPr lang="en-US" b="0" i="1" smtClean="0">
                            <a:latin typeface="Cambria Math"/>
                          </a:rPr>
                        </m:ctrlPr>
                      </m:dPr>
                      <m:e>
                        <m:r>
                          <a:rPr lang="en-US" b="0" i="1" smtClean="0">
                            <a:latin typeface="Cambria Math"/>
                          </a:rPr>
                          <m:t>𝑑𝑒</m:t>
                        </m:r>
                        <m:r>
                          <a:rPr lang="en-US" b="0" i="1" smtClean="0">
                            <a:latin typeface="Cambria Math"/>
                          </a:rPr>
                          <m:t> </m:t>
                        </m:r>
                        <m:r>
                          <a:rPr lang="en-US" b="0" i="1" smtClean="0">
                            <a:latin typeface="Cambria Math"/>
                          </a:rPr>
                          <m:t>𝑔𝑒𝑛𝑒𝑟𝑎𝑡𝑒𝑑</m:t>
                        </m:r>
                      </m:e>
                    </m:d>
                  </m:oMath>
                </a14:m>
                <a:endParaRPr lang="en-US" b="0" dirty="0" smtClean="0">
                  <a:latin typeface="Times New Roman" pitchFamily="18" charset="0"/>
                  <a:cs typeface="Times New Roman" pitchFamily="18" charset="0"/>
                </a:endParaRPr>
              </a:p>
              <a:p>
                <a:pPr>
                  <a:tabLst>
                    <a:tab pos="463550" algn="l"/>
                  </a:tabLst>
                </a:pPr>
                <a:r>
                  <a:rPr lang="en-US" b="0" dirty="0" smtClean="0">
                    <a:latin typeface="Times New Roman" pitchFamily="18" charset="0"/>
                    <a:cs typeface="Times New Roman" pitchFamily="18" charset="0"/>
                  </a:rPr>
                  <a:t>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𝑐</m:t>
                    </m:r>
                    <m:r>
                      <a:rPr lang="en-US" b="0" i="1" smtClean="0">
                        <a:latin typeface="Cambria Math"/>
                        <a:ea typeface="Cambria Math"/>
                      </a:rPr>
                      <m:t>&lt;</m:t>
                    </m:r>
                    <m:r>
                      <a:rPr lang="en-US" b="0" i="1" smtClean="0">
                        <a:latin typeface="Cambria Math"/>
                        <a:ea typeface="Cambria Math"/>
                      </a:rPr>
                      <m:t>𝑏</m:t>
                    </m:r>
                    <m:r>
                      <a:rPr lang="en-US" b="0" i="1" smtClean="0">
                        <a:latin typeface="Cambria Math"/>
                        <a:ea typeface="Cambria Math"/>
                      </a:rPr>
                      <m:t>   (</m:t>
                    </m:r>
                    <m:r>
                      <a:rPr lang="en-US" b="0" i="1" smtClean="0">
                        <a:latin typeface="Cambria Math"/>
                        <a:ea typeface="Cambria Math"/>
                      </a:rPr>
                      <m:t>𝑁𝑜𝑡</m:t>
                    </m:r>
                    <m:r>
                      <a:rPr lang="en-US" b="0" i="1" smtClean="0">
                        <a:latin typeface="Cambria Math"/>
                        <a:ea typeface="Cambria Math"/>
                      </a:rPr>
                      <m:t> </m:t>
                    </m:r>
                    <m:r>
                      <a:rPr lang="en-US" b="0" i="1" smtClean="0">
                        <a:latin typeface="Cambria Math"/>
                        <a:ea typeface="Cambria Math"/>
                      </a:rPr>
                      <m:t>𝑎</m:t>
                    </m:r>
                    <m:r>
                      <a:rPr lang="en-US" b="0" i="1" smtClean="0">
                        <a:latin typeface="Cambria Math"/>
                        <a:ea typeface="Cambria Math"/>
                      </a:rPr>
                      <m:t> </m:t>
                    </m:r>
                    <m:r>
                      <a:rPr lang="en-US" b="0" i="1" smtClean="0">
                        <a:latin typeface="Cambria Math"/>
                        <a:ea typeface="Cambria Math"/>
                      </a:rPr>
                      <m:t>𝑡𝑟𝑖𝑎𝑛𝑔𝑙𝑒</m:t>
                    </m:r>
                    <m:r>
                      <a:rPr lang="en-US" b="0" i="1" smtClean="0">
                        <a:latin typeface="Cambria Math"/>
                        <a:ea typeface="Cambria Math"/>
                      </a:rPr>
                      <m:t>)</m:t>
                    </m:r>
                  </m:oMath>
                </a14:m>
                <a:endParaRPr lang="en-US" b="0" dirty="0" smtClean="0">
                  <a:latin typeface="Times New Roman" pitchFamily="18" charset="0"/>
                  <a:cs typeface="Times New Roman" pitchFamily="18" charset="0"/>
                </a:endParaRPr>
              </a:p>
              <a:p>
                <a:pPr marL="400050" indent="-400050">
                  <a:buAutoNum type="romanLcParenR" startAt="3"/>
                  <a:tabLst>
                    <a:tab pos="463550" algn="l"/>
                  </a:tabLst>
                </a:pPr>
                <a14:m>
                  <m:oMath xmlns:m="http://schemas.openxmlformats.org/officeDocument/2006/math">
                    <m:r>
                      <a:rPr lang="en-US" b="0" i="1" smtClean="0">
                        <a:latin typeface="Cambria Math"/>
                      </a:rPr>
                      <m:t>𝑎</m:t>
                    </m:r>
                    <m:r>
                      <a:rPr lang="en-US" b="0" i="1" smtClean="0">
                        <a:latin typeface="Cambria Math"/>
                        <a:ea typeface="Cambria Math"/>
                      </a:rPr>
                      <m:t>&lt;</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𝑏</m:t>
                    </m:r>
                    <m:r>
                      <a:rPr lang="en-US" b="0" i="1" smtClean="0">
                        <a:latin typeface="Cambria Math"/>
                        <a:ea typeface="Cambria Math"/>
                      </a:rPr>
                      <m:t>&lt;</m:t>
                    </m:r>
                    <m:r>
                      <a:rPr lang="en-US" b="0" i="1" smtClean="0">
                        <a:latin typeface="Cambria Math"/>
                        <a:ea typeface="Cambria Math"/>
                      </a:rPr>
                      <m:t>𝑐</m:t>
                    </m:r>
                  </m:oMath>
                </a14:m>
                <a:endParaRPr lang="en-US" b="0" dirty="0" smtClean="0">
                  <a:latin typeface="Times New Roman" pitchFamily="18" charset="0"/>
                  <a:ea typeface="Cambria Math"/>
                  <a:cs typeface="Times New Roman" pitchFamily="18" charset="0"/>
                </a:endParaRPr>
              </a:p>
              <a:p>
                <a:pPr>
                  <a:tabLst>
                    <a:tab pos="463550" algn="l"/>
                  </a:tabLst>
                </a:pPr>
                <a:r>
                  <a:rPr lang="en-US" b="0" dirty="0" smtClean="0">
                    <a:latin typeface="Times New Roman" pitchFamily="18" charset="0"/>
                    <a:cs typeface="Times New Roman" pitchFamily="18" charset="0"/>
                  </a:rPr>
                  <a:t>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𝑐</m:t>
                    </m:r>
                    <m:r>
                      <a:rPr lang="en-US" b="0" i="1" smtClean="0">
                        <a:latin typeface="Cambria Math"/>
                      </a:rPr>
                      <m:t>   </m:t>
                    </m:r>
                    <m:d>
                      <m:dPr>
                        <m:ctrlPr>
                          <a:rPr lang="en-US" b="0" i="1" smtClean="0">
                            <a:latin typeface="Cambria Math"/>
                          </a:rPr>
                        </m:ctrlPr>
                      </m:dPr>
                      <m:e>
                        <m:r>
                          <a:rPr lang="en-US" b="0" i="1" smtClean="0">
                            <a:latin typeface="Cambria Math"/>
                          </a:rPr>
                          <m:t>𝑑𝑒</m:t>
                        </m:r>
                        <m:r>
                          <a:rPr lang="en-US" b="0" i="1" smtClean="0">
                            <a:latin typeface="Cambria Math"/>
                          </a:rPr>
                          <m:t> </m:t>
                        </m:r>
                        <m:r>
                          <a:rPr lang="en-US" b="0" i="1" smtClean="0">
                            <a:latin typeface="Cambria Math"/>
                          </a:rPr>
                          <m:t>𝑔𝑒𝑛𝑒𝑟𝑎𝑡𝑒𝑑</m:t>
                        </m:r>
                      </m:e>
                    </m:d>
                  </m:oMath>
                </a14:m>
                <a:endParaRPr lang="en-US" b="0" dirty="0" smtClean="0">
                  <a:latin typeface="Times New Roman" pitchFamily="18" charset="0"/>
                  <a:cs typeface="Times New Roman" pitchFamily="18" charset="0"/>
                </a:endParaRPr>
              </a:p>
              <a:p>
                <a:pPr>
                  <a:tabLst>
                    <a:tab pos="463550" algn="l"/>
                  </a:tabLst>
                </a:pPr>
                <a:r>
                  <a:rPr lang="en-US" b="0" dirty="0" smtClean="0">
                    <a:latin typeface="Times New Roman" pitchFamily="18" charset="0"/>
                    <a:cs typeface="Times New Roman" pitchFamily="18" charset="0"/>
                  </a:rPr>
                  <a:t>	</a:t>
                </a: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ea typeface="Cambria Math"/>
                      </a:rPr>
                      <m:t>&lt;</m:t>
                    </m:r>
                    <m:r>
                      <a:rPr lang="en-US" b="0" i="1" smtClean="0">
                        <a:latin typeface="Cambria Math"/>
                        <a:ea typeface="Cambria Math"/>
                      </a:rPr>
                      <m:t>𝑐</m:t>
                    </m:r>
                    <m:r>
                      <a:rPr lang="en-US" b="0" i="1" smtClean="0">
                        <a:latin typeface="Cambria Math"/>
                        <a:ea typeface="Cambria Math"/>
                      </a:rPr>
                      <m:t>   (</m:t>
                    </m:r>
                    <m:r>
                      <a:rPr lang="en-US" b="0" i="1" smtClean="0">
                        <a:latin typeface="Cambria Math"/>
                        <a:ea typeface="Cambria Math"/>
                      </a:rPr>
                      <m:t>𝑁𝑜𝑡</m:t>
                    </m:r>
                    <m:r>
                      <a:rPr lang="en-US" b="0" i="1" smtClean="0">
                        <a:latin typeface="Cambria Math"/>
                        <a:ea typeface="Cambria Math"/>
                      </a:rPr>
                      <m:t> </m:t>
                    </m:r>
                    <m:r>
                      <a:rPr lang="en-US" b="0" i="1" smtClean="0">
                        <a:latin typeface="Cambria Math"/>
                        <a:ea typeface="Cambria Math"/>
                      </a:rPr>
                      <m:t>𝑎</m:t>
                    </m:r>
                    <m:r>
                      <a:rPr lang="en-US" b="0" i="1" smtClean="0">
                        <a:latin typeface="Cambria Math"/>
                        <a:ea typeface="Cambria Math"/>
                      </a:rPr>
                      <m:t> </m:t>
                    </m:r>
                    <m:r>
                      <a:rPr lang="en-US" b="0" i="1" smtClean="0">
                        <a:latin typeface="Cambria Math"/>
                        <a:ea typeface="Cambria Math"/>
                      </a:rPr>
                      <m:t>𝑡𝑟𝑖𝑎𝑛𝑔𝑙𝑒</m:t>
                    </m:r>
                    <m:r>
                      <a:rPr lang="en-US" b="0" i="1" smtClean="0">
                        <a:latin typeface="Cambria Math"/>
                        <a:ea typeface="Cambria Math"/>
                      </a:rPr>
                      <m:t>)</m:t>
                    </m:r>
                  </m:oMath>
                </a14:m>
                <a:endParaRPr lang="en-US" b="0" dirty="0" smtClean="0">
                  <a:latin typeface="Times New Roman" pitchFamily="18" charset="0"/>
                  <a:cs typeface="Times New Roman" pitchFamily="18" charset="0"/>
                </a:endParaRPr>
              </a:p>
              <a:p>
                <a:pPr>
                  <a:tabLst>
                    <a:tab pos="463550" algn="l"/>
                  </a:tabLst>
                </a:pPr>
                <a:r>
                  <a:rPr lang="en-US" dirty="0" smtClean="0">
                    <a:latin typeface="Times New Roman" pitchFamily="18" charset="0"/>
                    <a:cs typeface="Times New Roman" pitchFamily="18" charset="0"/>
                  </a:rPr>
                  <a:t>7. Bad Input</a:t>
                </a:r>
              </a:p>
              <a:p>
                <a:pPr marL="400050" indent="-400050">
                  <a:buAutoNum type="romanLcParenR"/>
                  <a:tabLst>
                    <a:tab pos="463550" algn="l"/>
                  </a:tabLst>
                </a:pPr>
                <a14:m>
                  <m:oMath xmlns:m="http://schemas.openxmlformats.org/officeDocument/2006/math">
                    <m:r>
                      <a:rPr lang="en-US" b="0" i="1" smtClean="0">
                        <a:latin typeface="Cambria Math"/>
                      </a:rPr>
                      <m:t>𝑎</m:t>
                    </m:r>
                    <m:r>
                      <a:rPr lang="en-US" b="0" i="1" smtClean="0">
                        <a:latin typeface="Cambria Math"/>
                        <a:ea typeface="Cambria Math"/>
                      </a:rPr>
                      <m:t>&lt;0,   </m:t>
                    </m:r>
                    <m:r>
                      <a:rPr lang="en-US" b="0" i="1" smtClean="0">
                        <a:latin typeface="Cambria Math"/>
                        <a:ea typeface="Cambria Math"/>
                      </a:rPr>
                      <m:t>𝑏</m:t>
                    </m:r>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&gt;0</m:t>
                    </m:r>
                  </m:oMath>
                </a14:m>
                <a:endParaRPr lang="en-US" b="0" dirty="0" smtClean="0">
                  <a:latin typeface="Times New Roman" pitchFamily="18" charset="0"/>
                  <a:ea typeface="Cambria Math"/>
                  <a:cs typeface="Times New Roman" pitchFamily="18" charset="0"/>
                </a:endParaRPr>
              </a:p>
              <a:p>
                <a:pPr marL="400050" indent="-400050">
                  <a:buAutoNum type="romanLcParenR"/>
                  <a:tabLst>
                    <a:tab pos="463550" algn="l"/>
                  </a:tabLst>
                </a:pPr>
                <a14:m>
                  <m:oMath xmlns:m="http://schemas.openxmlformats.org/officeDocument/2006/math">
                    <m:r>
                      <a:rPr lang="en-US" b="0" i="1" smtClean="0">
                        <a:latin typeface="Cambria Math"/>
                      </a:rPr>
                      <m:t>𝑎</m:t>
                    </m:r>
                    <m:r>
                      <a:rPr lang="en-US" b="0" i="1" smtClean="0">
                        <a:latin typeface="Cambria Math"/>
                        <a:ea typeface="Cambria Math"/>
                      </a:rPr>
                      <m:t>&lt;0,   </m:t>
                    </m:r>
                    <m:r>
                      <a:rPr lang="en-US" b="0" i="1" smtClean="0">
                        <a:latin typeface="Cambria Math"/>
                        <a:ea typeface="Cambria Math"/>
                      </a:rPr>
                      <m:t>𝑏</m:t>
                    </m:r>
                    <m:r>
                      <a:rPr lang="en-US" b="0" i="1" smtClean="0">
                        <a:latin typeface="Cambria Math"/>
                        <a:ea typeface="Cambria Math"/>
                      </a:rPr>
                      <m:t>&lt;0,   </m:t>
                    </m:r>
                    <m:r>
                      <a:rPr lang="en-US" b="0" i="1" smtClean="0">
                        <a:latin typeface="Cambria Math"/>
                        <a:ea typeface="Cambria Math"/>
                      </a:rPr>
                      <m:t>𝑐</m:t>
                    </m:r>
                    <m:r>
                      <a:rPr lang="en-US" b="0" i="1" smtClean="0">
                        <a:latin typeface="Cambria Math"/>
                        <a:ea typeface="Cambria Math"/>
                      </a:rPr>
                      <m:t>&gt;0</m:t>
                    </m:r>
                  </m:oMath>
                </a14:m>
                <a:endParaRPr lang="en-US" b="0" dirty="0" smtClean="0">
                  <a:latin typeface="Times New Roman" pitchFamily="18" charset="0"/>
                  <a:ea typeface="Cambria Math"/>
                  <a:cs typeface="Times New Roman" pitchFamily="18" charset="0"/>
                </a:endParaRPr>
              </a:p>
              <a:p>
                <a:pPr marL="400050" indent="-400050">
                  <a:buAutoNum type="romanLcParenR"/>
                  <a:tabLst>
                    <a:tab pos="463550" algn="l"/>
                  </a:tabLst>
                </a:pPr>
                <a14:m>
                  <m:oMath xmlns:m="http://schemas.openxmlformats.org/officeDocument/2006/math">
                    <m:r>
                      <a:rPr lang="en-US" b="0" i="1" smtClean="0">
                        <a:latin typeface="Cambria Math"/>
                      </a:rPr>
                      <m:t>𝑎</m:t>
                    </m:r>
                    <m:r>
                      <a:rPr lang="en-US" b="0" i="1" smtClean="0">
                        <a:latin typeface="Cambria Math"/>
                        <a:ea typeface="Cambria Math"/>
                      </a:rPr>
                      <m:t>&lt;0,   </m:t>
                    </m:r>
                    <m:r>
                      <a:rPr lang="en-US" b="0" i="1" smtClean="0">
                        <a:latin typeface="Cambria Math"/>
                        <a:ea typeface="Cambria Math"/>
                      </a:rPr>
                      <m:t>𝑏</m:t>
                    </m:r>
                    <m:r>
                      <a:rPr lang="en-US" b="0" i="1" smtClean="0">
                        <a:latin typeface="Cambria Math"/>
                        <a:ea typeface="Cambria Math"/>
                      </a:rPr>
                      <m:t>&lt;0,   </m:t>
                    </m:r>
                    <m:r>
                      <a:rPr lang="en-US" b="0" i="1" smtClean="0">
                        <a:latin typeface="Cambria Math"/>
                        <a:ea typeface="Cambria Math"/>
                      </a:rPr>
                      <m:t>𝑐</m:t>
                    </m:r>
                    <m:r>
                      <a:rPr lang="en-US" b="0" i="1" smtClean="0">
                        <a:latin typeface="Cambria Math"/>
                        <a:ea typeface="Cambria Math"/>
                      </a:rPr>
                      <m:t>&lt;0</m:t>
                    </m:r>
                  </m:oMath>
                </a14:m>
                <a:endParaRPr lang="en-US" b="0" dirty="0" smtClean="0">
                  <a:latin typeface="Times New Roman" pitchFamily="18" charset="0"/>
                  <a:ea typeface="Cambria Math"/>
                  <a:cs typeface="Times New Roman" pitchFamily="18" charset="0"/>
                </a:endParaRPr>
              </a:p>
              <a:p>
                <a:pPr marL="400050" indent="-400050">
                  <a:buAutoNum type="romanLcParenR"/>
                  <a:tabLst>
                    <a:tab pos="463550" algn="l"/>
                  </a:tabLst>
                </a:pPr>
                <a14:m>
                  <m:oMath xmlns:m="http://schemas.openxmlformats.org/officeDocument/2006/math">
                    <m:r>
                      <a:rPr lang="en-US" b="0" i="1" smtClean="0">
                        <a:latin typeface="Cambria Math"/>
                      </a:rPr>
                      <m:t>𝑎</m:t>
                    </m:r>
                    <m:r>
                      <a:rPr lang="en-US" b="0" i="1" smtClean="0">
                        <a:latin typeface="Cambria Math"/>
                      </a:rPr>
                      <m:t>=</m:t>
                    </m:r>
                    <m:r>
                      <a:rPr lang="en-US" b="0" i="1" smtClean="0">
                        <a:latin typeface="Cambria Math"/>
                      </a:rPr>
                      <m:t>𝑏</m:t>
                    </m:r>
                    <m:r>
                      <a:rPr lang="en-US" b="0" i="1" smtClean="0">
                        <a:latin typeface="Cambria Math"/>
                      </a:rPr>
                      <m:t>=</m:t>
                    </m:r>
                    <m:r>
                      <a:rPr lang="en-US" b="0" i="1" smtClean="0">
                        <a:latin typeface="Cambria Math"/>
                      </a:rPr>
                      <m:t>𝑐</m:t>
                    </m:r>
                    <m:r>
                      <a:rPr lang="en-US" b="0" i="1" smtClean="0">
                        <a:latin typeface="Cambria Math"/>
                      </a:rPr>
                      <m:t>=0</m:t>
                    </m:r>
                  </m:oMath>
                </a14:m>
                <a:endParaRPr lang="en-US" b="0" dirty="0" smtClean="0">
                  <a:latin typeface="Times New Roman" pitchFamily="18" charset="0"/>
                  <a:cs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895600" y="609600"/>
                <a:ext cx="4316182" cy="5078313"/>
              </a:xfrm>
              <a:prstGeom prst="rect">
                <a:avLst/>
              </a:prstGeom>
              <a:blipFill rotWithShape="1">
                <a:blip r:embed="rId2"/>
                <a:stretch>
                  <a:fillRect l="-1130" t="-600" b="-720"/>
                </a:stretch>
              </a:blipFill>
            </p:spPr>
            <p:txBody>
              <a:bodyPr/>
              <a:lstStyle/>
              <a:p>
                <a:r>
                  <a:rPr lang="en-US">
                    <a:noFill/>
                  </a:rPr>
                  <a:t> </a:t>
                </a:r>
              </a:p>
            </p:txBody>
          </p:sp>
        </mc:Fallback>
      </mc:AlternateContent>
    </p:spTree>
    <p:extLst>
      <p:ext uri="{BB962C8B-B14F-4D97-AF65-F5344CB8AC3E}">
        <p14:creationId xmlns:p14="http://schemas.microsoft.com/office/powerpoint/2010/main" val="50765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12844"/>
            <a:ext cx="8382000" cy="3801041"/>
          </a:xfrm>
          <a:prstGeom prst="rect">
            <a:avLst/>
          </a:prstGeom>
        </p:spPr>
        <p:txBody>
          <a:bodyPr wrap="square">
            <a:spAutoFit/>
          </a:bodyPr>
          <a:lstStyle/>
          <a:p>
            <a:pPr>
              <a:spcAft>
                <a:spcPts val="600"/>
              </a:spcAft>
            </a:pPr>
            <a:r>
              <a:rPr lang="en-US" b="1" dirty="0" smtClean="0">
                <a:latin typeface="Times New Roman" pitchFamily="18" charset="0"/>
                <a:cs typeface="Times New Roman" pitchFamily="18" charset="0"/>
              </a:rPr>
              <a:t>Quality: Perspectives and Expectations </a:t>
            </a:r>
            <a:r>
              <a:rPr lang="en-US" dirty="0" smtClean="0">
                <a:latin typeface="Times New Roman" pitchFamily="18" charset="0"/>
                <a:cs typeface="Times New Roman" pitchFamily="18" charset="0"/>
              </a:rPr>
              <a:t>Five </a:t>
            </a:r>
            <a:r>
              <a:rPr lang="en-US" dirty="0">
                <a:latin typeface="Times New Roman" pitchFamily="18" charset="0"/>
                <a:cs typeface="Times New Roman" pitchFamily="18" charset="0"/>
              </a:rPr>
              <a:t>major views according to (</a:t>
            </a:r>
            <a:r>
              <a:rPr lang="en-US" dirty="0" err="1">
                <a:latin typeface="Times New Roman" pitchFamily="18" charset="0"/>
                <a:cs typeface="Times New Roman" pitchFamily="18" charset="0"/>
              </a:rPr>
              <a:t>Kitchenham</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Pfleeger</a:t>
            </a:r>
            <a:r>
              <a:rPr lang="en-US" dirty="0">
                <a:latin typeface="Times New Roman" pitchFamily="18" charset="0"/>
                <a:cs typeface="Times New Roman" pitchFamily="18" charset="0"/>
              </a:rPr>
              <a:t>, 1996; </a:t>
            </a:r>
            <a:r>
              <a:rPr lang="en-US" dirty="0" err="1">
                <a:latin typeface="Times New Roman" pitchFamily="18" charset="0"/>
                <a:cs typeface="Times New Roman" pitchFamily="18" charset="0"/>
              </a:rPr>
              <a:t>Pfleeger</a:t>
            </a:r>
            <a:r>
              <a:rPr lang="en-US" dirty="0">
                <a:latin typeface="Times New Roman" pitchFamily="18" charset="0"/>
                <a:cs typeface="Times New Roman" pitchFamily="18" charset="0"/>
              </a:rPr>
              <a:t> et al., 2002) are: transcendental, user, manufacturing, product, and value-based views, as outlined below</a:t>
            </a:r>
            <a:r>
              <a:rPr lang="en-US" dirty="0" smtClean="0">
                <a:latin typeface="Times New Roman" pitchFamily="18" charset="0"/>
                <a:cs typeface="Times New Roman" pitchFamily="18" charset="0"/>
              </a:rPr>
              <a:t>:</a:t>
            </a:r>
          </a:p>
          <a:p>
            <a:pPr marL="285750" lvl="0" indent="-285750">
              <a:spcAft>
                <a:spcPts val="600"/>
              </a:spcAft>
              <a:buFont typeface="Arial" pitchFamily="34" charset="0"/>
              <a:buChar char="•"/>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the </a:t>
            </a:r>
            <a:r>
              <a:rPr lang="en-US" i="1" dirty="0">
                <a:latin typeface="Times New Roman" pitchFamily="18" charset="0"/>
                <a:cs typeface="Times New Roman" pitchFamily="18" charset="0"/>
              </a:rPr>
              <a:t>transcendental</a:t>
            </a:r>
            <a:r>
              <a:rPr lang="en-US" dirty="0">
                <a:latin typeface="Times New Roman" pitchFamily="18" charset="0"/>
                <a:cs typeface="Times New Roman" pitchFamily="18" charset="0"/>
              </a:rPr>
              <a:t> view, quality is hard to define or describe in abstract terms, but can be recognized if it is present. It is generally associated with some intangible properties that delight users.</a:t>
            </a:r>
          </a:p>
          <a:p>
            <a:pPr marL="285750" lvl="0" indent="-285750">
              <a:spcAft>
                <a:spcPts val="600"/>
              </a:spcAft>
              <a:buFont typeface="Arial" pitchFamily="34" charset="0"/>
              <a:buChar char="•"/>
            </a:pPr>
            <a:r>
              <a:rPr lang="en-US" dirty="0">
                <a:latin typeface="Times New Roman" pitchFamily="18" charset="0"/>
                <a:cs typeface="Times New Roman" pitchFamily="18" charset="0"/>
              </a:rPr>
              <a:t>In the </a:t>
            </a:r>
            <a:r>
              <a:rPr lang="en-US" i="1" dirty="0">
                <a:latin typeface="Times New Roman" pitchFamily="18" charset="0"/>
                <a:cs typeface="Times New Roman" pitchFamily="18" charset="0"/>
              </a:rPr>
              <a:t>user</a:t>
            </a:r>
            <a:r>
              <a:rPr lang="en-US" dirty="0">
                <a:latin typeface="Times New Roman" pitchFamily="18" charset="0"/>
                <a:cs typeface="Times New Roman" pitchFamily="18" charset="0"/>
              </a:rPr>
              <a:t> view, quality is fitness for purpose or meeting user’s needs.</a:t>
            </a:r>
          </a:p>
          <a:p>
            <a:pPr marL="285750" lvl="0" indent="-285750">
              <a:spcAft>
                <a:spcPts val="600"/>
              </a:spcAft>
              <a:buFont typeface="Arial" pitchFamily="34" charset="0"/>
              <a:buChar char="•"/>
            </a:pPr>
            <a:r>
              <a:rPr lang="en-US" dirty="0">
                <a:latin typeface="Times New Roman" pitchFamily="18" charset="0"/>
                <a:cs typeface="Times New Roman" pitchFamily="18" charset="0"/>
              </a:rPr>
              <a:t>In the </a:t>
            </a:r>
            <a:r>
              <a:rPr lang="en-US" i="1" dirty="0">
                <a:latin typeface="Times New Roman" pitchFamily="18" charset="0"/>
                <a:cs typeface="Times New Roman" pitchFamily="18" charset="0"/>
              </a:rPr>
              <a:t>manufacturing</a:t>
            </a:r>
            <a:r>
              <a:rPr lang="en-US" dirty="0">
                <a:latin typeface="Times New Roman" pitchFamily="18" charset="0"/>
                <a:cs typeface="Times New Roman" pitchFamily="18" charset="0"/>
              </a:rPr>
              <a:t> view, quality means conformance to process standards.</a:t>
            </a:r>
          </a:p>
          <a:p>
            <a:pPr marL="285750" lvl="0" indent="-285750">
              <a:spcAft>
                <a:spcPts val="600"/>
              </a:spcAft>
              <a:buFont typeface="Arial" pitchFamily="34" charset="0"/>
              <a:buChar char="•"/>
            </a:pPr>
            <a:r>
              <a:rPr lang="en-US" dirty="0">
                <a:latin typeface="Times New Roman" pitchFamily="18" charset="0"/>
                <a:cs typeface="Times New Roman" pitchFamily="18" charset="0"/>
              </a:rPr>
              <a:t>In the </a:t>
            </a:r>
            <a:r>
              <a:rPr lang="en-US" i="1" dirty="0">
                <a:latin typeface="Times New Roman" pitchFamily="18" charset="0"/>
                <a:cs typeface="Times New Roman" pitchFamily="18" charset="0"/>
              </a:rPr>
              <a:t>product</a:t>
            </a:r>
            <a:r>
              <a:rPr lang="en-US" dirty="0">
                <a:latin typeface="Times New Roman" pitchFamily="18" charset="0"/>
                <a:cs typeface="Times New Roman" pitchFamily="18" charset="0"/>
              </a:rPr>
              <a:t> view, the focus is on inherent characteristics in the product itself in the hope that controlling these internal quality indicators will result in improved external product behavior (quality in use).</a:t>
            </a:r>
          </a:p>
          <a:p>
            <a:pPr marL="285750" indent="-285750">
              <a:buFont typeface="Arial" pitchFamily="34" charset="0"/>
              <a:buChar char="•"/>
            </a:pPr>
            <a:r>
              <a:rPr lang="en-US" dirty="0">
                <a:latin typeface="Times New Roman" pitchFamily="18" charset="0"/>
                <a:cs typeface="Times New Roman" pitchFamily="18" charset="0"/>
              </a:rPr>
              <a:t>In the </a:t>
            </a:r>
            <a:r>
              <a:rPr lang="en-US" i="1" dirty="0">
                <a:latin typeface="Times New Roman" pitchFamily="18" charset="0"/>
                <a:cs typeface="Times New Roman" pitchFamily="18" charset="0"/>
              </a:rPr>
              <a:t>valued-based</a:t>
            </a:r>
            <a:r>
              <a:rPr lang="en-US" dirty="0">
                <a:latin typeface="Times New Roman" pitchFamily="18" charset="0"/>
                <a:cs typeface="Times New Roman" pitchFamily="18" charset="0"/>
              </a:rPr>
              <a:t> view, quality is the customer’s willingness to pay for a software.</a:t>
            </a:r>
          </a:p>
        </p:txBody>
      </p:sp>
    </p:spTree>
    <p:extLst>
      <p:ext uri="{BB962C8B-B14F-4D97-AF65-F5344CB8AC3E}">
        <p14:creationId xmlns:p14="http://schemas.microsoft.com/office/powerpoint/2010/main" val="243663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77083"/>
            <a:ext cx="7848600" cy="4401205"/>
          </a:xfrm>
          <a:prstGeom prst="rect">
            <a:avLst/>
          </a:prstGeom>
        </p:spPr>
        <p:txBody>
          <a:bodyPr wrap="square">
            <a:spAutoFit/>
          </a:bodyPr>
          <a:lstStyle/>
          <a:p>
            <a:r>
              <a:rPr lang="en-US" b="1" dirty="0">
                <a:latin typeface="Times New Roman" pitchFamily="18" charset="0"/>
                <a:cs typeface="Times New Roman" pitchFamily="18" charset="0"/>
              </a:rPr>
              <a:t>People’s roles and responsibilities</a:t>
            </a:r>
            <a:endParaRPr lang="en-US" dirty="0">
              <a:latin typeface="Times New Roman" pitchFamily="18" charset="0"/>
              <a:cs typeface="Times New Roman" pitchFamily="18" charset="0"/>
            </a:endParaRPr>
          </a:p>
          <a:p>
            <a:pPr>
              <a:spcAft>
                <a:spcPts val="600"/>
              </a:spcAft>
            </a:pPr>
            <a:r>
              <a:rPr lang="en-US" dirty="0">
                <a:latin typeface="Times New Roman" pitchFamily="18" charset="0"/>
                <a:cs typeface="Times New Roman" pitchFamily="18" charset="0"/>
              </a:rPr>
              <a:t>When software quality is concerned, different people would have different views and expectations based on their roles and responsibilities. We can divide the people into two broad groups:</a:t>
            </a:r>
          </a:p>
          <a:p>
            <a:pPr marL="285750" lvl="0" indent="-285750">
              <a:spcAft>
                <a:spcPts val="600"/>
              </a:spcAft>
              <a:buFont typeface="Arial" pitchFamily="34" charset="0"/>
              <a:buChar char="•"/>
            </a:pPr>
            <a:r>
              <a:rPr lang="en-US" i="1" dirty="0">
                <a:latin typeface="Times New Roman" pitchFamily="18" charset="0"/>
                <a:cs typeface="Times New Roman" pitchFamily="18" charset="0"/>
              </a:rPr>
              <a:t>Consumers</a:t>
            </a:r>
            <a:r>
              <a:rPr lang="en-US" dirty="0">
                <a:latin typeface="Times New Roman" pitchFamily="18" charset="0"/>
                <a:cs typeface="Times New Roman" pitchFamily="18" charset="0"/>
              </a:rPr>
              <a:t> of software products or services, including customers and users, either internally or externally. Sometime we also make the distinction between the </a:t>
            </a:r>
            <a:r>
              <a:rPr lang="en-US" i="1" dirty="0">
                <a:latin typeface="Times New Roman" pitchFamily="18" charset="0"/>
                <a:cs typeface="Times New Roman" pitchFamily="18" charset="0"/>
              </a:rPr>
              <a:t>customers</a:t>
            </a:r>
            <a:r>
              <a:rPr lang="en-US" dirty="0">
                <a:latin typeface="Times New Roman" pitchFamily="18" charset="0"/>
                <a:cs typeface="Times New Roman" pitchFamily="18" charset="0"/>
              </a:rPr>
              <a:t>, who are responsible for the acquisition of software products or services, and the </a:t>
            </a:r>
            <a:r>
              <a:rPr lang="en-US" i="1" dirty="0">
                <a:latin typeface="Times New Roman" pitchFamily="18" charset="0"/>
                <a:cs typeface="Times New Roman" pitchFamily="18" charset="0"/>
              </a:rPr>
              <a:t>users</a:t>
            </a:r>
            <a:r>
              <a:rPr lang="en-US" dirty="0">
                <a:latin typeface="Times New Roman" pitchFamily="18" charset="0"/>
                <a:cs typeface="Times New Roman" pitchFamily="18" charset="0"/>
              </a:rPr>
              <a:t>, who use the software products or services for various purposes, although the dual roles of customers and users are quite common.</a:t>
            </a:r>
          </a:p>
          <a:p>
            <a:pPr marL="285750" lvl="0" indent="-285750">
              <a:buFont typeface="Arial" pitchFamily="34" charset="0"/>
              <a:buChar char="•"/>
            </a:pPr>
            <a:r>
              <a:rPr lang="en-US" i="1" dirty="0">
                <a:latin typeface="Times New Roman" pitchFamily="18" charset="0"/>
                <a:cs typeface="Times New Roman" pitchFamily="18" charset="0"/>
              </a:rPr>
              <a:t>Producers</a:t>
            </a:r>
            <a:r>
              <a:rPr lang="en-US" dirty="0">
                <a:latin typeface="Times New Roman" pitchFamily="18" charset="0"/>
                <a:cs typeface="Times New Roman" pitchFamily="18" charset="0"/>
              </a:rPr>
              <a:t> of software products, or anyone involved with the development, management, maintenance, marketing, and service of software products. We adopt a broad definition of producers, which also include third-party participants who may be involved in add-on products and services, software packaging, software certification, fulfilling independent verification and validation (IV&amp;V) responsibilities, and so on.</a:t>
            </a:r>
          </a:p>
        </p:txBody>
      </p:sp>
    </p:spTree>
    <p:extLst>
      <p:ext uri="{BB962C8B-B14F-4D97-AF65-F5344CB8AC3E}">
        <p14:creationId xmlns:p14="http://schemas.microsoft.com/office/powerpoint/2010/main" val="360005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51344"/>
            <a:ext cx="7620000" cy="3139321"/>
          </a:xfrm>
          <a:prstGeom prst="rect">
            <a:avLst/>
          </a:prstGeom>
        </p:spPr>
        <p:txBody>
          <a:bodyPr wrap="square">
            <a:spAutoFit/>
          </a:bodyPr>
          <a:lstStyle/>
          <a:p>
            <a:r>
              <a:rPr lang="en-US" dirty="0">
                <a:latin typeface="Times New Roman" pitchFamily="18" charset="0"/>
                <a:cs typeface="Times New Roman" pitchFamily="18" charset="0"/>
              </a:rPr>
              <a:t>Subgroups within the above groups may have different concerns, although there are many common concerns within each group. In the subsequent discussions, we use external view for the first group’s perspective, who are more concerned with the observed or external behavior, rather than the internal details that guide to such behavior. Similarly, we use a generic label internal view for the second group’s perspective, because they are typically familiar with or at least aware of various internal characteristics of the products, in other words, the external view mostly sees a software system as a black box, where one can observe its behavior but not see through inside; while the internal view mostly sees it as a white box, or more appropriately a clear box, where one can see what is inside and how it works.</a:t>
            </a:r>
          </a:p>
        </p:txBody>
      </p:sp>
    </p:spTree>
    <p:extLst>
      <p:ext uri="{BB962C8B-B14F-4D97-AF65-F5344CB8AC3E}">
        <p14:creationId xmlns:p14="http://schemas.microsoft.com/office/powerpoint/2010/main" val="313177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582341"/>
            <a:ext cx="7391400" cy="3416320"/>
          </a:xfrm>
          <a:prstGeom prst="rect">
            <a:avLst/>
          </a:prstGeom>
        </p:spPr>
        <p:txBody>
          <a:bodyPr wrap="square">
            <a:spAutoFit/>
          </a:bodyPr>
          <a:lstStyle/>
          <a:p>
            <a:r>
              <a:rPr lang="en-US" b="1" dirty="0" smtClean="0">
                <a:latin typeface="Times New Roman" pitchFamily="18" charset="0"/>
                <a:cs typeface="Times New Roman" pitchFamily="18" charset="0"/>
              </a:rPr>
              <a:t>Hierarchical framework for quality definition, organized into quality characteristics and sub characteristics </a:t>
            </a:r>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six top-level quality characteristics, with each associated with its own exclusive (non-overlapping) sub-characteristics, as summarized below:</a:t>
            </a:r>
            <a:endParaRPr lang="en-US" sz="1600" dirty="0">
              <a:latin typeface="Times New Roman" pitchFamily="18" charset="0"/>
              <a:cs typeface="Times New Roman" pitchFamily="18" charset="0"/>
            </a:endParaRPr>
          </a:p>
          <a:p>
            <a:pPr lvl="0"/>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Functionally</a:t>
            </a:r>
            <a:r>
              <a:rPr lang="en-US" dirty="0">
                <a:latin typeface="Times New Roman" pitchFamily="18" charset="0"/>
                <a:cs typeface="Times New Roman" pitchFamily="18" charset="0"/>
              </a:rPr>
              <a:t>: A set of attributes that bear on the existence of a set of functions and their specified properties. The functions are those that satisfy stated or implied needs. The sub-characteristics include:</a:t>
            </a:r>
            <a:endParaRPr lang="en-US" sz="1600" dirty="0">
              <a:latin typeface="Times New Roman" pitchFamily="18" charset="0"/>
              <a:cs typeface="Times New Roman" pitchFamily="18" charset="0"/>
            </a:endParaRPr>
          </a:p>
          <a:p>
            <a:pPr lvl="1"/>
            <a:r>
              <a:rPr lang="en-US" dirty="0">
                <a:latin typeface="Times New Roman" pitchFamily="18" charset="0"/>
                <a:cs typeface="Times New Roman" pitchFamily="18" charset="0"/>
              </a:rPr>
              <a:t>Suitability</a:t>
            </a:r>
            <a:endParaRPr lang="en-US" sz="1600" dirty="0">
              <a:latin typeface="Times New Roman" pitchFamily="18" charset="0"/>
              <a:cs typeface="Times New Roman" pitchFamily="18" charset="0"/>
            </a:endParaRPr>
          </a:p>
          <a:p>
            <a:pPr lvl="1"/>
            <a:r>
              <a:rPr lang="en-US" dirty="0">
                <a:latin typeface="Times New Roman" pitchFamily="18" charset="0"/>
                <a:cs typeface="Times New Roman" pitchFamily="18" charset="0"/>
              </a:rPr>
              <a:t>Accuracy</a:t>
            </a:r>
            <a:endParaRPr lang="en-US" sz="1600" dirty="0">
              <a:latin typeface="Times New Roman" pitchFamily="18" charset="0"/>
              <a:cs typeface="Times New Roman" pitchFamily="18" charset="0"/>
            </a:endParaRPr>
          </a:p>
          <a:p>
            <a:pPr lvl="1"/>
            <a:r>
              <a:rPr lang="en-US" dirty="0">
                <a:latin typeface="Times New Roman" pitchFamily="18" charset="0"/>
                <a:cs typeface="Times New Roman" pitchFamily="18" charset="0"/>
              </a:rPr>
              <a:t>Interoperability</a:t>
            </a:r>
            <a:endParaRPr lang="en-US" sz="1600" dirty="0">
              <a:latin typeface="Times New Roman" pitchFamily="18" charset="0"/>
              <a:cs typeface="Times New Roman" pitchFamily="18" charset="0"/>
            </a:endParaRPr>
          </a:p>
          <a:p>
            <a:pPr lvl="1"/>
            <a:r>
              <a:rPr lang="en-US" dirty="0">
                <a:latin typeface="Times New Roman" pitchFamily="18" charset="0"/>
                <a:cs typeface="Times New Roman" pitchFamily="18" charset="0"/>
              </a:rPr>
              <a:t>Security</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78380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14400"/>
            <a:ext cx="7315200" cy="4801314"/>
          </a:xfrm>
          <a:prstGeom prst="rect">
            <a:avLst/>
          </a:prstGeom>
        </p:spPr>
        <p:txBody>
          <a:bodyPr wrap="square">
            <a:spAutoFit/>
          </a:bodyPr>
          <a:lstStyle/>
          <a:p>
            <a:pPr lvl="0"/>
            <a:r>
              <a:rPr lang="en-US" dirty="0">
                <a:latin typeface="Times New Roman" pitchFamily="18" charset="0"/>
                <a:cs typeface="Times New Roman" pitchFamily="18" charset="0"/>
              </a:rPr>
              <a:t>Reliability: A set of attributes that bear on the capability of software to maintain its level of performance under stated conditions for a stated period of time. The sub-characteristics include:</a:t>
            </a:r>
          </a:p>
          <a:p>
            <a:pPr lvl="0"/>
            <a:r>
              <a:rPr lang="en-US" dirty="0">
                <a:latin typeface="Times New Roman" pitchFamily="18" charset="0"/>
                <a:cs typeface="Times New Roman" pitchFamily="18" charset="0"/>
              </a:rPr>
              <a:t>Maturity</a:t>
            </a:r>
          </a:p>
          <a:p>
            <a:pPr lvl="0"/>
            <a:r>
              <a:rPr lang="en-US" dirty="0">
                <a:latin typeface="Times New Roman" pitchFamily="18" charset="0"/>
                <a:cs typeface="Times New Roman" pitchFamily="18" charset="0"/>
              </a:rPr>
              <a:t>Fault tolerance</a:t>
            </a:r>
          </a:p>
          <a:p>
            <a:pPr lvl="0"/>
            <a:r>
              <a:rPr lang="en-US" dirty="0">
                <a:latin typeface="Times New Roman" pitchFamily="18" charset="0"/>
                <a:cs typeface="Times New Roman" pitchFamily="18" charset="0"/>
              </a:rPr>
              <a:t>Recoverability</a:t>
            </a:r>
          </a:p>
          <a:p>
            <a:pPr lvl="0"/>
            <a:r>
              <a:rPr lang="en-US" dirty="0">
                <a:latin typeface="Times New Roman" pitchFamily="18" charset="0"/>
                <a:cs typeface="Times New Roman" pitchFamily="18" charset="0"/>
              </a:rPr>
              <a:t>Usability: A set of attributes that bear on the effort needed for use, and on the individual assessment of such use, by a stated or implied set of users. The sub-characteristics include:</a:t>
            </a:r>
          </a:p>
          <a:p>
            <a:pPr lvl="0"/>
            <a:r>
              <a:rPr lang="en-US" dirty="0">
                <a:latin typeface="Times New Roman" pitchFamily="18" charset="0"/>
                <a:cs typeface="Times New Roman" pitchFamily="18" charset="0"/>
              </a:rPr>
              <a:t>Understandability</a:t>
            </a:r>
          </a:p>
          <a:p>
            <a:pPr lvl="0"/>
            <a:r>
              <a:rPr lang="en-US" dirty="0">
                <a:latin typeface="Times New Roman" pitchFamily="18" charset="0"/>
                <a:cs typeface="Times New Roman" pitchFamily="18" charset="0"/>
              </a:rPr>
              <a:t>Learnability</a:t>
            </a:r>
          </a:p>
          <a:p>
            <a:pPr lvl="0"/>
            <a:r>
              <a:rPr lang="en-US" dirty="0" smtClean="0">
                <a:latin typeface="Times New Roman" pitchFamily="18" charset="0"/>
                <a:cs typeface="Times New Roman" pitchFamily="18" charset="0"/>
              </a:rPr>
              <a:t>Operability</a:t>
            </a:r>
          </a:p>
          <a:p>
            <a:pPr lvl="0"/>
            <a:r>
              <a:rPr lang="en-US" dirty="0">
                <a:latin typeface="Times New Roman" pitchFamily="18" charset="0"/>
                <a:cs typeface="Times New Roman" pitchFamily="18" charset="0"/>
              </a:rPr>
              <a:t>Efficiency: A set of attributes that bear on the relationship between the level of performance of the software and amount of resources used, under stated conditions. The sub-characteristics include:</a:t>
            </a:r>
          </a:p>
          <a:p>
            <a:pPr lvl="0"/>
            <a:r>
              <a:rPr lang="en-US" dirty="0">
                <a:latin typeface="Times New Roman" pitchFamily="18" charset="0"/>
                <a:cs typeface="Times New Roman" pitchFamily="18" charset="0"/>
              </a:rPr>
              <a:t>Time behavior</a:t>
            </a:r>
          </a:p>
          <a:p>
            <a:pPr lvl="0"/>
            <a:r>
              <a:rPr lang="en-US" dirty="0">
                <a:latin typeface="Times New Roman" pitchFamily="18" charset="0"/>
                <a:cs typeface="Times New Roman" pitchFamily="18" charset="0"/>
              </a:rPr>
              <a:t>Resources </a:t>
            </a:r>
            <a:r>
              <a:rPr lang="en-US" dirty="0" smtClean="0">
                <a:latin typeface="Times New Roman" pitchFamily="18" charset="0"/>
                <a:cs typeface="Times New Roman" pitchFamily="18" charset="0"/>
              </a:rPr>
              <a:t>behavior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0060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305342"/>
            <a:ext cx="7162800" cy="3693319"/>
          </a:xfrm>
          <a:prstGeom prst="rect">
            <a:avLst/>
          </a:prstGeom>
        </p:spPr>
        <p:txBody>
          <a:bodyPr wrap="square">
            <a:spAutoFit/>
          </a:bodyPr>
          <a:lstStyle/>
          <a:p>
            <a:pPr lvl="0"/>
            <a:r>
              <a:rPr lang="en-US" dirty="0">
                <a:latin typeface="Times New Roman" pitchFamily="18" charset="0"/>
                <a:cs typeface="Times New Roman" pitchFamily="18" charset="0"/>
              </a:rPr>
              <a:t>Maintainability: A set of attributes that bear on the effort needed to make specified modifications. The sub-characteristics include:</a:t>
            </a:r>
          </a:p>
          <a:p>
            <a:pPr lvl="0"/>
            <a:r>
              <a:rPr lang="en-US" dirty="0">
                <a:latin typeface="Times New Roman" pitchFamily="18" charset="0"/>
                <a:cs typeface="Times New Roman" pitchFamily="18" charset="0"/>
              </a:rPr>
              <a:t>Analyzability</a:t>
            </a:r>
          </a:p>
          <a:p>
            <a:pPr lvl="0"/>
            <a:r>
              <a:rPr lang="en-US" dirty="0">
                <a:latin typeface="Times New Roman" pitchFamily="18" charset="0"/>
                <a:cs typeface="Times New Roman" pitchFamily="18" charset="0"/>
              </a:rPr>
              <a:t>Changeability</a:t>
            </a:r>
          </a:p>
          <a:p>
            <a:pPr lvl="0"/>
            <a:r>
              <a:rPr lang="en-US" dirty="0">
                <a:latin typeface="Times New Roman" pitchFamily="18" charset="0"/>
                <a:cs typeface="Times New Roman" pitchFamily="18" charset="0"/>
              </a:rPr>
              <a:t>Stability</a:t>
            </a:r>
          </a:p>
          <a:p>
            <a:pPr lvl="0"/>
            <a:r>
              <a:rPr lang="en-US" dirty="0">
                <a:latin typeface="Times New Roman" pitchFamily="18" charset="0"/>
                <a:cs typeface="Times New Roman" pitchFamily="18" charset="0"/>
              </a:rPr>
              <a:t>Testability</a:t>
            </a:r>
          </a:p>
          <a:p>
            <a:pPr lvl="0"/>
            <a:r>
              <a:rPr lang="en-US" dirty="0">
                <a:latin typeface="Times New Roman" pitchFamily="18" charset="0"/>
                <a:cs typeface="Times New Roman" pitchFamily="18" charset="0"/>
              </a:rPr>
              <a:t>Portability: A set of attributes that bear on the ability of software to be transferred from one environment to another. The sub-characteristics include:</a:t>
            </a:r>
          </a:p>
          <a:p>
            <a:pPr lvl="0"/>
            <a:r>
              <a:rPr lang="en-US" dirty="0">
                <a:latin typeface="Times New Roman" pitchFamily="18" charset="0"/>
                <a:cs typeface="Times New Roman" pitchFamily="18" charset="0"/>
              </a:rPr>
              <a:t>Adaptability</a:t>
            </a:r>
          </a:p>
          <a:p>
            <a:pPr lvl="0"/>
            <a:r>
              <a:rPr lang="en-US" dirty="0" err="1">
                <a:latin typeface="Times New Roman" pitchFamily="18" charset="0"/>
                <a:cs typeface="Times New Roman" pitchFamily="18" charset="0"/>
              </a:rPr>
              <a:t>Installability</a:t>
            </a: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Conformance</a:t>
            </a:r>
          </a:p>
          <a:p>
            <a:r>
              <a:rPr lang="en-US" dirty="0" err="1">
                <a:latin typeface="Times New Roman" pitchFamily="18" charset="0"/>
                <a:cs typeface="Times New Roman" pitchFamily="18" charset="0"/>
              </a:rPr>
              <a:t>Replaceability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2922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33485"/>
            <a:ext cx="8001000" cy="4247317"/>
          </a:xfrm>
          <a:prstGeom prst="rect">
            <a:avLst/>
          </a:prstGeom>
        </p:spPr>
        <p:txBody>
          <a:bodyPr wrap="square">
            <a:spAutoFit/>
          </a:bodyPr>
          <a:lstStyle/>
          <a:p>
            <a:r>
              <a:rPr lang="en-US" b="1" dirty="0">
                <a:latin typeface="Times New Roman" pitchFamily="18" charset="0"/>
                <a:cs typeface="Times New Roman" pitchFamily="18" charset="0"/>
              </a:rPr>
              <a:t>Definitions: Error, fault, failure, and defect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Key to the correctness aspect of software quality is the concept of defect, failure, fault and error. The term “defect” generally refers to some problem with the software, either with its external behavior or with its internal characteristics.</a:t>
            </a:r>
          </a:p>
          <a:p>
            <a:pPr lvl="0"/>
            <a:r>
              <a:rPr lang="en-US" i="1" dirty="0">
                <a:latin typeface="Times New Roman" pitchFamily="18" charset="0"/>
                <a:cs typeface="Times New Roman" pitchFamily="18" charset="0"/>
              </a:rPr>
              <a:t>Failure:</a:t>
            </a:r>
            <a:r>
              <a:rPr lang="en-US" dirty="0">
                <a:latin typeface="Times New Roman" pitchFamily="18" charset="0"/>
                <a:cs typeface="Times New Roman" pitchFamily="18" charset="0"/>
              </a:rPr>
              <a:t> The inability of a system or component to perform its required functions within specified performance requirements.</a:t>
            </a:r>
          </a:p>
          <a:p>
            <a:pPr lvl="0"/>
            <a:r>
              <a:rPr lang="en-US" i="1" dirty="0">
                <a:latin typeface="Times New Roman" pitchFamily="18" charset="0"/>
                <a:cs typeface="Times New Roman" pitchFamily="18" charset="0"/>
              </a:rPr>
              <a:t>Fault: </a:t>
            </a:r>
            <a:r>
              <a:rPr lang="en-US" dirty="0">
                <a:latin typeface="Times New Roman" pitchFamily="18" charset="0"/>
                <a:cs typeface="Times New Roman" pitchFamily="18" charset="0"/>
              </a:rPr>
              <a:t>An incorrect step, process, or data definition in a computer program.</a:t>
            </a:r>
          </a:p>
          <a:p>
            <a:pPr lvl="0"/>
            <a:r>
              <a:rPr lang="en-US" i="1" dirty="0">
                <a:latin typeface="Times New Roman" pitchFamily="18" charset="0"/>
                <a:cs typeface="Times New Roman" pitchFamily="18" charset="0"/>
              </a:rPr>
              <a:t>Error:</a:t>
            </a:r>
            <a:r>
              <a:rPr lang="en-US" dirty="0">
                <a:latin typeface="Times New Roman" pitchFamily="18" charset="0"/>
                <a:cs typeface="Times New Roman" pitchFamily="18" charset="0"/>
              </a:rPr>
              <a:t> A human action that produces an incorrect result.</a:t>
            </a:r>
          </a:p>
          <a:p>
            <a:r>
              <a:rPr lang="en-US" dirty="0">
                <a:latin typeface="Times New Roman" pitchFamily="18" charset="0"/>
                <a:cs typeface="Times New Roman" pitchFamily="18" charset="0"/>
              </a:rPr>
              <a:t>Therefore, the term </a:t>
            </a:r>
            <a:r>
              <a:rPr lang="en-US" i="1" dirty="0">
                <a:latin typeface="Times New Roman" pitchFamily="18" charset="0"/>
                <a:cs typeface="Times New Roman" pitchFamily="18" charset="0"/>
              </a:rPr>
              <a:t>failure</a:t>
            </a:r>
            <a:r>
              <a:rPr lang="en-US" dirty="0">
                <a:latin typeface="Times New Roman" pitchFamily="18" charset="0"/>
                <a:cs typeface="Times New Roman" pitchFamily="18" charset="0"/>
              </a:rPr>
              <a:t> refers to a behavioral deviation from the user requirement or the product specification; </a:t>
            </a:r>
            <a:r>
              <a:rPr lang="en-US" i="1" dirty="0">
                <a:latin typeface="Times New Roman" pitchFamily="18" charset="0"/>
                <a:cs typeface="Times New Roman" pitchFamily="18" charset="0"/>
              </a:rPr>
              <a:t>fault</a:t>
            </a:r>
            <a:r>
              <a:rPr lang="en-US" dirty="0">
                <a:latin typeface="Times New Roman" pitchFamily="18" charset="0"/>
                <a:cs typeface="Times New Roman" pitchFamily="18" charset="0"/>
              </a:rPr>
              <a:t> refers to an underlying condition within a software that causes certain failure(s) to occur; while </a:t>
            </a:r>
            <a:r>
              <a:rPr lang="en-US" i="1" dirty="0">
                <a:latin typeface="Times New Roman" pitchFamily="18" charset="0"/>
                <a:cs typeface="Times New Roman" pitchFamily="18" charset="0"/>
              </a:rPr>
              <a:t>error</a:t>
            </a:r>
            <a:r>
              <a:rPr lang="en-US" dirty="0">
                <a:latin typeface="Times New Roman" pitchFamily="18" charset="0"/>
                <a:cs typeface="Times New Roman" pitchFamily="18" charset="0"/>
              </a:rPr>
              <a:t> refers to a missing or incorrect human action resulting in certain fault(s) being injected into a software.</a:t>
            </a:r>
          </a:p>
          <a:p>
            <a:r>
              <a:rPr lang="en-US" dirty="0">
                <a:latin typeface="Times New Roman" pitchFamily="18" charset="0"/>
                <a:cs typeface="Times New Roman" pitchFamily="18" charset="0"/>
              </a:rPr>
              <a:t>We also extend errors to include </a:t>
            </a:r>
            <a:r>
              <a:rPr lang="en-US" i="1" dirty="0">
                <a:latin typeface="Times New Roman" pitchFamily="18" charset="0"/>
                <a:cs typeface="Times New Roman" pitchFamily="18" charset="0"/>
              </a:rPr>
              <a:t>error sources</a:t>
            </a:r>
            <a:r>
              <a:rPr lang="en-US" dirty="0">
                <a:latin typeface="Times New Roman" pitchFamily="18" charset="0"/>
                <a:cs typeface="Times New Roman" pitchFamily="18" charset="0"/>
              </a:rPr>
              <a:t>, or the root causes for the missing or incorrect actions, such as human misconceptions, misunderstanding, etc. failures, faults, and errors are collectively referred to as </a:t>
            </a:r>
            <a:r>
              <a:rPr lang="en-US" i="1" dirty="0">
                <a:latin typeface="Times New Roman" pitchFamily="18" charset="0"/>
                <a:cs typeface="Times New Roman" pitchFamily="18" charset="0"/>
              </a:rPr>
              <a:t>defects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4118237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1469</Words>
  <Application>Microsoft Office PowerPoint</Application>
  <PresentationFormat>On-screen Show (4:3)</PresentationFormat>
  <Paragraphs>97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Arman Hussain</dc:creator>
  <cp:lastModifiedBy>Arman Hussain</cp:lastModifiedBy>
  <cp:revision>12</cp:revision>
  <dcterms:created xsi:type="dcterms:W3CDTF">2014-01-28T10:45:02Z</dcterms:created>
  <dcterms:modified xsi:type="dcterms:W3CDTF">2014-01-28T12:03:33Z</dcterms:modified>
</cp:coreProperties>
</file>