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882" y="1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845247-54E7-4BC2-9ACB-314F652EA434}"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422F3-583B-4367-AC8E-AD7B08D0A14F}" type="slidenum">
              <a:rPr lang="en-US" smtClean="0"/>
              <a:t>‹#›</a:t>
            </a:fld>
            <a:endParaRPr lang="en-US"/>
          </a:p>
        </p:txBody>
      </p:sp>
    </p:spTree>
    <p:extLst>
      <p:ext uri="{BB962C8B-B14F-4D97-AF65-F5344CB8AC3E}">
        <p14:creationId xmlns:p14="http://schemas.microsoft.com/office/powerpoint/2010/main" val="3607905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845247-54E7-4BC2-9ACB-314F652EA434}"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422F3-583B-4367-AC8E-AD7B08D0A14F}" type="slidenum">
              <a:rPr lang="en-US" smtClean="0"/>
              <a:t>‹#›</a:t>
            </a:fld>
            <a:endParaRPr lang="en-US"/>
          </a:p>
        </p:txBody>
      </p:sp>
    </p:spTree>
    <p:extLst>
      <p:ext uri="{BB962C8B-B14F-4D97-AF65-F5344CB8AC3E}">
        <p14:creationId xmlns:p14="http://schemas.microsoft.com/office/powerpoint/2010/main" val="3578326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845247-54E7-4BC2-9ACB-314F652EA434}"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422F3-583B-4367-AC8E-AD7B08D0A14F}" type="slidenum">
              <a:rPr lang="en-US" smtClean="0"/>
              <a:t>‹#›</a:t>
            </a:fld>
            <a:endParaRPr lang="en-US"/>
          </a:p>
        </p:txBody>
      </p:sp>
    </p:spTree>
    <p:extLst>
      <p:ext uri="{BB962C8B-B14F-4D97-AF65-F5344CB8AC3E}">
        <p14:creationId xmlns:p14="http://schemas.microsoft.com/office/powerpoint/2010/main" val="325836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845247-54E7-4BC2-9ACB-314F652EA434}"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422F3-583B-4367-AC8E-AD7B08D0A14F}" type="slidenum">
              <a:rPr lang="en-US" smtClean="0"/>
              <a:t>‹#›</a:t>
            </a:fld>
            <a:endParaRPr lang="en-US"/>
          </a:p>
        </p:txBody>
      </p:sp>
    </p:spTree>
    <p:extLst>
      <p:ext uri="{BB962C8B-B14F-4D97-AF65-F5344CB8AC3E}">
        <p14:creationId xmlns:p14="http://schemas.microsoft.com/office/powerpoint/2010/main" val="1585712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845247-54E7-4BC2-9ACB-314F652EA434}" type="datetimeFigureOut">
              <a:rPr lang="en-US" smtClean="0"/>
              <a:t>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B422F3-583B-4367-AC8E-AD7B08D0A14F}" type="slidenum">
              <a:rPr lang="en-US" smtClean="0"/>
              <a:t>‹#›</a:t>
            </a:fld>
            <a:endParaRPr lang="en-US"/>
          </a:p>
        </p:txBody>
      </p:sp>
    </p:spTree>
    <p:extLst>
      <p:ext uri="{BB962C8B-B14F-4D97-AF65-F5344CB8AC3E}">
        <p14:creationId xmlns:p14="http://schemas.microsoft.com/office/powerpoint/2010/main" val="1534206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845247-54E7-4BC2-9ACB-314F652EA434}" type="datetimeFigureOut">
              <a:rPr lang="en-US" smtClean="0"/>
              <a:t>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422F3-583B-4367-AC8E-AD7B08D0A14F}" type="slidenum">
              <a:rPr lang="en-US" smtClean="0"/>
              <a:t>‹#›</a:t>
            </a:fld>
            <a:endParaRPr lang="en-US"/>
          </a:p>
        </p:txBody>
      </p:sp>
    </p:spTree>
    <p:extLst>
      <p:ext uri="{BB962C8B-B14F-4D97-AF65-F5344CB8AC3E}">
        <p14:creationId xmlns:p14="http://schemas.microsoft.com/office/powerpoint/2010/main" val="192949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845247-54E7-4BC2-9ACB-314F652EA434}" type="datetimeFigureOut">
              <a:rPr lang="en-US" smtClean="0"/>
              <a:t>2/11/2014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B422F3-583B-4367-AC8E-AD7B08D0A14F}" type="slidenum">
              <a:rPr lang="en-US" smtClean="0"/>
              <a:t>‹#›</a:t>
            </a:fld>
            <a:endParaRPr lang="en-US"/>
          </a:p>
        </p:txBody>
      </p:sp>
    </p:spTree>
    <p:extLst>
      <p:ext uri="{BB962C8B-B14F-4D97-AF65-F5344CB8AC3E}">
        <p14:creationId xmlns:p14="http://schemas.microsoft.com/office/powerpoint/2010/main" val="3100925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845247-54E7-4BC2-9ACB-314F652EA434}" type="datetimeFigureOut">
              <a:rPr lang="en-US" smtClean="0"/>
              <a:t>2/11/2014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B422F3-583B-4367-AC8E-AD7B08D0A14F}" type="slidenum">
              <a:rPr lang="en-US" smtClean="0"/>
              <a:t>‹#›</a:t>
            </a:fld>
            <a:endParaRPr lang="en-US"/>
          </a:p>
        </p:txBody>
      </p:sp>
    </p:spTree>
    <p:extLst>
      <p:ext uri="{BB962C8B-B14F-4D97-AF65-F5344CB8AC3E}">
        <p14:creationId xmlns:p14="http://schemas.microsoft.com/office/powerpoint/2010/main" val="477888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45247-54E7-4BC2-9ACB-314F652EA434}" type="datetimeFigureOut">
              <a:rPr lang="en-US" smtClean="0"/>
              <a:t>2/11/2014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B422F3-583B-4367-AC8E-AD7B08D0A14F}" type="slidenum">
              <a:rPr lang="en-US" smtClean="0"/>
              <a:t>‹#›</a:t>
            </a:fld>
            <a:endParaRPr lang="en-US"/>
          </a:p>
        </p:txBody>
      </p:sp>
    </p:spTree>
    <p:extLst>
      <p:ext uri="{BB962C8B-B14F-4D97-AF65-F5344CB8AC3E}">
        <p14:creationId xmlns:p14="http://schemas.microsoft.com/office/powerpoint/2010/main" val="2542101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845247-54E7-4BC2-9ACB-314F652EA434}" type="datetimeFigureOut">
              <a:rPr lang="en-US" smtClean="0"/>
              <a:t>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422F3-583B-4367-AC8E-AD7B08D0A14F}" type="slidenum">
              <a:rPr lang="en-US" smtClean="0"/>
              <a:t>‹#›</a:t>
            </a:fld>
            <a:endParaRPr lang="en-US"/>
          </a:p>
        </p:txBody>
      </p:sp>
    </p:spTree>
    <p:extLst>
      <p:ext uri="{BB962C8B-B14F-4D97-AF65-F5344CB8AC3E}">
        <p14:creationId xmlns:p14="http://schemas.microsoft.com/office/powerpoint/2010/main" val="17872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845247-54E7-4BC2-9ACB-314F652EA434}" type="datetimeFigureOut">
              <a:rPr lang="en-US" smtClean="0"/>
              <a:t>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B422F3-583B-4367-AC8E-AD7B08D0A14F}" type="slidenum">
              <a:rPr lang="en-US" smtClean="0"/>
              <a:t>‹#›</a:t>
            </a:fld>
            <a:endParaRPr lang="en-US"/>
          </a:p>
        </p:txBody>
      </p:sp>
    </p:spTree>
    <p:extLst>
      <p:ext uri="{BB962C8B-B14F-4D97-AF65-F5344CB8AC3E}">
        <p14:creationId xmlns:p14="http://schemas.microsoft.com/office/powerpoint/2010/main" val="1573748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845247-54E7-4BC2-9ACB-314F652EA434}" type="datetimeFigureOut">
              <a:rPr lang="en-US" smtClean="0"/>
              <a:t>2/11/2014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422F3-583B-4367-AC8E-AD7B08D0A14F}" type="slidenum">
              <a:rPr lang="en-US" smtClean="0"/>
              <a:t>‹#›</a:t>
            </a:fld>
            <a:endParaRPr lang="en-US"/>
          </a:p>
        </p:txBody>
      </p:sp>
    </p:spTree>
    <p:extLst>
      <p:ext uri="{BB962C8B-B14F-4D97-AF65-F5344CB8AC3E}">
        <p14:creationId xmlns:p14="http://schemas.microsoft.com/office/powerpoint/2010/main" val="2889747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750586"/>
            <a:ext cx="7467600" cy="4755148"/>
          </a:xfrm>
          <a:prstGeom prst="rect">
            <a:avLst/>
          </a:prstGeom>
        </p:spPr>
        <p:txBody>
          <a:bodyPr wrap="square" anchor="ctr">
            <a:spAutoFit/>
          </a:bodyPr>
          <a:lstStyle/>
          <a:p>
            <a:pPr algn="just">
              <a:spcAft>
                <a:spcPts val="600"/>
              </a:spcAft>
            </a:pPr>
            <a:r>
              <a:rPr lang="en-US" b="1" dirty="0"/>
              <a:t>A Classification Scheme</a:t>
            </a:r>
            <a:endParaRPr lang="en-US" dirty="0"/>
          </a:p>
          <a:p>
            <a:pPr algn="just"/>
            <a:r>
              <a:rPr lang="en-US" dirty="0"/>
              <a:t>We can classify QA alternatives into the following three generic categories:</a:t>
            </a:r>
          </a:p>
          <a:p>
            <a:pPr marL="285750" lvl="0" indent="-285750" algn="just">
              <a:spcAft>
                <a:spcPts val="600"/>
              </a:spcAft>
              <a:buFont typeface="Wingdings" pitchFamily="2" charset="2"/>
              <a:buChar char="Ø"/>
            </a:pPr>
            <a:r>
              <a:rPr lang="en-US" i="1" dirty="0"/>
              <a:t>Defect prevention through error blocking or error source removal:</a:t>
            </a:r>
            <a:r>
              <a:rPr lang="en-US" dirty="0"/>
              <a:t> These QA activities prevent certain types of faults from being injected into the software. Since errors are the missing or incorrect human actions that lead to the injection of faults into software systems, we can directly correct or block these actions, or remove the underlying causes for them. Therefore, defect prevention can be done in two generic ways:</a:t>
            </a:r>
          </a:p>
          <a:p>
            <a:pPr marL="735013" lvl="0" indent="-285750" algn="just">
              <a:spcAft>
                <a:spcPts val="600"/>
              </a:spcAft>
              <a:buFont typeface="Wingdings" pitchFamily="2" charset="2"/>
              <a:buChar char=""/>
            </a:pPr>
            <a:r>
              <a:rPr lang="en-US" i="1" dirty="0"/>
              <a:t>Eliminating certain error sources</a:t>
            </a:r>
            <a:r>
              <a:rPr lang="en-US" dirty="0"/>
              <a:t>, such as eliminating ambiguities or correcting human misconceptions, which are the root causes for the errors</a:t>
            </a:r>
            <a:r>
              <a:rPr lang="en-US" dirty="0" smtClean="0"/>
              <a:t>.</a:t>
            </a:r>
          </a:p>
          <a:p>
            <a:pPr marL="735013" lvl="0" indent="-285750" algn="just">
              <a:buFont typeface="Wingdings" pitchFamily="2" charset="2"/>
              <a:buChar char="©"/>
            </a:pPr>
            <a:r>
              <a:rPr lang="en-US" i="1" dirty="0" smtClean="0"/>
              <a:t>Fault </a:t>
            </a:r>
            <a:r>
              <a:rPr lang="en-US" i="1" dirty="0"/>
              <a:t>prevention or blocking</a:t>
            </a:r>
            <a:r>
              <a:rPr lang="en-US" dirty="0"/>
              <a:t> by directly correcting or blocking these missing or incorrect human actions. This group of techniques breaks the causal relation between error sources and faults through the use of certain tools and technologies, enforcement of certain process and product standards, etc.</a:t>
            </a:r>
          </a:p>
        </p:txBody>
      </p:sp>
    </p:spTree>
    <p:extLst>
      <p:ext uri="{BB962C8B-B14F-4D97-AF65-F5344CB8AC3E}">
        <p14:creationId xmlns:p14="http://schemas.microsoft.com/office/powerpoint/2010/main" val="416851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1328425"/>
            <a:ext cx="6324600" cy="3370153"/>
          </a:xfrm>
          <a:prstGeom prst="rect">
            <a:avLst/>
          </a:prstGeom>
        </p:spPr>
        <p:txBody>
          <a:bodyPr wrap="square" anchor="ctr">
            <a:spAutoFit/>
          </a:bodyPr>
          <a:lstStyle/>
          <a:p>
            <a:pPr marL="285750" lvl="0" indent="-285750" algn="just">
              <a:spcAft>
                <a:spcPts val="600"/>
              </a:spcAft>
              <a:buFont typeface="Wingdings" pitchFamily="2" charset="2"/>
              <a:buChar char="Ø"/>
            </a:pPr>
            <a:r>
              <a:rPr lang="en-US" b="1" i="1" dirty="0"/>
              <a:t>Defect reduction through fault detection and removal</a:t>
            </a:r>
            <a:r>
              <a:rPr lang="en-US" i="1" dirty="0"/>
              <a:t>:</a:t>
            </a:r>
            <a:r>
              <a:rPr lang="en-US" dirty="0"/>
              <a:t> These QA alternatives detect and remove certain faults once they have been injected into the software systems. In fact, most traditional QA activities fall into this category. For example,</a:t>
            </a:r>
          </a:p>
          <a:p>
            <a:pPr marL="735013" lvl="0" indent="-285750" algn="just">
              <a:spcAft>
                <a:spcPts val="600"/>
              </a:spcAft>
              <a:buFont typeface="Wingdings" pitchFamily="2" charset="2"/>
              <a:buChar char="©"/>
            </a:pPr>
            <a:r>
              <a:rPr lang="en-US" dirty="0"/>
              <a:t>Inspection directly detects and removes faults from the software code, design, etc.</a:t>
            </a:r>
          </a:p>
          <a:p>
            <a:pPr marL="735013" lvl="0" indent="-285750" algn="just">
              <a:spcAft>
                <a:spcPts val="600"/>
              </a:spcAft>
              <a:buFont typeface="Wingdings" pitchFamily="2" charset="2"/>
              <a:buChar char="©"/>
            </a:pPr>
            <a:r>
              <a:rPr lang="en-US" dirty="0"/>
              <a:t>Testing removes faults based on related failure observations during program execution.</a:t>
            </a:r>
          </a:p>
          <a:p>
            <a:pPr algn="just"/>
            <a:r>
              <a:rPr lang="en-US" dirty="0"/>
              <a:t>Various other means, based on either static analyses or observations of dynamic executions, can be applied to reduce the number of faults in a software system.</a:t>
            </a:r>
          </a:p>
        </p:txBody>
      </p:sp>
    </p:spTree>
    <p:extLst>
      <p:ext uri="{BB962C8B-B14F-4D97-AF65-F5344CB8AC3E}">
        <p14:creationId xmlns:p14="http://schemas.microsoft.com/office/powerpoint/2010/main" val="4282641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845375"/>
            <a:ext cx="7162800" cy="4955203"/>
          </a:xfrm>
          <a:prstGeom prst="rect">
            <a:avLst/>
          </a:prstGeom>
        </p:spPr>
        <p:txBody>
          <a:bodyPr wrap="square" anchor="ctr">
            <a:spAutoFit/>
          </a:bodyPr>
          <a:lstStyle/>
          <a:p>
            <a:pPr marL="285750" lvl="0" indent="-285750" algn="just">
              <a:spcAft>
                <a:spcPts val="600"/>
              </a:spcAft>
              <a:buFont typeface="Wingdings" pitchFamily="2" charset="2"/>
              <a:buChar char="Ø"/>
            </a:pPr>
            <a:r>
              <a:rPr lang="en-US" b="1" i="1" dirty="0"/>
              <a:t>Defect containment through failure prevention and containment</a:t>
            </a:r>
            <a:r>
              <a:rPr lang="en-US" i="1" dirty="0"/>
              <a:t>:</a:t>
            </a:r>
            <a:r>
              <a:rPr lang="en-US" dirty="0"/>
              <a:t> These containment measures focus on the failures by either containing them to local areas so that there are no global failures observable to users, or limiting the damage caused by software system failures. Therefore, defect containment can be done in two generic ways:</a:t>
            </a:r>
          </a:p>
          <a:p>
            <a:pPr marL="735013" lvl="0" indent="-285750" algn="just">
              <a:spcAft>
                <a:spcPts val="600"/>
              </a:spcAft>
              <a:buFont typeface="Wingdings" pitchFamily="2" charset="2"/>
              <a:buChar char="©"/>
            </a:pPr>
            <a:r>
              <a:rPr lang="en-US" dirty="0"/>
              <a:t>Some QA alternatives, such as the use of fault-tolerance techniques, break the causal relation between faults and failures so that local faults will not cause global failures, thus “tolerating” these local faults.</a:t>
            </a:r>
          </a:p>
          <a:p>
            <a:pPr marL="735013" lvl="0" indent="-285750" algn="just">
              <a:buFont typeface="Wingdings" pitchFamily="2" charset="2"/>
              <a:buChar char="©"/>
            </a:pPr>
            <a:r>
              <a:rPr lang="en-US" dirty="0"/>
              <a:t>A related extension to fault-tolerance is containment measures to avoid catastrophic consequences, such as death, personal injury, and severe property or environmental damages, in case of failures. For examples, failure containment for real-time control software used in nuclear reactors may include concrete walls to encircle and contain radioactive material in case of reactor melt-down due to software failures, in order to prevent damage to environment and people’s health.</a:t>
            </a:r>
          </a:p>
        </p:txBody>
      </p:sp>
    </p:spTree>
    <p:extLst>
      <p:ext uri="{BB962C8B-B14F-4D97-AF65-F5344CB8AC3E}">
        <p14:creationId xmlns:p14="http://schemas.microsoft.com/office/powerpoint/2010/main" val="138357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651824"/>
            <a:ext cx="6781800" cy="5186035"/>
          </a:xfrm>
          <a:prstGeom prst="rect">
            <a:avLst/>
          </a:prstGeom>
        </p:spPr>
        <p:txBody>
          <a:bodyPr wrap="square" anchor="ctr">
            <a:spAutoFit/>
          </a:bodyPr>
          <a:lstStyle/>
          <a:p>
            <a:pPr algn="just">
              <a:spcAft>
                <a:spcPts val="600"/>
              </a:spcAft>
            </a:pPr>
            <a:r>
              <a:rPr lang="en-US" b="1" dirty="0"/>
              <a:t>Graphical Depiction of the Classification Scheme:</a:t>
            </a:r>
            <a:endParaRPr lang="en-US" dirty="0"/>
          </a:p>
          <a:p>
            <a:pPr marL="285750" indent="-285750" algn="just">
              <a:spcAft>
                <a:spcPts val="600"/>
              </a:spcAft>
              <a:buFont typeface="Wingdings" pitchFamily="2" charset="2"/>
              <a:buChar char="Ø"/>
            </a:pPr>
            <a:r>
              <a:rPr lang="en-US" dirty="0"/>
              <a:t>The above QA activity classification can be illustrated in Figure </a:t>
            </a:r>
            <a:r>
              <a:rPr lang="en-US" dirty="0" smtClean="0"/>
              <a:t>, </a:t>
            </a:r>
            <a:r>
              <a:rPr lang="en-US" dirty="0"/>
              <a:t>formatting a series of barriers represented by dotted broken lines. Each barrier removes or blocks defect sources, or prevents undesirable consequences. Specific information depicted includes:</a:t>
            </a:r>
          </a:p>
          <a:p>
            <a:pPr marL="735013" lvl="0" indent="-285750" algn="just">
              <a:spcAft>
                <a:spcPts val="600"/>
              </a:spcAft>
              <a:buFont typeface="Wingdings" pitchFamily="2" charset="2"/>
              <a:buChar char="©"/>
            </a:pPr>
            <a:r>
              <a:rPr lang="en-US" dirty="0"/>
              <a:t>The barrier between the input to software development activities (left box) and the software system (middle box) represents defect </a:t>
            </a:r>
            <a:r>
              <a:rPr lang="en-US" dirty="0" smtClean="0"/>
              <a:t>prevention activities.</a:t>
            </a:r>
          </a:p>
          <a:p>
            <a:pPr marL="735013" lvl="0" indent="-285750" algn="just">
              <a:spcAft>
                <a:spcPts val="600"/>
              </a:spcAft>
              <a:buFont typeface="Wingdings" pitchFamily="2" charset="2"/>
              <a:buChar char="©"/>
            </a:pPr>
            <a:r>
              <a:rPr lang="en-US" dirty="0" smtClean="0"/>
              <a:t>The curved barrier between the software system (middle box) and the usage scenario and observed </a:t>
            </a:r>
            <a:r>
              <a:rPr lang="en-US" dirty="0" err="1" smtClean="0"/>
              <a:t>behaviour</a:t>
            </a:r>
            <a:r>
              <a:rPr lang="en-US" dirty="0" smtClean="0"/>
              <a:t> (right box) represents defect or </a:t>
            </a:r>
            <a:r>
              <a:rPr lang="en-US" dirty="0"/>
              <a:t>fault removal activities such as inspection and testing.</a:t>
            </a:r>
            <a:endParaRPr lang="en-US" dirty="0"/>
          </a:p>
          <a:p>
            <a:pPr marL="735013" lvl="0" indent="-285750" algn="just">
              <a:spcAft>
                <a:spcPts val="600"/>
              </a:spcAft>
              <a:buFont typeface="Wingdings" pitchFamily="2" charset="2"/>
              <a:buChar char="©"/>
            </a:pPr>
            <a:r>
              <a:rPr lang="en-US" dirty="0"/>
              <a:t>The straight barrier to the right of and close to the above fault removal barrier represents failure prevention activities such as fault tolerance.</a:t>
            </a:r>
          </a:p>
          <a:p>
            <a:pPr marL="735013" lvl="0" indent="-285750" algn="just">
              <a:buFont typeface="Wingdings" pitchFamily="2" charset="2"/>
              <a:buChar char="©"/>
            </a:pPr>
            <a:r>
              <a:rPr lang="en-US" dirty="0"/>
              <a:t>The last barrier, surrounding selected failure instances, represents failure containment activities.</a:t>
            </a:r>
          </a:p>
        </p:txBody>
      </p:sp>
    </p:spTree>
    <p:extLst>
      <p:ext uri="{BB962C8B-B14F-4D97-AF65-F5344CB8AC3E}">
        <p14:creationId xmlns:p14="http://schemas.microsoft.com/office/powerpoint/2010/main" val="2604838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8286" y="381000"/>
            <a:ext cx="7543800" cy="5863144"/>
          </a:xfrm>
          <a:prstGeom prst="rect">
            <a:avLst/>
          </a:prstGeom>
        </p:spPr>
        <p:txBody>
          <a:bodyPr wrap="square">
            <a:spAutoFit/>
          </a:bodyPr>
          <a:lstStyle/>
          <a:p>
            <a:pPr algn="just">
              <a:spcAft>
                <a:spcPts val="600"/>
              </a:spcAft>
            </a:pPr>
            <a:r>
              <a:rPr lang="en-US" dirty="0"/>
              <a:t>In Figure </a:t>
            </a:r>
            <a:r>
              <a:rPr lang="en-US" dirty="0" smtClean="0"/>
              <a:t>, </a:t>
            </a:r>
            <a:r>
              <a:rPr lang="en-US" dirty="0"/>
              <a:t>faults are depicted as circled entities within the middle box for the software system. Error sources are depicted as circled entities within the left box for the input to the software development activities. Failures are depicted as the circled instances within the right box for usage scenarios and execution results. Figure </a:t>
            </a:r>
            <a:r>
              <a:rPr lang="en-US" dirty="0" smtClean="0"/>
              <a:t>also </a:t>
            </a:r>
            <a:r>
              <a:rPr lang="en-US" dirty="0"/>
              <a:t>shows the relationship between these QA activities and related errors, faults, and failures through some specific examples, as follows:</a:t>
            </a:r>
          </a:p>
          <a:p>
            <a:pPr marL="735013" lvl="0" indent="-285750" algn="just">
              <a:spcAft>
                <a:spcPts val="600"/>
              </a:spcAft>
              <a:buFont typeface="Wingdings" pitchFamily="2" charset="2"/>
              <a:buChar char=""/>
            </a:pPr>
            <a:r>
              <a:rPr lang="en-US" dirty="0"/>
              <a:t>Some of the human conceptual errors, such as error source </a:t>
            </a:r>
            <a:r>
              <a:rPr lang="en-US" i="1" dirty="0"/>
              <a:t>e6</a:t>
            </a:r>
            <a:r>
              <a:rPr lang="en-US" dirty="0"/>
              <a:t>, are directly removed by error source removal activities, such as through better education to correct the specific human conceptual mistakes.</a:t>
            </a:r>
          </a:p>
          <a:p>
            <a:pPr marL="735013" lvl="0" indent="-285750" algn="just">
              <a:spcAft>
                <a:spcPts val="600"/>
              </a:spcAft>
              <a:buFont typeface="Wingdings" pitchFamily="2" charset="2"/>
              <a:buChar char="©"/>
            </a:pPr>
            <a:r>
              <a:rPr lang="en-US" dirty="0"/>
              <a:t>Other incorrect actions or errors, such as some of those caused by error source </a:t>
            </a:r>
            <a:r>
              <a:rPr lang="en-US" i="1" dirty="0"/>
              <a:t>e3</a:t>
            </a:r>
            <a:r>
              <a:rPr lang="en-US" dirty="0"/>
              <a:t> and </a:t>
            </a:r>
            <a:r>
              <a:rPr lang="en-US" i="1" dirty="0"/>
              <a:t>e5</a:t>
            </a:r>
            <a:r>
              <a:rPr lang="en-US" dirty="0"/>
              <a:t>, are blocked. If an error source can be consistently blocked, such as </a:t>
            </a:r>
            <a:r>
              <a:rPr lang="en-US" i="1" dirty="0"/>
              <a:t>e5</a:t>
            </a:r>
            <a:r>
              <a:rPr lang="en-US" dirty="0"/>
              <a:t>, it is equivalent to being removed. On the other hand, if an error source is blocked sometimes, such as </a:t>
            </a:r>
            <a:r>
              <a:rPr lang="en-US" i="1" dirty="0"/>
              <a:t>e3</a:t>
            </a:r>
            <a:r>
              <a:rPr lang="en-US" dirty="0"/>
              <a:t>, additional or alternative defect prevention techniques need to be used, similar to the situation for other error sources such as e1, </a:t>
            </a:r>
            <a:r>
              <a:rPr lang="en-US" i="1" dirty="0"/>
              <a:t>e2</a:t>
            </a:r>
            <a:r>
              <a:rPr lang="en-US" dirty="0"/>
              <a:t>, and </a:t>
            </a:r>
            <a:r>
              <a:rPr lang="en-US" i="1" dirty="0"/>
              <a:t>e4</a:t>
            </a:r>
            <a:r>
              <a:rPr lang="en-US" dirty="0"/>
              <a:t>, where faults are likely to be injected into the software system because of these error sources.</a:t>
            </a:r>
          </a:p>
          <a:p>
            <a:pPr marL="735013" lvl="0" indent="-285750" algn="just">
              <a:buFont typeface="Wingdings" pitchFamily="2" charset="2"/>
              <a:buChar char="©"/>
            </a:pPr>
            <a:r>
              <a:rPr lang="en-US" dirty="0"/>
              <a:t>Some faults, such as </a:t>
            </a:r>
            <a:r>
              <a:rPr lang="en-US" i="1" dirty="0"/>
              <a:t>f4</a:t>
            </a:r>
            <a:r>
              <a:rPr lang="en-US" dirty="0"/>
              <a:t>, are detected directly through inspection or other static analysis and removed as a part of or as follow-up to these activities, without involving the observation of failures.</a:t>
            </a:r>
          </a:p>
        </p:txBody>
      </p:sp>
    </p:spTree>
    <p:extLst>
      <p:ext uri="{BB962C8B-B14F-4D97-AF65-F5344CB8AC3E}">
        <p14:creationId xmlns:p14="http://schemas.microsoft.com/office/powerpoint/2010/main" val="2461329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662255"/>
            <a:ext cx="6934200" cy="4678204"/>
          </a:xfrm>
          <a:prstGeom prst="rect">
            <a:avLst/>
          </a:prstGeom>
        </p:spPr>
        <p:txBody>
          <a:bodyPr wrap="square">
            <a:spAutoFit/>
          </a:bodyPr>
          <a:lstStyle/>
          <a:p>
            <a:pPr marL="735013" lvl="0" indent="-285750" algn="just">
              <a:spcAft>
                <a:spcPts val="600"/>
              </a:spcAft>
              <a:buFont typeface="Wingdings" pitchFamily="2" charset="2"/>
              <a:buChar char="©"/>
            </a:pPr>
            <a:r>
              <a:rPr lang="en-US" dirty="0"/>
              <a:t>Other faults, such </a:t>
            </a:r>
            <a:r>
              <a:rPr lang="en-US" i="1" dirty="0"/>
              <a:t>f3</a:t>
            </a:r>
            <a:r>
              <a:rPr lang="en-US" dirty="0"/>
              <a:t>, are detected through testing or other execution-based QA alternatives by observing their dynamic behavior. If a failure is observed in these QA activities, the related faults are located by examining the execution record and removed as a part of or as follow-up to these activities. Consequently, no operational failures after product release will be caused by these faults.</a:t>
            </a:r>
          </a:p>
          <a:p>
            <a:pPr marL="735013" lvl="0" indent="-285750" algn="just">
              <a:spcAft>
                <a:spcPts val="600"/>
              </a:spcAft>
              <a:buFont typeface="Wingdings" pitchFamily="2" charset="2"/>
              <a:buChar char="©"/>
            </a:pPr>
            <a:r>
              <a:rPr lang="en-US" dirty="0"/>
              <a:t>Still other faults, such as </a:t>
            </a:r>
            <a:r>
              <a:rPr lang="en-US" i="1" dirty="0"/>
              <a:t>f2</a:t>
            </a:r>
            <a:r>
              <a:rPr lang="en-US" dirty="0"/>
              <a:t>, are blocked through fault tolerance for some execution instances. However, fault-tolerance techniques typically do not identify and fix the underlying faults. Therefore, these faults could still lead to operational failures under different dynamic environments, such as </a:t>
            </a:r>
            <a:r>
              <a:rPr lang="en-US" i="1" dirty="0"/>
              <a:t>f2</a:t>
            </a:r>
            <a:r>
              <a:rPr lang="en-US" dirty="0"/>
              <a:t> leading to </a:t>
            </a:r>
            <a:r>
              <a:rPr lang="en-US" i="1" dirty="0"/>
              <a:t>x2</a:t>
            </a:r>
            <a:r>
              <a:rPr lang="en-US" dirty="0"/>
              <a:t>.</a:t>
            </a:r>
          </a:p>
          <a:p>
            <a:pPr marL="735013" lvl="0" indent="-285750" algn="just">
              <a:spcAft>
                <a:spcPts val="600"/>
              </a:spcAft>
              <a:buFont typeface="Wingdings" pitchFamily="2" charset="2"/>
              <a:buChar char=""/>
            </a:pPr>
            <a:r>
              <a:rPr lang="en-US" dirty="0"/>
              <a:t>Among the failure instances, failure containment strategy may be applied for those with severe consequences. For example, </a:t>
            </a:r>
            <a:r>
              <a:rPr lang="en-US" i="1" dirty="0"/>
              <a:t>x1</a:t>
            </a:r>
            <a:r>
              <a:rPr lang="en-US" dirty="0"/>
              <a:t> is such an instance, where failure containment is applied to it, as shown by the surrounding dotted </a:t>
            </a:r>
            <a:r>
              <a:rPr lang="en-US" dirty="0" smtClean="0"/>
              <a:t>circle</a:t>
            </a:r>
            <a:r>
              <a:rPr lang="en-US" dirty="0" smtClean="0"/>
              <a:t>.</a:t>
            </a:r>
            <a:endParaRPr lang="en-US" dirty="0" smtClean="0"/>
          </a:p>
        </p:txBody>
      </p:sp>
    </p:spTree>
    <p:extLst>
      <p:ext uri="{BB962C8B-B14F-4D97-AF65-F5344CB8AC3E}">
        <p14:creationId xmlns:p14="http://schemas.microsoft.com/office/powerpoint/2010/main" val="212268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685800"/>
            <a:ext cx="6553200" cy="4985980"/>
          </a:xfrm>
          <a:prstGeom prst="rect">
            <a:avLst/>
          </a:prstGeom>
        </p:spPr>
        <p:txBody>
          <a:bodyPr wrap="square">
            <a:spAutoFit/>
          </a:bodyPr>
          <a:lstStyle/>
          <a:p>
            <a:pPr algn="just">
              <a:spcAft>
                <a:spcPts val="600"/>
              </a:spcAft>
            </a:pPr>
            <a:r>
              <a:rPr lang="en-US" b="1" dirty="0"/>
              <a:t>QUALITY ENGINEERING: ACTIVITES AND PROCESS</a:t>
            </a:r>
            <a:endParaRPr lang="en-US" dirty="0"/>
          </a:p>
          <a:p>
            <a:pPr algn="just">
              <a:spcAft>
                <a:spcPts val="600"/>
              </a:spcAft>
            </a:pPr>
            <a:r>
              <a:rPr lang="en-US" dirty="0"/>
              <a:t>There are three major groups of activities in the quality engineering process, as depicted in </a:t>
            </a:r>
            <a:r>
              <a:rPr lang="en-US" dirty="0" smtClean="0"/>
              <a:t>Figure.  </a:t>
            </a:r>
            <a:r>
              <a:rPr lang="en-US" dirty="0"/>
              <a:t>They are labeled in roughly chronological order as pre-QA activities, in-QA activities, and post-QA activities:</a:t>
            </a:r>
          </a:p>
          <a:p>
            <a:pPr marL="793750" lvl="0" indent="-342900" algn="just">
              <a:spcAft>
                <a:spcPts val="600"/>
              </a:spcAft>
              <a:buFont typeface="+mj-lt"/>
              <a:buAutoNum type="arabicPeriod"/>
            </a:pPr>
            <a:r>
              <a:rPr lang="en-US" i="1" dirty="0"/>
              <a:t>Pre-QA activities:</a:t>
            </a:r>
            <a:r>
              <a:rPr lang="en-US" dirty="0"/>
              <a:t> </a:t>
            </a:r>
            <a:r>
              <a:rPr lang="en-US" i="1" dirty="0"/>
              <a:t>Quality planning</a:t>
            </a:r>
            <a:r>
              <a:rPr lang="en-US" dirty="0"/>
              <a:t>. These are the activities that should be carried out before carrying out the regular QA activities. There are two major types of pre-QA activities in quality planning, including:</a:t>
            </a:r>
          </a:p>
          <a:p>
            <a:pPr marL="1141413" lvl="0" indent="-342900" algn="just">
              <a:spcAft>
                <a:spcPts val="600"/>
              </a:spcAft>
              <a:buFont typeface="+mj-lt"/>
              <a:buAutoNum type="alphaLcParenR"/>
            </a:pPr>
            <a:r>
              <a:rPr lang="en-US" dirty="0"/>
              <a:t>Set specific quality goals.</a:t>
            </a:r>
          </a:p>
          <a:p>
            <a:pPr marL="1141413" lvl="0" indent="-342900" algn="just">
              <a:spcAft>
                <a:spcPts val="600"/>
              </a:spcAft>
              <a:buFont typeface="+mj-lt"/>
              <a:buAutoNum type="alphaLcParenR"/>
            </a:pPr>
            <a:r>
              <a:rPr lang="en-US" dirty="0"/>
              <a:t>Form an overall QA strategy, which includes two sub-activities:</a:t>
            </a:r>
          </a:p>
          <a:p>
            <a:pPr marL="1538288" lvl="0" indent="-406400" algn="just">
              <a:spcAft>
                <a:spcPts val="600"/>
              </a:spcAft>
              <a:buFont typeface="+mj-lt"/>
              <a:buAutoNum type="romanLcPeriod"/>
            </a:pPr>
            <a:r>
              <a:rPr lang="en-US" dirty="0"/>
              <a:t>Select appropriate QA activities to perform.</a:t>
            </a:r>
          </a:p>
          <a:p>
            <a:pPr marL="1531938" lvl="0" indent="-400050" algn="just">
              <a:spcAft>
                <a:spcPts val="600"/>
              </a:spcAft>
              <a:buFont typeface="+mj-lt"/>
              <a:buAutoNum type="romanLcPeriod"/>
            </a:pPr>
            <a:r>
              <a:rPr lang="en-US" dirty="0"/>
              <a:t>Choose appropriate quality measurements and models to provide feedback, quality assessment and improvement</a:t>
            </a:r>
            <a:r>
              <a:rPr lang="en-US" dirty="0" smtClean="0"/>
              <a:t>.</a:t>
            </a:r>
            <a:endParaRPr lang="en-US" dirty="0"/>
          </a:p>
        </p:txBody>
      </p:sp>
    </p:spTree>
    <p:extLst>
      <p:ext uri="{BB962C8B-B14F-4D97-AF65-F5344CB8AC3E}">
        <p14:creationId xmlns:p14="http://schemas.microsoft.com/office/powerpoint/2010/main" val="353200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524000"/>
            <a:ext cx="6248400" cy="3493264"/>
          </a:xfrm>
          <a:prstGeom prst="rect">
            <a:avLst/>
          </a:prstGeom>
        </p:spPr>
        <p:txBody>
          <a:bodyPr wrap="square">
            <a:spAutoFit/>
          </a:bodyPr>
          <a:lstStyle/>
          <a:p>
            <a:pPr marL="793750" lvl="0" indent="-342900" algn="just">
              <a:spcAft>
                <a:spcPts val="600"/>
              </a:spcAft>
              <a:buFont typeface="+mj-lt"/>
              <a:buAutoNum type="arabicPeriod" startAt="2"/>
            </a:pPr>
            <a:r>
              <a:rPr lang="en-US" i="1" dirty="0"/>
              <a:t>In-QA activities: Executing planned QA activities and handling discovered defects.</a:t>
            </a:r>
            <a:r>
              <a:rPr lang="en-US" dirty="0"/>
              <a:t> In addition to performing selected QA activities, an important part of this normal execution is to deal with the discovered problems. </a:t>
            </a:r>
            <a:endParaRPr lang="en-US" dirty="0" smtClean="0"/>
          </a:p>
          <a:p>
            <a:pPr marL="793750" lvl="0" indent="-342900" algn="just">
              <a:spcAft>
                <a:spcPts val="600"/>
              </a:spcAft>
              <a:buFont typeface="+mj-lt"/>
              <a:buAutoNum type="arabicPeriod" startAt="2"/>
            </a:pPr>
            <a:r>
              <a:rPr lang="en-US" i="1" dirty="0" smtClean="0"/>
              <a:t>Post-QA </a:t>
            </a:r>
            <a:r>
              <a:rPr lang="en-US" i="1" dirty="0"/>
              <a:t>activities: Quality measurement, assessment and improvement.</a:t>
            </a:r>
            <a:r>
              <a:rPr lang="en-US" dirty="0"/>
              <a:t> These are the activities that are carried out after normal QA activities have started but not as part of these normal activities. The primary purpose of these activities is two provide quality assessment and feedback so that various management decisions can be made and possible quality improvement initiatives can be carried out.</a:t>
            </a:r>
          </a:p>
        </p:txBody>
      </p:sp>
    </p:spTree>
    <p:extLst>
      <p:ext uri="{BB962C8B-B14F-4D97-AF65-F5344CB8AC3E}">
        <p14:creationId xmlns:p14="http://schemas.microsoft.com/office/powerpoint/2010/main" val="2693663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1208</Words>
  <Application>Microsoft Office PowerPoint</Application>
  <PresentationFormat>On-screen Show (4:3)</PresentationFormat>
  <Paragraphs>34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Adeel</dc:creator>
  <cp:lastModifiedBy>Dr M Baig</cp:lastModifiedBy>
  <cp:revision>8</cp:revision>
  <dcterms:created xsi:type="dcterms:W3CDTF">2014-02-11T07:20:15Z</dcterms:created>
  <dcterms:modified xsi:type="dcterms:W3CDTF">2014-02-11T11:19:15Z</dcterms:modified>
</cp:coreProperties>
</file>