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2" r:id="rId4"/>
    <p:sldId id="257" r:id="rId5"/>
    <p:sldId id="258" r:id="rId6"/>
    <p:sldId id="259" r:id="rId7"/>
    <p:sldId id="260"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1" d="100"/>
          <a:sy n="91" d="100"/>
        </p:scale>
        <p:origin x="84"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D85E3A-C153-4831-9448-7FAB7328F427}"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D5574-A7DA-4D86-8194-4151818EA4F5}" type="slidenum">
              <a:rPr lang="en-US" smtClean="0"/>
              <a:t>‹#›</a:t>
            </a:fld>
            <a:endParaRPr lang="en-US"/>
          </a:p>
        </p:txBody>
      </p:sp>
    </p:spTree>
    <p:extLst>
      <p:ext uri="{BB962C8B-B14F-4D97-AF65-F5344CB8AC3E}">
        <p14:creationId xmlns:p14="http://schemas.microsoft.com/office/powerpoint/2010/main" val="2184034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D85E3A-C153-4831-9448-7FAB7328F427}"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D5574-A7DA-4D86-8194-4151818EA4F5}" type="slidenum">
              <a:rPr lang="en-US" smtClean="0"/>
              <a:t>‹#›</a:t>
            </a:fld>
            <a:endParaRPr lang="en-US"/>
          </a:p>
        </p:txBody>
      </p:sp>
    </p:spTree>
    <p:extLst>
      <p:ext uri="{BB962C8B-B14F-4D97-AF65-F5344CB8AC3E}">
        <p14:creationId xmlns:p14="http://schemas.microsoft.com/office/powerpoint/2010/main" val="2703651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D85E3A-C153-4831-9448-7FAB7328F427}"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D5574-A7DA-4D86-8194-4151818EA4F5}" type="slidenum">
              <a:rPr lang="en-US" smtClean="0"/>
              <a:t>‹#›</a:t>
            </a:fld>
            <a:endParaRPr lang="en-US"/>
          </a:p>
        </p:txBody>
      </p:sp>
    </p:spTree>
    <p:extLst>
      <p:ext uri="{BB962C8B-B14F-4D97-AF65-F5344CB8AC3E}">
        <p14:creationId xmlns:p14="http://schemas.microsoft.com/office/powerpoint/2010/main" val="2847663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D85E3A-C153-4831-9448-7FAB7328F427}"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D5574-A7DA-4D86-8194-4151818EA4F5}" type="slidenum">
              <a:rPr lang="en-US" smtClean="0"/>
              <a:t>‹#›</a:t>
            </a:fld>
            <a:endParaRPr lang="en-US"/>
          </a:p>
        </p:txBody>
      </p:sp>
    </p:spTree>
    <p:extLst>
      <p:ext uri="{BB962C8B-B14F-4D97-AF65-F5344CB8AC3E}">
        <p14:creationId xmlns:p14="http://schemas.microsoft.com/office/powerpoint/2010/main" val="957024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D85E3A-C153-4831-9448-7FAB7328F427}"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D5574-A7DA-4D86-8194-4151818EA4F5}" type="slidenum">
              <a:rPr lang="en-US" smtClean="0"/>
              <a:t>‹#›</a:t>
            </a:fld>
            <a:endParaRPr lang="en-US"/>
          </a:p>
        </p:txBody>
      </p:sp>
    </p:spTree>
    <p:extLst>
      <p:ext uri="{BB962C8B-B14F-4D97-AF65-F5344CB8AC3E}">
        <p14:creationId xmlns:p14="http://schemas.microsoft.com/office/powerpoint/2010/main" val="4165716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D85E3A-C153-4831-9448-7FAB7328F427}"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D5574-A7DA-4D86-8194-4151818EA4F5}" type="slidenum">
              <a:rPr lang="en-US" smtClean="0"/>
              <a:t>‹#›</a:t>
            </a:fld>
            <a:endParaRPr lang="en-US"/>
          </a:p>
        </p:txBody>
      </p:sp>
    </p:spTree>
    <p:extLst>
      <p:ext uri="{BB962C8B-B14F-4D97-AF65-F5344CB8AC3E}">
        <p14:creationId xmlns:p14="http://schemas.microsoft.com/office/powerpoint/2010/main" val="2179450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D85E3A-C153-4831-9448-7FAB7328F427}" type="datetimeFigureOut">
              <a:rPr lang="en-US" smtClean="0"/>
              <a:t>3/4/2014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3D5574-A7DA-4D86-8194-4151818EA4F5}" type="slidenum">
              <a:rPr lang="en-US" smtClean="0"/>
              <a:t>‹#›</a:t>
            </a:fld>
            <a:endParaRPr lang="en-US"/>
          </a:p>
        </p:txBody>
      </p:sp>
    </p:spTree>
    <p:extLst>
      <p:ext uri="{BB962C8B-B14F-4D97-AF65-F5344CB8AC3E}">
        <p14:creationId xmlns:p14="http://schemas.microsoft.com/office/powerpoint/2010/main" val="4094565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D85E3A-C153-4831-9448-7FAB7328F427}" type="datetimeFigureOut">
              <a:rPr lang="en-US" smtClean="0"/>
              <a:t>3/4/2014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3D5574-A7DA-4D86-8194-4151818EA4F5}" type="slidenum">
              <a:rPr lang="en-US" smtClean="0"/>
              <a:t>‹#›</a:t>
            </a:fld>
            <a:endParaRPr lang="en-US"/>
          </a:p>
        </p:txBody>
      </p:sp>
    </p:spTree>
    <p:extLst>
      <p:ext uri="{BB962C8B-B14F-4D97-AF65-F5344CB8AC3E}">
        <p14:creationId xmlns:p14="http://schemas.microsoft.com/office/powerpoint/2010/main" val="698089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D85E3A-C153-4831-9448-7FAB7328F427}" type="datetimeFigureOut">
              <a:rPr lang="en-US" smtClean="0"/>
              <a:t>3/4/2014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3D5574-A7DA-4D86-8194-4151818EA4F5}" type="slidenum">
              <a:rPr lang="en-US" smtClean="0"/>
              <a:t>‹#›</a:t>
            </a:fld>
            <a:endParaRPr lang="en-US"/>
          </a:p>
        </p:txBody>
      </p:sp>
    </p:spTree>
    <p:extLst>
      <p:ext uri="{BB962C8B-B14F-4D97-AF65-F5344CB8AC3E}">
        <p14:creationId xmlns:p14="http://schemas.microsoft.com/office/powerpoint/2010/main" val="175796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D85E3A-C153-4831-9448-7FAB7328F427}"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D5574-A7DA-4D86-8194-4151818EA4F5}" type="slidenum">
              <a:rPr lang="en-US" smtClean="0"/>
              <a:t>‹#›</a:t>
            </a:fld>
            <a:endParaRPr lang="en-US"/>
          </a:p>
        </p:txBody>
      </p:sp>
    </p:spTree>
    <p:extLst>
      <p:ext uri="{BB962C8B-B14F-4D97-AF65-F5344CB8AC3E}">
        <p14:creationId xmlns:p14="http://schemas.microsoft.com/office/powerpoint/2010/main" val="1253545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D85E3A-C153-4831-9448-7FAB7328F427}"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D5574-A7DA-4D86-8194-4151818EA4F5}" type="slidenum">
              <a:rPr lang="en-US" smtClean="0"/>
              <a:t>‹#›</a:t>
            </a:fld>
            <a:endParaRPr lang="en-US"/>
          </a:p>
        </p:txBody>
      </p:sp>
    </p:spTree>
    <p:extLst>
      <p:ext uri="{BB962C8B-B14F-4D97-AF65-F5344CB8AC3E}">
        <p14:creationId xmlns:p14="http://schemas.microsoft.com/office/powerpoint/2010/main" val="1167812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85E3A-C153-4831-9448-7FAB7328F427}" type="datetimeFigureOut">
              <a:rPr lang="en-US" smtClean="0"/>
              <a:t>3/4/2014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3D5574-A7DA-4D86-8194-4151818EA4F5}" type="slidenum">
              <a:rPr lang="en-US" smtClean="0"/>
              <a:t>‹#›</a:t>
            </a:fld>
            <a:endParaRPr lang="en-US"/>
          </a:p>
        </p:txBody>
      </p:sp>
    </p:spTree>
    <p:extLst>
      <p:ext uri="{BB962C8B-B14F-4D97-AF65-F5344CB8AC3E}">
        <p14:creationId xmlns:p14="http://schemas.microsoft.com/office/powerpoint/2010/main" val="609641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560487"/>
            <a:ext cx="8534400" cy="5309146"/>
          </a:xfrm>
          <a:prstGeom prst="rect">
            <a:avLst/>
          </a:prstGeom>
        </p:spPr>
        <p:txBody>
          <a:bodyPr wrap="square">
            <a:spAutoFit/>
          </a:bodyPr>
          <a:lstStyle/>
          <a:p>
            <a:pPr algn="just">
              <a:spcAft>
                <a:spcPts val="600"/>
              </a:spcAft>
            </a:pPr>
            <a:r>
              <a:rPr lang="en-US" b="1" smtClean="0">
                <a:latin typeface="Georgia" pitchFamily="18" charset="0"/>
              </a:rPr>
              <a:t>QUALITY PLANNING: GOAL SETTING AND STRATEGY FORMATION</a:t>
            </a:r>
            <a:endParaRPr lang="en-US" smtClean="0">
              <a:latin typeface="Georgia" pitchFamily="18" charset="0"/>
            </a:endParaRPr>
          </a:p>
          <a:p>
            <a:pPr algn="just">
              <a:spcAft>
                <a:spcPts val="600"/>
              </a:spcAft>
            </a:pPr>
            <a:r>
              <a:rPr lang="en-US" smtClean="0">
                <a:latin typeface="Georgia" pitchFamily="18" charset="0"/>
              </a:rPr>
              <a:t>	Pre-QA quality planning includes setting quality goals and forming a QA strategy. The general steps include:</a:t>
            </a:r>
          </a:p>
          <a:p>
            <a:pPr marL="342900" lvl="0" indent="-342900" algn="just">
              <a:buFont typeface="+mj-lt"/>
              <a:buAutoNum type="arabicPeriod"/>
            </a:pPr>
            <a:r>
              <a:rPr lang="en-US" smtClean="0">
                <a:latin typeface="Georgia" pitchFamily="18" charset="0"/>
              </a:rPr>
              <a:t>Setting quality goals by matching customer’s quality expectations with what can be economically achieved by the software development organizations in the following sub-steps.</a:t>
            </a:r>
          </a:p>
          <a:p>
            <a:pPr marL="561975" lvl="0" indent="-342900" algn="just">
              <a:buFont typeface="+mj-lt"/>
              <a:buAutoNum type="alphaLcParenR"/>
            </a:pPr>
            <a:r>
              <a:rPr lang="en-US" smtClean="0">
                <a:latin typeface="Georgia" pitchFamily="18" charset="0"/>
              </a:rPr>
              <a:t>Identify quality views and attributes meaningful to target customers and users.</a:t>
            </a:r>
          </a:p>
          <a:p>
            <a:pPr marL="561975" lvl="0" indent="-342900" algn="just">
              <a:buFont typeface="+mj-lt"/>
              <a:buAutoNum type="alphaLcParenR"/>
            </a:pPr>
            <a:r>
              <a:rPr lang="en-US" smtClean="0">
                <a:latin typeface="Georgia" pitchFamily="18" charset="0"/>
              </a:rPr>
              <a:t>Select direct quality measures that can be used to measure the selected quality attributes from customer’s perspective.</a:t>
            </a:r>
          </a:p>
          <a:p>
            <a:pPr marL="561975" lvl="0" indent="-342900" algn="just">
              <a:spcAft>
                <a:spcPts val="600"/>
              </a:spcAft>
              <a:buFont typeface="+mj-lt"/>
              <a:buAutoNum type="alphaLcParenR"/>
            </a:pPr>
            <a:r>
              <a:rPr lang="en-US" smtClean="0">
                <a:latin typeface="Georgia" pitchFamily="18" charset="0"/>
              </a:rPr>
              <a:t>Quantify these quality measures to set quality goals while considering the market environment and the cost of achieving different quality goals.</a:t>
            </a:r>
          </a:p>
          <a:p>
            <a:pPr marL="342900" lvl="0" indent="-342900" algn="just">
              <a:buFont typeface="+mj-lt"/>
              <a:buAutoNum type="arabicPeriod" startAt="2"/>
            </a:pPr>
            <a:r>
              <a:rPr lang="en-US" smtClean="0">
                <a:latin typeface="Georgia" pitchFamily="18" charset="0"/>
              </a:rPr>
              <a:t>In forming a QA strategy, we need to plan for its two basic elements:</a:t>
            </a:r>
          </a:p>
          <a:p>
            <a:pPr marL="561975" lvl="0" indent="-342900" algn="just">
              <a:buFont typeface="+mj-lt"/>
              <a:buAutoNum type="alphaLcParenR"/>
            </a:pPr>
            <a:r>
              <a:rPr lang="en-US" smtClean="0">
                <a:latin typeface="Georgia" pitchFamily="18" charset="0"/>
              </a:rPr>
              <a:t>Map the above quality views, attributes, and quantitative goals to select a specific set of QA alternatives.</a:t>
            </a:r>
          </a:p>
          <a:p>
            <a:pPr marL="561975" lvl="0" indent="-342900" algn="just">
              <a:spcAft>
                <a:spcPts val="600"/>
              </a:spcAft>
              <a:buFont typeface="+mj-lt"/>
              <a:buAutoNum type="alphaLcParenR"/>
            </a:pPr>
            <a:r>
              <a:rPr lang="en-US" smtClean="0">
                <a:latin typeface="Georgia" pitchFamily="18" charset="0"/>
              </a:rPr>
              <a:t>Map the above external direct quality measures into internal indirect ones via selected quality models. This step selects indirect quality measures as well as usable models for quality assessment and analysis.</a:t>
            </a:r>
            <a:endParaRPr lang="en-US" dirty="0">
              <a:latin typeface="Georgia" pitchFamily="18" charset="0"/>
            </a:endParaRPr>
          </a:p>
        </p:txBody>
      </p:sp>
    </p:spTree>
    <p:extLst>
      <p:ext uri="{BB962C8B-B14F-4D97-AF65-F5344CB8AC3E}">
        <p14:creationId xmlns:p14="http://schemas.microsoft.com/office/powerpoint/2010/main" val="3190197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525963"/>
          </a:xfrm>
        </p:spPr>
        <p:txBody>
          <a:bodyPr>
            <a:normAutofit fontScale="62500" lnSpcReduction="20000"/>
          </a:bodyPr>
          <a:lstStyle/>
          <a:p>
            <a:pPr algn="just">
              <a:spcAft>
                <a:spcPts val="600"/>
              </a:spcAft>
            </a:pPr>
            <a:r>
              <a:rPr lang="en-US" b="1" dirty="0"/>
              <a:t>QUALITY ENGINEERING: ACTIVITES AND PROCESS</a:t>
            </a:r>
            <a:endParaRPr lang="en-US" dirty="0"/>
          </a:p>
          <a:p>
            <a:pPr algn="just">
              <a:spcAft>
                <a:spcPts val="600"/>
              </a:spcAft>
            </a:pPr>
            <a:r>
              <a:rPr lang="en-US" dirty="0"/>
              <a:t>There are three major groups of activities in the quality engineering process, as depicted in Figure.  They are labeled in roughly chronological order as pre-QA activities, in-QA activities, and post-QA activities:</a:t>
            </a:r>
          </a:p>
          <a:p>
            <a:pPr marL="793750" lvl="0" algn="just">
              <a:spcAft>
                <a:spcPts val="600"/>
              </a:spcAft>
              <a:buFont typeface="+mj-lt"/>
              <a:buAutoNum type="arabicPeriod"/>
            </a:pPr>
            <a:r>
              <a:rPr lang="en-US" i="1" dirty="0"/>
              <a:t>Pre-QA activities:</a:t>
            </a:r>
            <a:r>
              <a:rPr lang="en-US" dirty="0"/>
              <a:t> </a:t>
            </a:r>
            <a:r>
              <a:rPr lang="en-US" i="1" dirty="0"/>
              <a:t>Quality planning</a:t>
            </a:r>
            <a:r>
              <a:rPr lang="en-US" dirty="0"/>
              <a:t>. These are the activities that should be carried out before carrying out the regular QA activities. There are two major types of pre-QA activities in quality planning, including:</a:t>
            </a:r>
          </a:p>
          <a:p>
            <a:pPr marL="1141413" lvl="0" algn="just">
              <a:spcAft>
                <a:spcPts val="600"/>
              </a:spcAft>
              <a:buFont typeface="+mj-lt"/>
              <a:buAutoNum type="alphaLcParenR"/>
            </a:pPr>
            <a:r>
              <a:rPr lang="en-US" dirty="0"/>
              <a:t>Set specific quality goals.</a:t>
            </a:r>
          </a:p>
          <a:p>
            <a:pPr marL="1141413" lvl="0" algn="just">
              <a:spcAft>
                <a:spcPts val="600"/>
              </a:spcAft>
              <a:buFont typeface="+mj-lt"/>
              <a:buAutoNum type="alphaLcParenR"/>
            </a:pPr>
            <a:r>
              <a:rPr lang="en-US" dirty="0"/>
              <a:t>Form an overall QA strategy, which includes two sub-activities:</a:t>
            </a:r>
          </a:p>
          <a:p>
            <a:pPr marL="1538288" lvl="0" indent="-406400" algn="just">
              <a:spcAft>
                <a:spcPts val="600"/>
              </a:spcAft>
              <a:buFont typeface="+mj-lt"/>
              <a:buAutoNum type="romanLcPeriod"/>
            </a:pPr>
            <a:r>
              <a:rPr lang="en-US" dirty="0"/>
              <a:t>Select appropriate QA activities to perform.</a:t>
            </a:r>
          </a:p>
          <a:p>
            <a:pPr marL="1531938" lvl="0" indent="-400050" algn="just">
              <a:spcAft>
                <a:spcPts val="600"/>
              </a:spcAft>
              <a:buFont typeface="+mj-lt"/>
              <a:buAutoNum type="romanLcPeriod"/>
            </a:pPr>
            <a:r>
              <a:rPr lang="en-US" dirty="0"/>
              <a:t>Choose appropriate quality measurements and models to provide feedback, quality assessment and improvement.</a:t>
            </a:r>
          </a:p>
          <a:p>
            <a:endParaRPr lang="en-US" dirty="0"/>
          </a:p>
        </p:txBody>
      </p:sp>
    </p:spTree>
    <p:extLst>
      <p:ext uri="{BB962C8B-B14F-4D97-AF65-F5344CB8AC3E}">
        <p14:creationId xmlns:p14="http://schemas.microsoft.com/office/powerpoint/2010/main" val="1385049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1305342"/>
            <a:ext cx="7315200" cy="2862322"/>
          </a:xfrm>
          <a:prstGeom prst="rect">
            <a:avLst/>
          </a:prstGeom>
        </p:spPr>
        <p:txBody>
          <a:bodyPr wrap="square">
            <a:spAutoFit/>
          </a:bodyPr>
          <a:lstStyle/>
          <a:p>
            <a:r>
              <a:rPr lang="en-US" dirty="0"/>
              <a:t>In-QA activities: Executing planned QA activities and handling discovered defects. In addition to performing selected QA activities, an important part of this normal execution is to deal with the discovered problems. </a:t>
            </a:r>
            <a:endParaRPr lang="en-US" dirty="0" smtClean="0"/>
          </a:p>
          <a:p>
            <a:endParaRPr lang="en-US" dirty="0"/>
          </a:p>
          <a:p>
            <a:r>
              <a:rPr lang="en-US" dirty="0"/>
              <a:t>Post-QA activities: Quality measurement, assessment and improvement. These are the activities that are carried out after normal QA activities have started but not as part of these normal activities. The primary purpose of these activities is two provide quality assessment and feedback so that various management decisions can be made and possible quality improvement initiatives can be carried out.</a:t>
            </a:r>
          </a:p>
        </p:txBody>
      </p:sp>
    </p:spTree>
    <p:extLst>
      <p:ext uri="{BB962C8B-B14F-4D97-AF65-F5344CB8AC3E}">
        <p14:creationId xmlns:p14="http://schemas.microsoft.com/office/powerpoint/2010/main" val="3433575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300" y="533400"/>
            <a:ext cx="8153400" cy="5986254"/>
          </a:xfrm>
          <a:prstGeom prst="rect">
            <a:avLst/>
          </a:prstGeom>
        </p:spPr>
        <p:txBody>
          <a:bodyPr wrap="square">
            <a:spAutoFit/>
          </a:bodyPr>
          <a:lstStyle/>
          <a:p>
            <a:pPr algn="just"/>
            <a:r>
              <a:rPr lang="en-US" b="1" dirty="0">
                <a:latin typeface="Georgia" pitchFamily="18" charset="0"/>
              </a:rPr>
              <a:t>PURPOSES, ACTIVITIES, PROCESSES, AND CONTEXT</a:t>
            </a:r>
            <a:endParaRPr lang="en-US" dirty="0">
              <a:latin typeface="Georgia" pitchFamily="18" charset="0"/>
            </a:endParaRPr>
          </a:p>
          <a:p>
            <a:pPr algn="just"/>
            <a:r>
              <a:rPr lang="en-US" dirty="0" smtClean="0">
                <a:latin typeface="Georgia" pitchFamily="18" charset="0"/>
              </a:rPr>
              <a:t>	First </a:t>
            </a:r>
            <a:r>
              <a:rPr lang="en-US" dirty="0">
                <a:latin typeface="Georgia" pitchFamily="18" charset="0"/>
              </a:rPr>
              <a:t>examining the motivation for testing, the basic activities and process involved in testing, and how testing fits into the overall software quality assurance (QA) activities.</a:t>
            </a:r>
          </a:p>
          <a:p>
            <a:pPr algn="just"/>
            <a:r>
              <a:rPr lang="en-US" dirty="0" smtClean="0">
                <a:latin typeface="Georgia" pitchFamily="18" charset="0"/>
              </a:rPr>
              <a:t>	The </a:t>
            </a:r>
            <a:r>
              <a:rPr lang="en-US" dirty="0">
                <a:latin typeface="Georgia" pitchFamily="18" charset="0"/>
              </a:rPr>
              <a:t>purpose of software testing is to ensure that the software systems would work as expected when they are used by their target customers and users. In the case of software products, such controlled experimentation through program execution is generally called testing.</a:t>
            </a:r>
          </a:p>
          <a:p>
            <a:pPr algn="just"/>
            <a:r>
              <a:rPr lang="en-US" dirty="0" smtClean="0">
                <a:latin typeface="Georgia" pitchFamily="18" charset="0"/>
              </a:rPr>
              <a:t>	Because </a:t>
            </a:r>
            <a:r>
              <a:rPr lang="en-US" dirty="0">
                <a:latin typeface="Georgia" pitchFamily="18" charset="0"/>
              </a:rPr>
              <a:t>of the relatively defect-free manufacturing process for software as compared to the development process, we focus on testing in the development process.</a:t>
            </a:r>
          </a:p>
          <a:p>
            <a:pPr algn="just">
              <a:spcAft>
                <a:spcPts val="600"/>
              </a:spcAft>
            </a:pPr>
            <a:r>
              <a:rPr lang="en-US" dirty="0" smtClean="0">
                <a:latin typeface="Georgia" pitchFamily="18" charset="0"/>
              </a:rPr>
              <a:t>	We </a:t>
            </a:r>
            <a:r>
              <a:rPr lang="en-US" dirty="0">
                <a:latin typeface="Georgia" pitchFamily="18" charset="0"/>
              </a:rPr>
              <a:t>can benefit much more from testing by fixing the observed problems within the development process and deliver software products that are as defect-free as our budget or environment allows. As a result, testing has become a primary means to detect and fix software defects under most development environments, to the degree that “detecting and fixing defects” has eclipsed quality demonstration as the primary purpose of testing for many people and organizations.</a:t>
            </a:r>
          </a:p>
          <a:p>
            <a:pPr algn="just"/>
            <a:r>
              <a:rPr lang="en-US" dirty="0">
                <a:latin typeface="Georgia" pitchFamily="18" charset="0"/>
              </a:rPr>
              <a:t>To summarize, testing fulfills two primary purposes:</a:t>
            </a:r>
          </a:p>
          <a:p>
            <a:pPr marL="503238" lvl="0" indent="-285750" algn="just">
              <a:buFont typeface="Arial" pitchFamily="34" charset="0"/>
              <a:buChar char="•"/>
            </a:pPr>
            <a:r>
              <a:rPr lang="en-US" dirty="0">
                <a:latin typeface="Georgia" pitchFamily="18" charset="0"/>
              </a:rPr>
              <a:t>To demonstrate quality or proper behavior;</a:t>
            </a:r>
          </a:p>
          <a:p>
            <a:pPr marL="503238" lvl="0" indent="-285750" algn="just">
              <a:buFont typeface="Arial" pitchFamily="34" charset="0"/>
              <a:buChar char="•"/>
            </a:pPr>
            <a:r>
              <a:rPr lang="en-US" dirty="0">
                <a:latin typeface="Georgia" pitchFamily="18" charset="0"/>
              </a:rPr>
              <a:t>To detect and fix problems.</a:t>
            </a:r>
          </a:p>
        </p:txBody>
      </p:sp>
    </p:spTree>
    <p:extLst>
      <p:ext uri="{BB962C8B-B14F-4D97-AF65-F5344CB8AC3E}">
        <p14:creationId xmlns:p14="http://schemas.microsoft.com/office/powerpoint/2010/main" val="2185935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33400"/>
            <a:ext cx="8001000" cy="5740033"/>
          </a:xfrm>
          <a:prstGeom prst="rect">
            <a:avLst/>
          </a:prstGeom>
        </p:spPr>
        <p:txBody>
          <a:bodyPr wrap="square">
            <a:spAutoFit/>
          </a:bodyPr>
          <a:lstStyle/>
          <a:p>
            <a:pPr algn="just">
              <a:spcAft>
                <a:spcPts val="600"/>
              </a:spcAft>
            </a:pPr>
            <a:r>
              <a:rPr lang="en-US" dirty="0" smtClean="0">
                <a:latin typeface="Georgia" pitchFamily="18" charset="0"/>
              </a:rPr>
              <a:t>	We </a:t>
            </a:r>
            <a:r>
              <a:rPr lang="en-US" dirty="0">
                <a:latin typeface="Georgia" pitchFamily="18" charset="0"/>
              </a:rPr>
              <a:t>examine testing and describe related activities and techniques with both these purposes in mind, and provide a balanced view of testing. For example, when we analyze the testing results, we focus more on the quality or reliability demonstration aspect. On the other hand, when we test the internal implementations to detect and remove faults that were injected into the software systems in the development process, we focus more on the defect detection and removal aspect.</a:t>
            </a:r>
          </a:p>
          <a:p>
            <a:pPr algn="just">
              <a:spcAft>
                <a:spcPts val="600"/>
              </a:spcAft>
            </a:pPr>
            <a:r>
              <a:rPr lang="en-US" b="1" i="1" dirty="0">
                <a:latin typeface="Georgia" pitchFamily="18" charset="0"/>
              </a:rPr>
              <a:t>Major activities and the generic testing process</a:t>
            </a:r>
          </a:p>
          <a:p>
            <a:pPr algn="just">
              <a:spcAft>
                <a:spcPts val="600"/>
              </a:spcAft>
            </a:pPr>
            <a:r>
              <a:rPr lang="en-US" dirty="0" smtClean="0">
                <a:latin typeface="Georgia" pitchFamily="18" charset="0"/>
              </a:rPr>
              <a:t>	The </a:t>
            </a:r>
            <a:r>
              <a:rPr lang="en-US" dirty="0">
                <a:latin typeface="Georgia" pitchFamily="18" charset="0"/>
              </a:rPr>
              <a:t>major test activities include the following in roughly chronological order:</a:t>
            </a:r>
          </a:p>
          <a:p>
            <a:pPr marL="561975" lvl="0" indent="-285750" algn="just">
              <a:spcAft>
                <a:spcPts val="600"/>
              </a:spcAft>
              <a:buFont typeface="Arial" pitchFamily="34" charset="0"/>
              <a:buChar char="•"/>
            </a:pPr>
            <a:r>
              <a:rPr lang="en-US" dirty="0">
                <a:latin typeface="Georgia" pitchFamily="18" charset="0"/>
              </a:rPr>
              <a:t>Test planning and preparation, which set the goals for testing, select an overall testing strategy, and prepare specific test cases and the general test procedure.</a:t>
            </a:r>
          </a:p>
          <a:p>
            <a:pPr marL="561975" lvl="0" indent="-285750" algn="just">
              <a:spcAft>
                <a:spcPts val="600"/>
              </a:spcAft>
              <a:buFont typeface="Arial" pitchFamily="34" charset="0"/>
              <a:buChar char="•"/>
            </a:pPr>
            <a:r>
              <a:rPr lang="en-US" dirty="0">
                <a:latin typeface="Georgia" pitchFamily="18" charset="0"/>
              </a:rPr>
              <a:t>Test execution and related activities, which also include related observation and measurement of product behavior</a:t>
            </a:r>
            <a:r>
              <a:rPr lang="en-US" dirty="0" smtClean="0">
                <a:latin typeface="Georgia" pitchFamily="18" charset="0"/>
              </a:rPr>
              <a:t>.</a:t>
            </a:r>
          </a:p>
          <a:p>
            <a:pPr marL="561975" indent="-285750" algn="just">
              <a:buFont typeface="Arial" pitchFamily="34" charset="0"/>
              <a:buChar char="•"/>
            </a:pPr>
            <a:r>
              <a:rPr lang="en-US" dirty="0">
                <a:latin typeface="Georgia" pitchFamily="18" charset="0"/>
              </a:rPr>
              <a:t>Analysis and follow-up, which include result checking and analysis to determine if a failure has been observed, and if so, follow-up activities are initiated and monitored to ensure removal of the underlying causes, or faults, that led to the observed failures in the first place</a:t>
            </a:r>
            <a:r>
              <a:rPr lang="en-US" dirty="0" smtClean="0">
                <a:latin typeface="Georgia" pitchFamily="18" charset="0"/>
              </a:rPr>
              <a:t>.</a:t>
            </a:r>
            <a:endParaRPr lang="en-US" dirty="0">
              <a:latin typeface="Georgia" pitchFamily="18" charset="0"/>
            </a:endParaRPr>
          </a:p>
        </p:txBody>
      </p:sp>
    </p:spTree>
    <p:extLst>
      <p:ext uri="{BB962C8B-B14F-4D97-AF65-F5344CB8AC3E}">
        <p14:creationId xmlns:p14="http://schemas.microsoft.com/office/powerpoint/2010/main" val="1340779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800993"/>
            <a:ext cx="7848600" cy="3847207"/>
          </a:xfrm>
          <a:prstGeom prst="rect">
            <a:avLst/>
          </a:prstGeom>
        </p:spPr>
        <p:txBody>
          <a:bodyPr wrap="square">
            <a:spAutoFit/>
          </a:bodyPr>
          <a:lstStyle/>
          <a:p>
            <a:pPr algn="just">
              <a:spcAft>
                <a:spcPts val="600"/>
              </a:spcAft>
            </a:pPr>
            <a:r>
              <a:rPr lang="en-US" dirty="0" smtClean="0">
                <a:latin typeface="Georgia" pitchFamily="18" charset="0"/>
              </a:rPr>
              <a:t>	The </a:t>
            </a:r>
            <a:r>
              <a:rPr lang="en-US" dirty="0">
                <a:latin typeface="Georgia" pitchFamily="18" charset="0"/>
              </a:rPr>
              <a:t>major test activities are centered around test execution, or performing the actual </a:t>
            </a:r>
            <a:r>
              <a:rPr lang="en-US" dirty="0" smtClean="0">
                <a:latin typeface="Georgia" pitchFamily="18" charset="0"/>
              </a:rPr>
              <a:t>tests. At </a:t>
            </a:r>
            <a:r>
              <a:rPr lang="en-US" dirty="0">
                <a:latin typeface="Georgia" pitchFamily="18" charset="0"/>
              </a:rPr>
              <a:t>a minimum, testing involves executing the software and communicating the related observations.</a:t>
            </a:r>
          </a:p>
          <a:p>
            <a:pPr algn="just">
              <a:spcAft>
                <a:spcPts val="600"/>
              </a:spcAft>
            </a:pPr>
            <a:r>
              <a:rPr lang="en-US" dirty="0" smtClean="0">
                <a:latin typeface="Georgia" pitchFamily="18" charset="0"/>
              </a:rPr>
              <a:t>	The </a:t>
            </a:r>
            <a:r>
              <a:rPr lang="en-US" dirty="0">
                <a:latin typeface="Georgia" pitchFamily="18" charset="0"/>
              </a:rPr>
              <a:t>execution of a specific test case, or a sub-division of the overall test execution sequence for some systems that require continuous </a:t>
            </a:r>
            <a:r>
              <a:rPr lang="en-US" dirty="0" smtClean="0">
                <a:latin typeface="Georgia" pitchFamily="18" charset="0"/>
              </a:rPr>
              <a:t>operation</a:t>
            </a:r>
            <a:r>
              <a:rPr lang="en-US" dirty="0">
                <a:latin typeface="Georgia" pitchFamily="18" charset="0"/>
              </a:rPr>
              <a:t>, is often referred to as a “test run”. One of the key component to effective test execution is the handling of problems to ensure that failed runs will not block the executions of other test cases.</a:t>
            </a:r>
          </a:p>
          <a:p>
            <a:pPr algn="just"/>
            <a:r>
              <a:rPr lang="en-US" dirty="0" smtClean="0">
                <a:latin typeface="Georgia" pitchFamily="18" charset="0"/>
              </a:rPr>
              <a:t>	Data </a:t>
            </a:r>
            <a:r>
              <a:rPr lang="en-US" dirty="0">
                <a:latin typeface="Georgia" pitchFamily="18" charset="0"/>
              </a:rPr>
              <a:t>captured during execution and other related measurements can be used to locate and fix the underlying faults that led to the observed failures. After we have determined if a test run is a success or failure, appropriate actions can be initiated for failed runs to locate and fix the underlying faults.</a:t>
            </a:r>
          </a:p>
        </p:txBody>
      </p:sp>
    </p:spTree>
    <p:extLst>
      <p:ext uri="{BB962C8B-B14F-4D97-AF65-F5344CB8AC3E}">
        <p14:creationId xmlns:p14="http://schemas.microsoft.com/office/powerpoint/2010/main" val="1112159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04800"/>
            <a:ext cx="8610600" cy="4662815"/>
          </a:xfrm>
          <a:prstGeom prst="rect">
            <a:avLst/>
          </a:prstGeom>
        </p:spPr>
        <p:txBody>
          <a:bodyPr wrap="square">
            <a:spAutoFit/>
          </a:bodyPr>
          <a:lstStyle/>
          <a:p>
            <a:pPr algn="just">
              <a:spcAft>
                <a:spcPts val="600"/>
              </a:spcAft>
            </a:pPr>
            <a:r>
              <a:rPr lang="en-US" b="1" i="1" dirty="0">
                <a:latin typeface="Georgia" pitchFamily="18" charset="0"/>
              </a:rPr>
              <a:t>IMPORTANCE OF TESTING</a:t>
            </a:r>
            <a:endParaRPr lang="en-US" i="1" dirty="0">
              <a:latin typeface="Georgia" pitchFamily="18" charset="0"/>
            </a:endParaRPr>
          </a:p>
          <a:p>
            <a:pPr marL="342900" lvl="0" indent="-342900" algn="just">
              <a:spcAft>
                <a:spcPts val="600"/>
              </a:spcAft>
              <a:buFont typeface="+mj-lt"/>
              <a:buAutoNum type="arabicPeriod"/>
            </a:pPr>
            <a:r>
              <a:rPr lang="en-US" dirty="0">
                <a:latin typeface="Georgia" pitchFamily="18" charset="0"/>
              </a:rPr>
              <a:t>We need testing because proper testing reduces overall development cost, time, budget and effort for a system development process</a:t>
            </a:r>
            <a:r>
              <a:rPr lang="en-US" dirty="0" smtClean="0">
                <a:latin typeface="Georgia" pitchFamily="18" charset="0"/>
              </a:rPr>
              <a:t>.</a:t>
            </a:r>
          </a:p>
          <a:p>
            <a:pPr marL="342900" lvl="0" indent="-342900" algn="just">
              <a:spcAft>
                <a:spcPts val="600"/>
              </a:spcAft>
              <a:buFont typeface="+mj-lt"/>
              <a:buAutoNum type="arabicPeriod"/>
            </a:pPr>
            <a:endParaRPr lang="en-US" dirty="0">
              <a:latin typeface="Georgia" pitchFamily="18" charset="0"/>
            </a:endParaRPr>
          </a:p>
          <a:p>
            <a:pPr marL="342900" lvl="0" indent="-342900" algn="just">
              <a:spcAft>
                <a:spcPts val="600"/>
              </a:spcAft>
              <a:buFont typeface="+mj-lt"/>
              <a:buAutoNum type="arabicPeriod"/>
            </a:pPr>
            <a:r>
              <a:rPr lang="en-US" dirty="0">
                <a:latin typeface="Georgia" pitchFamily="18" charset="0"/>
              </a:rPr>
              <a:t>We need testing because requirement specification are unambiguous, complete, reasonably detailed, progressive, consistent, attainable and testable</a:t>
            </a:r>
            <a:r>
              <a:rPr lang="en-US" dirty="0" smtClean="0">
                <a:latin typeface="Georgia" pitchFamily="18" charset="0"/>
              </a:rPr>
              <a:t>.</a:t>
            </a:r>
          </a:p>
          <a:p>
            <a:pPr marL="342900" lvl="0" indent="-342900" algn="just">
              <a:spcAft>
                <a:spcPts val="600"/>
              </a:spcAft>
              <a:buFont typeface="+mj-lt"/>
              <a:buAutoNum type="arabicPeriod"/>
            </a:pPr>
            <a:endParaRPr lang="en-US" dirty="0">
              <a:latin typeface="Georgia" pitchFamily="18" charset="0"/>
            </a:endParaRPr>
          </a:p>
          <a:p>
            <a:pPr marL="342900" lvl="0" indent="-342900" algn="just">
              <a:spcAft>
                <a:spcPts val="600"/>
              </a:spcAft>
              <a:buFont typeface="+mj-lt"/>
              <a:buAutoNum type="arabicPeriod"/>
            </a:pPr>
            <a:r>
              <a:rPr lang="en-US" dirty="0">
                <a:latin typeface="Georgia" pitchFamily="18" charset="0"/>
              </a:rPr>
              <a:t>We need testing because it provides clear error manages</a:t>
            </a:r>
            <a:r>
              <a:rPr lang="en-US" dirty="0" smtClean="0">
                <a:latin typeface="Georgia" pitchFamily="18" charset="0"/>
              </a:rPr>
              <a:t>.</a:t>
            </a:r>
          </a:p>
          <a:p>
            <a:pPr marL="342900" lvl="0" indent="-342900" algn="just">
              <a:spcAft>
                <a:spcPts val="600"/>
              </a:spcAft>
              <a:buFont typeface="+mj-lt"/>
              <a:buAutoNum type="arabicPeriod"/>
            </a:pPr>
            <a:endParaRPr lang="en-US" dirty="0">
              <a:latin typeface="Georgia" pitchFamily="18" charset="0"/>
            </a:endParaRPr>
          </a:p>
          <a:p>
            <a:pPr marL="342900" lvl="0" indent="-342900" algn="just">
              <a:spcAft>
                <a:spcPts val="600"/>
              </a:spcAft>
              <a:buFont typeface="+mj-lt"/>
              <a:buAutoNum type="arabicPeriod"/>
            </a:pPr>
            <a:r>
              <a:rPr lang="en-US" dirty="0">
                <a:latin typeface="Georgia" pitchFamily="18" charset="0"/>
              </a:rPr>
              <a:t>We need testing because inputs are easier and outputs are more flexible</a:t>
            </a:r>
            <a:r>
              <a:rPr lang="en-US" dirty="0" smtClean="0">
                <a:latin typeface="Georgia" pitchFamily="18" charset="0"/>
              </a:rPr>
              <a:t>.</a:t>
            </a:r>
          </a:p>
          <a:p>
            <a:pPr marL="342900" lvl="0" indent="-342900" algn="just">
              <a:spcAft>
                <a:spcPts val="600"/>
              </a:spcAft>
              <a:buFont typeface="+mj-lt"/>
              <a:buAutoNum type="arabicPeriod"/>
            </a:pPr>
            <a:endParaRPr lang="en-US" dirty="0">
              <a:latin typeface="Georgia" pitchFamily="18" charset="0"/>
            </a:endParaRPr>
          </a:p>
          <a:p>
            <a:pPr marL="342900" lvl="0" indent="-342900" algn="just">
              <a:spcAft>
                <a:spcPts val="600"/>
              </a:spcAft>
              <a:buFont typeface="+mj-lt"/>
              <a:buAutoNum type="arabicPeriod"/>
            </a:pPr>
            <a:r>
              <a:rPr lang="en-US" dirty="0">
                <a:latin typeface="Georgia" pitchFamily="18" charset="0"/>
              </a:rPr>
              <a:t>We need testing because all/most of the functionality has been provided in software, and testing strategy is applied for specification level to data base construction level</a:t>
            </a:r>
            <a:r>
              <a:rPr lang="en-US" dirty="0" smtClean="0">
                <a:latin typeface="Georgia" pitchFamily="18" charset="0"/>
              </a:rPr>
              <a:t>.</a:t>
            </a:r>
            <a:endParaRPr lang="en-US" dirty="0">
              <a:latin typeface="Georgia" pitchFamily="18" charset="0"/>
            </a:endParaRPr>
          </a:p>
        </p:txBody>
      </p:sp>
    </p:spTree>
    <p:extLst>
      <p:ext uri="{BB962C8B-B14F-4D97-AF65-F5344CB8AC3E}">
        <p14:creationId xmlns:p14="http://schemas.microsoft.com/office/powerpoint/2010/main" val="1549685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213515"/>
            <a:ext cx="7696200" cy="3693319"/>
          </a:xfrm>
          <a:prstGeom prst="rect">
            <a:avLst/>
          </a:prstGeom>
        </p:spPr>
        <p:txBody>
          <a:bodyPr wrap="square">
            <a:spAutoFit/>
          </a:bodyPr>
          <a:lstStyle/>
          <a:p>
            <a:r>
              <a:rPr lang="en-US" dirty="0" smtClean="0"/>
              <a:t>6. We </a:t>
            </a:r>
            <a:r>
              <a:rPr lang="en-US" dirty="0"/>
              <a:t>need testing because of the acceptances of users for the software</a:t>
            </a:r>
            <a:r>
              <a:rPr lang="en-US" dirty="0" smtClean="0"/>
              <a:t>.</a:t>
            </a:r>
          </a:p>
          <a:p>
            <a:endParaRPr lang="en-US" dirty="0"/>
          </a:p>
          <a:p>
            <a:r>
              <a:rPr lang="en-US" dirty="0" smtClean="0"/>
              <a:t>7. We </a:t>
            </a:r>
            <a:r>
              <a:rPr lang="en-US" dirty="0"/>
              <a:t>need testing because without testing it is impossible to diagnose errors</a:t>
            </a:r>
            <a:r>
              <a:rPr lang="en-US" dirty="0" smtClean="0"/>
              <a:t>.</a:t>
            </a:r>
          </a:p>
          <a:p>
            <a:endParaRPr lang="en-US" dirty="0"/>
          </a:p>
          <a:p>
            <a:r>
              <a:rPr lang="en-US" dirty="0" smtClean="0"/>
              <a:t>8. We </a:t>
            </a:r>
            <a:r>
              <a:rPr lang="en-US" dirty="0"/>
              <a:t>need testing so that each module has no defects</a:t>
            </a:r>
            <a:r>
              <a:rPr lang="en-US" dirty="0" smtClean="0"/>
              <a:t>.</a:t>
            </a:r>
          </a:p>
          <a:p>
            <a:endParaRPr lang="en-US" dirty="0"/>
          </a:p>
          <a:p>
            <a:r>
              <a:rPr lang="en-US" dirty="0" smtClean="0"/>
              <a:t>9. We </a:t>
            </a:r>
            <a:r>
              <a:rPr lang="en-US" dirty="0"/>
              <a:t>need testing so that increase customer satisfaction, user approachability and confidence that correct output will be achieved</a:t>
            </a:r>
            <a:r>
              <a:rPr lang="en-US" dirty="0" smtClean="0"/>
              <a:t>.</a:t>
            </a:r>
          </a:p>
          <a:p>
            <a:endParaRPr lang="en-US" dirty="0"/>
          </a:p>
          <a:p>
            <a:r>
              <a:rPr lang="en-US" dirty="0" smtClean="0"/>
              <a:t>10. We </a:t>
            </a:r>
            <a:r>
              <a:rPr lang="en-US" dirty="0"/>
              <a:t>need testing so that software would work well to customize requirements</a:t>
            </a:r>
            <a:r>
              <a:rPr lang="en-US" dirty="0" smtClean="0"/>
              <a:t>.</a:t>
            </a:r>
          </a:p>
          <a:p>
            <a:endParaRPr lang="en-US" dirty="0"/>
          </a:p>
          <a:p>
            <a:r>
              <a:rPr lang="en-US" smtClean="0"/>
              <a:t>11. We </a:t>
            </a:r>
            <a:r>
              <a:rPr lang="en-US" dirty="0"/>
              <a:t>need testing so that previously reported bugs have been fixed.</a:t>
            </a:r>
          </a:p>
        </p:txBody>
      </p:sp>
    </p:spTree>
    <p:extLst>
      <p:ext uri="{BB962C8B-B14F-4D97-AF65-F5344CB8AC3E}">
        <p14:creationId xmlns:p14="http://schemas.microsoft.com/office/powerpoint/2010/main" val="2086560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424</Words>
  <Application>Microsoft Office PowerPoint</Application>
  <PresentationFormat>On-screen Show (4:3)</PresentationFormat>
  <Paragraphs>57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Adeel</dc:creator>
  <cp:lastModifiedBy>Administrator</cp:lastModifiedBy>
  <cp:revision>14</cp:revision>
  <dcterms:created xsi:type="dcterms:W3CDTF">2014-02-25T10:24:11Z</dcterms:created>
  <dcterms:modified xsi:type="dcterms:W3CDTF">2014-03-04T14:12:09Z</dcterms:modified>
</cp:coreProperties>
</file>