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882"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BB6A1-D002-41B2-A590-DBBBD2CDB40C}"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55365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BB6A1-D002-41B2-A590-DBBBD2CDB40C}"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176684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BB6A1-D002-41B2-A590-DBBBD2CDB40C}"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295275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BB6A1-D002-41B2-A590-DBBBD2CDB40C}"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37704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BB6A1-D002-41B2-A590-DBBBD2CDB40C}"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141865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BB6A1-D002-41B2-A590-DBBBD2CDB40C}"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22495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BB6A1-D002-41B2-A590-DBBBD2CDB40C}"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120764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BB6A1-D002-41B2-A590-DBBBD2CDB40C}"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3603001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BB6A1-D002-41B2-A590-DBBBD2CDB40C}" type="datetimeFigureOut">
              <a:rPr lang="en-US" smtClean="0"/>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104665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BB6A1-D002-41B2-A590-DBBBD2CDB40C}"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90986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BB6A1-D002-41B2-A590-DBBBD2CDB40C}"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FD447-1344-47CF-9C8E-7C3476A6B212}" type="slidenum">
              <a:rPr lang="en-US" smtClean="0"/>
              <a:t>‹#›</a:t>
            </a:fld>
            <a:endParaRPr lang="en-US"/>
          </a:p>
        </p:txBody>
      </p:sp>
    </p:spTree>
    <p:extLst>
      <p:ext uri="{BB962C8B-B14F-4D97-AF65-F5344CB8AC3E}">
        <p14:creationId xmlns:p14="http://schemas.microsoft.com/office/powerpoint/2010/main" val="53759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BB6A1-D002-41B2-A590-DBBBD2CDB40C}"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FD447-1344-47CF-9C8E-7C3476A6B212}" type="slidenum">
              <a:rPr lang="en-US" smtClean="0"/>
              <a:t>‹#›</a:t>
            </a:fld>
            <a:endParaRPr lang="en-US"/>
          </a:p>
        </p:txBody>
      </p:sp>
    </p:spTree>
    <p:extLst>
      <p:ext uri="{BB962C8B-B14F-4D97-AF65-F5344CB8AC3E}">
        <p14:creationId xmlns:p14="http://schemas.microsoft.com/office/powerpoint/2010/main" val="387151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7696200" cy="6140142"/>
          </a:xfrm>
          <a:prstGeom prst="rect">
            <a:avLst/>
          </a:prstGeom>
        </p:spPr>
        <p:txBody>
          <a:bodyPr wrap="square">
            <a:spAutoFit/>
          </a:bodyPr>
          <a:lstStyle/>
          <a:p>
            <a:pPr algn="just"/>
            <a:r>
              <a:rPr lang="en-US" b="1" i="1" dirty="0">
                <a:latin typeface="Georgia" pitchFamily="18" charset="0"/>
              </a:rPr>
              <a:t>FUNCTIONAL TESTING:</a:t>
            </a:r>
            <a:endParaRPr lang="en-US" i="1" dirty="0">
              <a:latin typeface="Georgia" pitchFamily="18" charset="0"/>
            </a:endParaRPr>
          </a:p>
          <a:p>
            <a:pPr algn="just">
              <a:spcAft>
                <a:spcPts val="600"/>
              </a:spcAft>
            </a:pPr>
            <a:r>
              <a:rPr lang="en-US" dirty="0" smtClean="0">
                <a:latin typeface="Georgia" pitchFamily="18" charset="0"/>
              </a:rPr>
              <a:t>	Functional </a:t>
            </a:r>
            <a:r>
              <a:rPr lang="en-US" dirty="0">
                <a:latin typeface="Georgia" pitchFamily="18" charset="0"/>
              </a:rPr>
              <a:t>testing is a quality assurance process used to verify that </a:t>
            </a:r>
            <a:r>
              <a:rPr lang="en-US" dirty="0" smtClean="0">
                <a:latin typeface="Georgia" pitchFamily="18" charset="0"/>
              </a:rPr>
              <a:t>an </a:t>
            </a:r>
            <a:r>
              <a:rPr lang="en-US" dirty="0">
                <a:latin typeface="Georgia" pitchFamily="18" charset="0"/>
              </a:rPr>
              <a:t>applications and users functionality </a:t>
            </a:r>
            <a:r>
              <a:rPr lang="en-US" dirty="0" err="1">
                <a:latin typeface="Georgia" pitchFamily="18" charset="0"/>
              </a:rPr>
              <a:t>i.e</a:t>
            </a:r>
            <a:r>
              <a:rPr lang="en-US" dirty="0">
                <a:latin typeface="Georgia" pitchFamily="18" charset="0"/>
              </a:rPr>
              <a:t> ability to log in and complete transaction etc. FT engages either manual or automatic testing methods. The manual testing is </a:t>
            </a:r>
            <a:r>
              <a:rPr lang="en-US" dirty="0" smtClean="0">
                <a:latin typeface="Georgia" pitchFamily="18" charset="0"/>
              </a:rPr>
              <a:t>boring </a:t>
            </a:r>
            <a:r>
              <a:rPr lang="en-US" dirty="0">
                <a:latin typeface="Georgia" pitchFamily="18" charset="0"/>
              </a:rPr>
              <a:t>and time consuming process as compared to automatic testing. Its efficiency accelerates the testing cycle and more software quality. Automatic FT can optimizes software quality and efficiency by verifying the accuracy and reliability of application and user </a:t>
            </a:r>
            <a:r>
              <a:rPr lang="en-US" dirty="0" smtClean="0">
                <a:latin typeface="Georgia" pitchFamily="18" charset="0"/>
              </a:rPr>
              <a:t>functionality </a:t>
            </a:r>
            <a:r>
              <a:rPr lang="en-US" dirty="0">
                <a:latin typeface="Georgia" pitchFamily="18" charset="0"/>
              </a:rPr>
              <a:t>in pre-protection.</a:t>
            </a:r>
          </a:p>
          <a:p>
            <a:pPr algn="just">
              <a:spcAft>
                <a:spcPts val="600"/>
              </a:spcAft>
            </a:pPr>
            <a:r>
              <a:rPr lang="en-US" dirty="0" smtClean="0">
                <a:latin typeface="Georgia" pitchFamily="18" charset="0"/>
              </a:rPr>
              <a:t>	FT </a:t>
            </a:r>
            <a:r>
              <a:rPr lang="en-US" dirty="0">
                <a:latin typeface="Georgia" pitchFamily="18" charset="0"/>
              </a:rPr>
              <a:t>ensures that the simple and complex enterprise application are deployed on time and on cost.</a:t>
            </a:r>
          </a:p>
          <a:p>
            <a:pPr algn="just">
              <a:spcAft>
                <a:spcPts val="600"/>
              </a:spcAft>
            </a:pPr>
            <a:r>
              <a:rPr lang="en-US" dirty="0" smtClean="0">
                <a:latin typeface="Georgia" pitchFamily="18" charset="0"/>
              </a:rPr>
              <a:t>	Today</a:t>
            </a:r>
            <a:r>
              <a:rPr lang="en-US" dirty="0">
                <a:latin typeface="Georgia" pitchFamily="18" charset="0"/>
              </a:rPr>
              <a:t>, the main interest of tester and companies around the world is achieving target on time and cost. FT covers</a:t>
            </a:r>
          </a:p>
          <a:p>
            <a:pPr marL="342900" lvl="0" indent="-342900" algn="just">
              <a:buFont typeface="+mj-lt"/>
              <a:buAutoNum type="arabicPeriod"/>
            </a:pPr>
            <a:r>
              <a:rPr lang="en-US" dirty="0">
                <a:latin typeface="Georgia" pitchFamily="18" charset="0"/>
              </a:rPr>
              <a:t>Unit Testing</a:t>
            </a:r>
          </a:p>
          <a:p>
            <a:pPr marL="342900" lvl="0" indent="-342900" algn="just">
              <a:buFont typeface="+mj-lt"/>
              <a:buAutoNum type="arabicPeriod"/>
            </a:pPr>
            <a:r>
              <a:rPr lang="en-US" dirty="0">
                <a:latin typeface="Georgia" pitchFamily="18" charset="0"/>
              </a:rPr>
              <a:t>WBT and BBT</a:t>
            </a:r>
          </a:p>
          <a:p>
            <a:pPr marL="342900" lvl="0" indent="-342900" algn="just">
              <a:buFont typeface="+mj-lt"/>
              <a:buAutoNum type="arabicPeriod"/>
            </a:pPr>
            <a:r>
              <a:rPr lang="en-US" dirty="0">
                <a:latin typeface="Georgia" pitchFamily="18" charset="0"/>
              </a:rPr>
              <a:t>Smoke testing</a:t>
            </a:r>
          </a:p>
          <a:p>
            <a:pPr marL="342900" lvl="0" indent="-342900" algn="just">
              <a:buFont typeface="+mj-lt"/>
              <a:buAutoNum type="arabicPeriod"/>
            </a:pPr>
            <a:r>
              <a:rPr lang="en-US" dirty="0">
                <a:latin typeface="Georgia" pitchFamily="18" charset="0"/>
              </a:rPr>
              <a:t>Testing (Integration)</a:t>
            </a:r>
          </a:p>
          <a:p>
            <a:pPr marL="342900" lvl="0" indent="-342900" algn="just">
              <a:buFont typeface="+mj-lt"/>
              <a:buAutoNum type="arabicPeriod"/>
            </a:pPr>
            <a:r>
              <a:rPr lang="en-US" dirty="0">
                <a:latin typeface="Georgia" pitchFamily="18" charset="0"/>
              </a:rPr>
              <a:t>System testing</a:t>
            </a:r>
          </a:p>
          <a:p>
            <a:pPr marL="342900" lvl="0" indent="-342900" algn="just">
              <a:buFont typeface="+mj-lt"/>
              <a:buAutoNum type="arabicPeriod"/>
            </a:pPr>
            <a:r>
              <a:rPr lang="en-US" dirty="0">
                <a:latin typeface="Georgia" pitchFamily="18" charset="0"/>
              </a:rPr>
              <a:t>Regression testing</a:t>
            </a:r>
          </a:p>
          <a:p>
            <a:pPr marL="342900" lvl="0" indent="-342900" algn="just">
              <a:buFont typeface="+mj-lt"/>
              <a:buAutoNum type="arabicPeriod"/>
            </a:pPr>
            <a:r>
              <a:rPr lang="en-US" dirty="0">
                <a:latin typeface="Georgia" pitchFamily="18" charset="0"/>
              </a:rPr>
              <a:t>Pre-User Acceptance testing</a:t>
            </a:r>
          </a:p>
          <a:p>
            <a:pPr marL="342900" lvl="0" indent="-342900" algn="just">
              <a:buFont typeface="+mj-lt"/>
              <a:buAutoNum type="arabicPeriod"/>
            </a:pPr>
            <a:r>
              <a:rPr lang="en-US" dirty="0">
                <a:latin typeface="Georgia" pitchFamily="18" charset="0"/>
              </a:rPr>
              <a:t>Interface and usability testing</a:t>
            </a:r>
          </a:p>
        </p:txBody>
      </p:sp>
    </p:spTree>
    <p:extLst>
      <p:ext uri="{BB962C8B-B14F-4D97-AF65-F5344CB8AC3E}">
        <p14:creationId xmlns:p14="http://schemas.microsoft.com/office/powerpoint/2010/main" val="409410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71478"/>
            <a:ext cx="7620000" cy="3170099"/>
          </a:xfrm>
          <a:prstGeom prst="rect">
            <a:avLst/>
          </a:prstGeom>
        </p:spPr>
        <p:txBody>
          <a:bodyPr wrap="square">
            <a:spAutoFit/>
          </a:bodyPr>
          <a:lstStyle/>
          <a:p>
            <a:pPr algn="just">
              <a:spcAft>
                <a:spcPts val="600"/>
              </a:spcAft>
            </a:pPr>
            <a:r>
              <a:rPr lang="en-US" dirty="0" smtClean="0">
                <a:latin typeface="Georgia" pitchFamily="18" charset="0"/>
              </a:rPr>
              <a:t>	In </a:t>
            </a:r>
            <a:r>
              <a:rPr lang="en-US" dirty="0">
                <a:latin typeface="Georgia" pitchFamily="18" charset="0"/>
              </a:rPr>
              <a:t>FT, the specification of the software is used to identified some domain that should be tested. One of the first step is to generate a test case for every distinct type of output of the program.</a:t>
            </a:r>
          </a:p>
          <a:p>
            <a:pPr algn="just">
              <a:spcAft>
                <a:spcPts val="600"/>
              </a:spcAft>
            </a:pPr>
            <a:r>
              <a:rPr lang="en-US" dirty="0" err="1">
                <a:latin typeface="Georgia" pitchFamily="18" charset="0"/>
              </a:rPr>
              <a:t>eg</a:t>
            </a:r>
            <a:r>
              <a:rPr lang="en-US" dirty="0">
                <a:latin typeface="Georgia" pitchFamily="18" charset="0"/>
              </a:rPr>
              <a:t>. Every error </a:t>
            </a:r>
            <a:r>
              <a:rPr lang="en-US" dirty="0" smtClean="0">
                <a:latin typeface="Georgia" pitchFamily="18" charset="0"/>
              </a:rPr>
              <a:t>massage </a:t>
            </a:r>
            <a:r>
              <a:rPr lang="en-US" dirty="0">
                <a:latin typeface="Georgia" pitchFamily="18" charset="0"/>
              </a:rPr>
              <a:t>should be tested.</a:t>
            </a:r>
          </a:p>
          <a:p>
            <a:pPr algn="just">
              <a:spcAft>
                <a:spcPts val="600"/>
              </a:spcAft>
            </a:pPr>
            <a:r>
              <a:rPr lang="en-US" dirty="0">
                <a:latin typeface="Georgia" pitchFamily="18" charset="0"/>
              </a:rPr>
              <a:t>Special cases should have a test case. Tricky situation should be tested.</a:t>
            </a:r>
          </a:p>
          <a:p>
            <a:pPr algn="just">
              <a:spcAft>
                <a:spcPts val="600"/>
              </a:spcAft>
            </a:pPr>
            <a:r>
              <a:rPr lang="en-US" dirty="0">
                <a:latin typeface="Georgia" pitchFamily="18" charset="0"/>
              </a:rPr>
              <a:t>Common mistake and misconception should be tested. The result should be test of test cases that will thoroughly test the program when it is implemented.</a:t>
            </a:r>
          </a:p>
          <a:p>
            <a:pPr algn="just"/>
            <a:r>
              <a:rPr lang="en-US" dirty="0">
                <a:latin typeface="Georgia" pitchFamily="18" charset="0"/>
              </a:rPr>
              <a:t>This act set of test cases may also clarify to the developers some of the expected behavior of the software. </a:t>
            </a:r>
          </a:p>
        </p:txBody>
      </p:sp>
    </p:spTree>
    <p:extLst>
      <p:ext uri="{BB962C8B-B14F-4D97-AF65-F5344CB8AC3E}">
        <p14:creationId xmlns:p14="http://schemas.microsoft.com/office/powerpoint/2010/main" val="214817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458200" cy="5463034"/>
          </a:xfrm>
          <a:prstGeom prst="rect">
            <a:avLst/>
          </a:prstGeom>
        </p:spPr>
        <p:txBody>
          <a:bodyPr wrap="square">
            <a:spAutoFit/>
          </a:bodyPr>
          <a:lstStyle/>
          <a:p>
            <a:pPr algn="just">
              <a:spcAft>
                <a:spcPts val="600"/>
              </a:spcAft>
            </a:pPr>
            <a:r>
              <a:rPr lang="en-US" b="1" i="1" dirty="0">
                <a:latin typeface="Georgia" pitchFamily="18" charset="0"/>
              </a:rPr>
              <a:t>FUNCTIONAL V/S STRUCTURAL TESTING</a:t>
            </a:r>
            <a:endParaRPr lang="en-US" i="1" dirty="0">
              <a:latin typeface="Georgia" pitchFamily="18" charset="0"/>
            </a:endParaRPr>
          </a:p>
          <a:p>
            <a:pPr algn="just"/>
            <a:r>
              <a:rPr lang="en-US" dirty="0" smtClean="0">
                <a:latin typeface="Georgia" pitchFamily="18" charset="0"/>
              </a:rPr>
              <a:t>	The </a:t>
            </a:r>
            <a:r>
              <a:rPr lang="en-US" dirty="0">
                <a:latin typeface="Georgia" pitchFamily="18" charset="0"/>
              </a:rPr>
              <a:t>main difference between functional and structural testing is the perspective and the related focus. FT focus on the external behavior of a software system and its various component, while viewing the object to be tested as a black box. That stop </a:t>
            </a:r>
            <a:r>
              <a:rPr lang="en-US" dirty="0" smtClean="0">
                <a:latin typeface="Georgia" pitchFamily="18" charset="0"/>
              </a:rPr>
              <a:t>us </a:t>
            </a:r>
            <a:r>
              <a:rPr lang="en-US" dirty="0">
                <a:latin typeface="Georgia" pitchFamily="18" charset="0"/>
              </a:rPr>
              <a:t>from seeing the contents inside. On the other hand structural testing focus on the internal logic or internal implementation, while viewing the object to be tested as a white Box that allow </a:t>
            </a:r>
            <a:r>
              <a:rPr lang="en-US" dirty="0" smtClean="0">
                <a:latin typeface="Georgia" pitchFamily="18" charset="0"/>
              </a:rPr>
              <a:t>us </a:t>
            </a:r>
            <a:r>
              <a:rPr lang="en-US" dirty="0">
                <a:latin typeface="Georgia" pitchFamily="18" charset="0"/>
              </a:rPr>
              <a:t>to see the content inside</a:t>
            </a:r>
            <a:r>
              <a:rPr lang="en-US" dirty="0" smtClean="0">
                <a:latin typeface="Georgia" pitchFamily="18" charset="0"/>
              </a:rPr>
              <a:t>.</a:t>
            </a:r>
          </a:p>
          <a:p>
            <a:pPr algn="just"/>
            <a:endParaRPr lang="en-US" dirty="0">
              <a:latin typeface="Georgia" pitchFamily="18" charset="0"/>
            </a:endParaRPr>
          </a:p>
          <a:p>
            <a:pPr algn="just">
              <a:spcAft>
                <a:spcPts val="600"/>
              </a:spcAft>
            </a:pPr>
            <a:r>
              <a:rPr lang="en-US" b="1" i="1" dirty="0">
                <a:latin typeface="Georgia" pitchFamily="18" charset="0"/>
              </a:rPr>
              <a:t>OBJECT AND PRESPECTIVE:</a:t>
            </a:r>
            <a:endParaRPr lang="en-US" i="1" dirty="0">
              <a:latin typeface="Georgia" pitchFamily="18" charset="0"/>
            </a:endParaRPr>
          </a:p>
          <a:p>
            <a:pPr algn="just"/>
            <a:r>
              <a:rPr lang="en-US" dirty="0" smtClean="0">
                <a:latin typeface="Georgia" pitchFamily="18" charset="0"/>
              </a:rPr>
              <a:t>	As </a:t>
            </a:r>
            <a:r>
              <a:rPr lang="en-US" dirty="0">
                <a:latin typeface="Georgia" pitchFamily="18" charset="0"/>
              </a:rPr>
              <a:t>the primary type of the objects to be tested, software programs or the codes exist in various form and its written in different programming languages, they can be view either as individual pieces or as an integrated whole.</a:t>
            </a:r>
          </a:p>
          <a:p>
            <a:pPr algn="just"/>
            <a:r>
              <a:rPr lang="en-US" dirty="0">
                <a:latin typeface="Georgia" pitchFamily="18" charset="0"/>
              </a:rPr>
              <a:t>Consequently, there are different levels of testing corresponding to different views of the code and the different level of abstraction as follow:</a:t>
            </a:r>
          </a:p>
          <a:p>
            <a:pPr marL="342900" lvl="0" indent="-342900" algn="just">
              <a:spcAft>
                <a:spcPts val="600"/>
              </a:spcAft>
              <a:buFont typeface="+mj-lt"/>
              <a:buAutoNum type="arabicPeriod"/>
            </a:pPr>
            <a:r>
              <a:rPr lang="en-US" dirty="0">
                <a:latin typeface="Georgia" pitchFamily="18" charset="0"/>
              </a:rPr>
              <a:t>At the most detailed level (small things to be tested)</a:t>
            </a:r>
          </a:p>
          <a:p>
            <a:pPr marL="342900" lvl="0" indent="-342900" algn="just">
              <a:spcAft>
                <a:spcPts val="600"/>
              </a:spcAft>
              <a:buFont typeface="+mj-lt"/>
              <a:buAutoNum type="arabicPeriod"/>
            </a:pPr>
            <a:r>
              <a:rPr lang="en-US" dirty="0">
                <a:latin typeface="Georgia" pitchFamily="18" charset="0"/>
              </a:rPr>
              <a:t>At the intermediate level (make groups)</a:t>
            </a:r>
          </a:p>
          <a:p>
            <a:pPr marL="342900" lvl="0" indent="-342900" algn="just">
              <a:spcAft>
                <a:spcPts val="600"/>
              </a:spcAft>
              <a:buFont typeface="+mj-lt"/>
              <a:buAutoNum type="arabicPeriod"/>
            </a:pPr>
            <a:r>
              <a:rPr lang="en-US" dirty="0">
                <a:latin typeface="Georgia" pitchFamily="18" charset="0"/>
              </a:rPr>
              <a:t>At the most abstract level (as Black box)</a:t>
            </a:r>
          </a:p>
          <a:p>
            <a:pPr algn="just"/>
            <a:r>
              <a:rPr lang="en-US" b="1" u="sng" dirty="0">
                <a:latin typeface="Georgia" pitchFamily="18" charset="0"/>
              </a:rPr>
              <a:t>Note:</a:t>
            </a:r>
            <a:r>
              <a:rPr lang="en-US" dirty="0">
                <a:latin typeface="Georgia" pitchFamily="18" charset="0"/>
              </a:rPr>
              <a:t> Structural testing also called transparent testing.</a:t>
            </a:r>
          </a:p>
        </p:txBody>
      </p:sp>
    </p:spTree>
    <p:extLst>
      <p:ext uri="{BB962C8B-B14F-4D97-AF65-F5344CB8AC3E}">
        <p14:creationId xmlns:p14="http://schemas.microsoft.com/office/powerpoint/2010/main" val="348876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60487"/>
            <a:ext cx="7924800" cy="5586145"/>
          </a:xfrm>
          <a:prstGeom prst="rect">
            <a:avLst/>
          </a:prstGeom>
        </p:spPr>
        <p:txBody>
          <a:bodyPr wrap="square">
            <a:spAutoFit/>
          </a:bodyPr>
          <a:lstStyle/>
          <a:p>
            <a:pPr marL="342900" lvl="0" indent="-342900" algn="just">
              <a:spcAft>
                <a:spcPts val="600"/>
              </a:spcAft>
              <a:buFont typeface="+mj-lt"/>
              <a:buAutoNum type="arabicPeriod"/>
            </a:pPr>
            <a:r>
              <a:rPr lang="en-US" dirty="0">
                <a:latin typeface="Georgia" pitchFamily="18" charset="0"/>
              </a:rPr>
              <a:t>Individual program elements can be tested this include testing of individual statement, decision, and data item, typically in a small scale by focusing </a:t>
            </a:r>
            <a:r>
              <a:rPr lang="en-US" dirty="0" smtClean="0">
                <a:latin typeface="Georgia" pitchFamily="18" charset="0"/>
              </a:rPr>
              <a:t>on </a:t>
            </a:r>
            <a:r>
              <a:rPr lang="en-US" dirty="0">
                <a:latin typeface="Georgia" pitchFamily="18" charset="0"/>
              </a:rPr>
              <a:t>an individual program unit or a small components depending on a different programming languages used, this unit may correspond to a function, a procedure, a subroutine or a method.</a:t>
            </a:r>
          </a:p>
          <a:p>
            <a:pPr marL="342900" lvl="0" indent="-342900" algn="just">
              <a:spcAft>
                <a:spcPts val="600"/>
              </a:spcAft>
              <a:buFont typeface="+mj-lt"/>
              <a:buAutoNum type="arabicPeriod"/>
            </a:pPr>
            <a:r>
              <a:rPr lang="en-US" dirty="0">
                <a:latin typeface="Georgia" pitchFamily="18" charset="0"/>
              </a:rPr>
              <a:t>At the intermediate level, various program elements or programs components may be treated as a inter connected group, and tested accordingly. This could be done at components, subsystem, or system levels, with the help of some models to captured the interconnection and other relations among different elements or components.</a:t>
            </a:r>
          </a:p>
          <a:p>
            <a:pPr marL="342900" lvl="0" indent="-342900" algn="just">
              <a:spcAft>
                <a:spcPts val="600"/>
              </a:spcAft>
              <a:buFont typeface="+mj-lt"/>
              <a:buAutoNum type="arabicPeriod"/>
            </a:pPr>
            <a:r>
              <a:rPr lang="en-US" dirty="0">
                <a:latin typeface="Georgia" pitchFamily="18" charset="0"/>
              </a:rPr>
              <a:t>At the most abstract level, the whole software systems can be treated as a black box, while focus on the function or input output relation instead of the internal implementation</a:t>
            </a:r>
            <a:r>
              <a:rPr lang="en-US" dirty="0" smtClean="0">
                <a:latin typeface="Georgia" pitchFamily="18" charset="0"/>
              </a:rPr>
              <a:t>.</a:t>
            </a:r>
            <a:endParaRPr lang="en-US" dirty="0">
              <a:latin typeface="Georgia" pitchFamily="18" charset="0"/>
            </a:endParaRPr>
          </a:p>
          <a:p>
            <a:pPr algn="just"/>
            <a:r>
              <a:rPr lang="en-US" dirty="0" smtClean="0">
                <a:latin typeface="Georgia" pitchFamily="18" charset="0"/>
              </a:rPr>
              <a:t>	Each </a:t>
            </a:r>
            <a:r>
              <a:rPr lang="en-US" dirty="0">
                <a:latin typeface="Georgia" pitchFamily="18" charset="0"/>
              </a:rPr>
              <a:t>of the above abstraction levels use may choose the focus on either the overall behavior or individual element that make up the object of testing, resulting in the difference between FT and structural testing. The tendency is that at higher level of abstraction, Functional testing is more likely to be used. While at lower level of abstraction, structural testing as more likely to be used.</a:t>
            </a:r>
          </a:p>
        </p:txBody>
      </p:sp>
    </p:spTree>
    <p:extLst>
      <p:ext uri="{BB962C8B-B14F-4D97-AF65-F5344CB8AC3E}">
        <p14:creationId xmlns:p14="http://schemas.microsoft.com/office/powerpoint/2010/main" val="396159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156</Words>
  <Application>Microsoft Office PowerPoint</Application>
  <PresentationFormat>On-screen Show (4:3)</PresentationFormat>
  <Paragraphs>31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Adeel</dc:creator>
  <cp:lastModifiedBy>Dr M Baig</cp:lastModifiedBy>
  <cp:revision>9</cp:revision>
  <dcterms:created xsi:type="dcterms:W3CDTF">2014-02-25T11:41:54Z</dcterms:created>
  <dcterms:modified xsi:type="dcterms:W3CDTF">2014-03-04T10:26:22Z</dcterms:modified>
</cp:coreProperties>
</file>