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8" r:id="rId2"/>
    <p:sldId id="279" r:id="rId3"/>
    <p:sldId id="282" r:id="rId4"/>
    <p:sldId id="283" r:id="rId5"/>
    <p:sldId id="284" r:id="rId6"/>
    <p:sldId id="301" r:id="rId7"/>
    <p:sldId id="288" r:id="rId8"/>
    <p:sldId id="289" r:id="rId9"/>
    <p:sldId id="290" r:id="rId10"/>
    <p:sldId id="291" r:id="rId11"/>
    <p:sldId id="292" r:id="rId12"/>
    <p:sldId id="294" r:id="rId13"/>
    <p:sldId id="303" r:id="rId14"/>
    <p:sldId id="295" r:id="rId15"/>
    <p:sldId id="296" r:id="rId16"/>
    <p:sldId id="297" r:id="rId17"/>
    <p:sldId id="298" r:id="rId18"/>
    <p:sldId id="299" r:id="rId19"/>
    <p:sldId id="305" r:id="rId20"/>
    <p:sldId id="306" r:id="rId21"/>
    <p:sldId id="307" r:id="rId22"/>
    <p:sldId id="308" r:id="rId23"/>
    <p:sldId id="302" r:id="rId24"/>
    <p:sldId id="304" r:id="rId25"/>
    <p:sldId id="309" r:id="rId26"/>
    <p:sldId id="310" r:id="rId27"/>
    <p:sldId id="311" r:id="rId28"/>
    <p:sldId id="312" r:id="rId29"/>
    <p:sldId id="313" r:id="rId30"/>
    <p:sldId id="315" r:id="rId31"/>
    <p:sldId id="318" r:id="rId32"/>
    <p:sldId id="319" r:id="rId33"/>
    <p:sldId id="270" r:id="rId34"/>
    <p:sldId id="271" r:id="rId35"/>
    <p:sldId id="272" r:id="rId36"/>
    <p:sldId id="273" r:id="rId37"/>
    <p:sldId id="276" r:id="rId38"/>
    <p:sldId id="275" r:id="rId39"/>
    <p:sldId id="257" r:id="rId40"/>
    <p:sldId id="258" r:id="rId41"/>
    <p:sldId id="277" r:id="rId42"/>
    <p:sldId id="259" r:id="rId43"/>
    <p:sldId id="260" r:id="rId44"/>
    <p:sldId id="261" r:id="rId45"/>
    <p:sldId id="263" r:id="rId46"/>
    <p:sldId id="264" r:id="rId47"/>
    <p:sldId id="265" r:id="rId48"/>
    <p:sldId id="26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67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C4F513-D512-4A6B-8390-42F7C2E93A8F}" type="datetimeFigureOut">
              <a:rPr lang="en-US" smtClean="0"/>
              <a:t>7/26/2012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BB33E-AE3C-443D-9C81-6DFAF75734C3}" type="slidenum">
              <a:rPr lang="en-US" smtClean="0"/>
              <a:t>‹#›</a:t>
            </a:fld>
            <a:endParaRPr lang="en-US"/>
          </a:p>
        </p:txBody>
      </p:sp>
    </p:spTree>
    <p:extLst>
      <p:ext uri="{BB962C8B-B14F-4D97-AF65-F5344CB8AC3E}">
        <p14:creationId xmlns:p14="http://schemas.microsoft.com/office/powerpoint/2010/main" val="2424689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13880" eaLnBrk="0" hangingPunct="0">
              <a:defRPr>
                <a:solidFill>
                  <a:schemeClr val="tx1"/>
                </a:solidFill>
                <a:latin typeface="Verdana" pitchFamily="34" charset="0"/>
              </a:defRPr>
            </a:lvl1pPr>
            <a:lvl2pPr marL="708106" indent="-272348" defTabSz="913880" eaLnBrk="0" hangingPunct="0">
              <a:defRPr>
                <a:solidFill>
                  <a:schemeClr val="tx1"/>
                </a:solidFill>
                <a:latin typeface="Verdana" pitchFamily="34" charset="0"/>
              </a:defRPr>
            </a:lvl2pPr>
            <a:lvl3pPr marL="1089393" indent="-217879" defTabSz="913880" eaLnBrk="0" hangingPunct="0">
              <a:defRPr>
                <a:solidFill>
                  <a:schemeClr val="tx1"/>
                </a:solidFill>
                <a:latin typeface="Verdana" pitchFamily="34" charset="0"/>
              </a:defRPr>
            </a:lvl3pPr>
            <a:lvl4pPr marL="1525151" indent="-217879" defTabSz="913880" eaLnBrk="0" hangingPunct="0">
              <a:defRPr>
                <a:solidFill>
                  <a:schemeClr val="tx1"/>
                </a:solidFill>
                <a:latin typeface="Verdana" pitchFamily="34" charset="0"/>
              </a:defRPr>
            </a:lvl4pPr>
            <a:lvl5pPr marL="1960908" indent="-217879" defTabSz="913880" eaLnBrk="0" hangingPunct="0">
              <a:defRPr>
                <a:solidFill>
                  <a:schemeClr val="tx1"/>
                </a:solidFill>
                <a:latin typeface="Verdana" pitchFamily="34" charset="0"/>
              </a:defRPr>
            </a:lvl5pPr>
            <a:lvl6pPr marL="2396665" indent="-217879" defTabSz="913880" eaLnBrk="0" fontAlgn="base" hangingPunct="0">
              <a:spcBef>
                <a:spcPct val="0"/>
              </a:spcBef>
              <a:spcAft>
                <a:spcPct val="0"/>
              </a:spcAft>
              <a:defRPr>
                <a:solidFill>
                  <a:schemeClr val="tx1"/>
                </a:solidFill>
                <a:latin typeface="Verdana" pitchFamily="34" charset="0"/>
              </a:defRPr>
            </a:lvl6pPr>
            <a:lvl7pPr marL="2832423" indent="-217879" defTabSz="913880" eaLnBrk="0" fontAlgn="base" hangingPunct="0">
              <a:spcBef>
                <a:spcPct val="0"/>
              </a:spcBef>
              <a:spcAft>
                <a:spcPct val="0"/>
              </a:spcAft>
              <a:defRPr>
                <a:solidFill>
                  <a:schemeClr val="tx1"/>
                </a:solidFill>
                <a:latin typeface="Verdana" pitchFamily="34" charset="0"/>
              </a:defRPr>
            </a:lvl7pPr>
            <a:lvl8pPr marL="3268180" indent="-217879" defTabSz="913880" eaLnBrk="0" fontAlgn="base" hangingPunct="0">
              <a:spcBef>
                <a:spcPct val="0"/>
              </a:spcBef>
              <a:spcAft>
                <a:spcPct val="0"/>
              </a:spcAft>
              <a:defRPr>
                <a:solidFill>
                  <a:schemeClr val="tx1"/>
                </a:solidFill>
                <a:latin typeface="Verdana" pitchFamily="34" charset="0"/>
              </a:defRPr>
            </a:lvl8pPr>
            <a:lvl9pPr marL="3703937" indent="-217879" defTabSz="913880" eaLnBrk="0" fontAlgn="base" hangingPunct="0">
              <a:spcBef>
                <a:spcPct val="0"/>
              </a:spcBef>
              <a:spcAft>
                <a:spcPct val="0"/>
              </a:spcAft>
              <a:defRPr>
                <a:solidFill>
                  <a:schemeClr val="tx1"/>
                </a:solidFill>
                <a:latin typeface="Verdana" pitchFamily="34" charset="0"/>
              </a:defRPr>
            </a:lvl9pPr>
          </a:lstStyle>
          <a:p>
            <a:pPr eaLnBrk="1" hangingPunct="1"/>
            <a:fld id="{A0B31230-4824-4764-AC68-8CEFBFFE4885}" type="slidenum">
              <a:rPr lang="en-GB" smtClean="0">
                <a:latin typeface="Arial" charset="0"/>
              </a:rPr>
              <a:pPr eaLnBrk="1" hangingPunct="1"/>
              <a:t>9</a:t>
            </a:fld>
            <a:endParaRPr lang="en-GB" smtClean="0">
              <a:latin typeface="Arial"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13880" eaLnBrk="0" hangingPunct="0">
              <a:defRPr>
                <a:solidFill>
                  <a:schemeClr val="tx1"/>
                </a:solidFill>
                <a:latin typeface="Verdana" pitchFamily="34" charset="0"/>
              </a:defRPr>
            </a:lvl1pPr>
            <a:lvl2pPr marL="708106" indent="-272348" defTabSz="913880" eaLnBrk="0" hangingPunct="0">
              <a:defRPr>
                <a:solidFill>
                  <a:schemeClr val="tx1"/>
                </a:solidFill>
                <a:latin typeface="Verdana" pitchFamily="34" charset="0"/>
              </a:defRPr>
            </a:lvl2pPr>
            <a:lvl3pPr marL="1089393" indent="-217879" defTabSz="913880" eaLnBrk="0" hangingPunct="0">
              <a:defRPr>
                <a:solidFill>
                  <a:schemeClr val="tx1"/>
                </a:solidFill>
                <a:latin typeface="Verdana" pitchFamily="34" charset="0"/>
              </a:defRPr>
            </a:lvl3pPr>
            <a:lvl4pPr marL="1525151" indent="-217879" defTabSz="913880" eaLnBrk="0" hangingPunct="0">
              <a:defRPr>
                <a:solidFill>
                  <a:schemeClr val="tx1"/>
                </a:solidFill>
                <a:latin typeface="Verdana" pitchFamily="34" charset="0"/>
              </a:defRPr>
            </a:lvl4pPr>
            <a:lvl5pPr marL="1960908" indent="-217879" defTabSz="913880" eaLnBrk="0" hangingPunct="0">
              <a:defRPr>
                <a:solidFill>
                  <a:schemeClr val="tx1"/>
                </a:solidFill>
                <a:latin typeface="Verdana" pitchFamily="34" charset="0"/>
              </a:defRPr>
            </a:lvl5pPr>
            <a:lvl6pPr marL="2396665" indent="-217879" defTabSz="913880" eaLnBrk="0" fontAlgn="base" hangingPunct="0">
              <a:spcBef>
                <a:spcPct val="0"/>
              </a:spcBef>
              <a:spcAft>
                <a:spcPct val="0"/>
              </a:spcAft>
              <a:defRPr>
                <a:solidFill>
                  <a:schemeClr val="tx1"/>
                </a:solidFill>
                <a:latin typeface="Verdana" pitchFamily="34" charset="0"/>
              </a:defRPr>
            </a:lvl6pPr>
            <a:lvl7pPr marL="2832423" indent="-217879" defTabSz="913880" eaLnBrk="0" fontAlgn="base" hangingPunct="0">
              <a:spcBef>
                <a:spcPct val="0"/>
              </a:spcBef>
              <a:spcAft>
                <a:spcPct val="0"/>
              </a:spcAft>
              <a:defRPr>
                <a:solidFill>
                  <a:schemeClr val="tx1"/>
                </a:solidFill>
                <a:latin typeface="Verdana" pitchFamily="34" charset="0"/>
              </a:defRPr>
            </a:lvl7pPr>
            <a:lvl8pPr marL="3268180" indent="-217879" defTabSz="913880" eaLnBrk="0" fontAlgn="base" hangingPunct="0">
              <a:spcBef>
                <a:spcPct val="0"/>
              </a:spcBef>
              <a:spcAft>
                <a:spcPct val="0"/>
              </a:spcAft>
              <a:defRPr>
                <a:solidFill>
                  <a:schemeClr val="tx1"/>
                </a:solidFill>
                <a:latin typeface="Verdana" pitchFamily="34" charset="0"/>
              </a:defRPr>
            </a:lvl8pPr>
            <a:lvl9pPr marL="3703937" indent="-217879" defTabSz="913880" eaLnBrk="0" fontAlgn="base" hangingPunct="0">
              <a:spcBef>
                <a:spcPct val="0"/>
              </a:spcBef>
              <a:spcAft>
                <a:spcPct val="0"/>
              </a:spcAft>
              <a:defRPr>
                <a:solidFill>
                  <a:schemeClr val="tx1"/>
                </a:solidFill>
                <a:latin typeface="Verdana" pitchFamily="34" charset="0"/>
              </a:defRPr>
            </a:lvl9pPr>
          </a:lstStyle>
          <a:p>
            <a:pPr eaLnBrk="1" hangingPunct="1"/>
            <a:fld id="{8BBA1C01-1E97-481D-B62F-B3DFB1F4CDEB}" type="slidenum">
              <a:rPr lang="en-GB" smtClean="0">
                <a:latin typeface="Arial" charset="0"/>
              </a:rPr>
              <a:pPr eaLnBrk="1" hangingPunct="1"/>
              <a:t>11</a:t>
            </a:fld>
            <a:endParaRPr lang="en-GB" smtClean="0">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13880" eaLnBrk="0" hangingPunct="0">
              <a:defRPr>
                <a:solidFill>
                  <a:schemeClr val="tx1"/>
                </a:solidFill>
                <a:latin typeface="Verdana" pitchFamily="34" charset="0"/>
              </a:defRPr>
            </a:lvl1pPr>
            <a:lvl2pPr marL="708106" indent="-272348" defTabSz="913880" eaLnBrk="0" hangingPunct="0">
              <a:defRPr>
                <a:solidFill>
                  <a:schemeClr val="tx1"/>
                </a:solidFill>
                <a:latin typeface="Verdana" pitchFamily="34" charset="0"/>
              </a:defRPr>
            </a:lvl2pPr>
            <a:lvl3pPr marL="1089393" indent="-217879" defTabSz="913880" eaLnBrk="0" hangingPunct="0">
              <a:defRPr>
                <a:solidFill>
                  <a:schemeClr val="tx1"/>
                </a:solidFill>
                <a:latin typeface="Verdana" pitchFamily="34" charset="0"/>
              </a:defRPr>
            </a:lvl3pPr>
            <a:lvl4pPr marL="1525151" indent="-217879" defTabSz="913880" eaLnBrk="0" hangingPunct="0">
              <a:defRPr>
                <a:solidFill>
                  <a:schemeClr val="tx1"/>
                </a:solidFill>
                <a:latin typeface="Verdana" pitchFamily="34" charset="0"/>
              </a:defRPr>
            </a:lvl4pPr>
            <a:lvl5pPr marL="1960908" indent="-217879" defTabSz="913880" eaLnBrk="0" hangingPunct="0">
              <a:defRPr>
                <a:solidFill>
                  <a:schemeClr val="tx1"/>
                </a:solidFill>
                <a:latin typeface="Verdana" pitchFamily="34" charset="0"/>
              </a:defRPr>
            </a:lvl5pPr>
            <a:lvl6pPr marL="2396665" indent="-217879" defTabSz="913880" eaLnBrk="0" fontAlgn="base" hangingPunct="0">
              <a:spcBef>
                <a:spcPct val="0"/>
              </a:spcBef>
              <a:spcAft>
                <a:spcPct val="0"/>
              </a:spcAft>
              <a:defRPr>
                <a:solidFill>
                  <a:schemeClr val="tx1"/>
                </a:solidFill>
                <a:latin typeface="Verdana" pitchFamily="34" charset="0"/>
              </a:defRPr>
            </a:lvl6pPr>
            <a:lvl7pPr marL="2832423" indent="-217879" defTabSz="913880" eaLnBrk="0" fontAlgn="base" hangingPunct="0">
              <a:spcBef>
                <a:spcPct val="0"/>
              </a:spcBef>
              <a:spcAft>
                <a:spcPct val="0"/>
              </a:spcAft>
              <a:defRPr>
                <a:solidFill>
                  <a:schemeClr val="tx1"/>
                </a:solidFill>
                <a:latin typeface="Verdana" pitchFamily="34" charset="0"/>
              </a:defRPr>
            </a:lvl7pPr>
            <a:lvl8pPr marL="3268180" indent="-217879" defTabSz="913880" eaLnBrk="0" fontAlgn="base" hangingPunct="0">
              <a:spcBef>
                <a:spcPct val="0"/>
              </a:spcBef>
              <a:spcAft>
                <a:spcPct val="0"/>
              </a:spcAft>
              <a:defRPr>
                <a:solidFill>
                  <a:schemeClr val="tx1"/>
                </a:solidFill>
                <a:latin typeface="Verdana" pitchFamily="34" charset="0"/>
              </a:defRPr>
            </a:lvl8pPr>
            <a:lvl9pPr marL="3703937" indent="-217879" defTabSz="913880" eaLnBrk="0" fontAlgn="base" hangingPunct="0">
              <a:spcBef>
                <a:spcPct val="0"/>
              </a:spcBef>
              <a:spcAft>
                <a:spcPct val="0"/>
              </a:spcAft>
              <a:defRPr>
                <a:solidFill>
                  <a:schemeClr val="tx1"/>
                </a:solidFill>
                <a:latin typeface="Verdana" pitchFamily="34" charset="0"/>
              </a:defRPr>
            </a:lvl9pPr>
          </a:lstStyle>
          <a:p>
            <a:pPr eaLnBrk="1" hangingPunct="1"/>
            <a:fld id="{B4515901-6525-4D39-874D-721FD231E384}" type="slidenum">
              <a:rPr lang="en-GB" smtClean="0">
                <a:latin typeface="Arial" charset="0"/>
              </a:rPr>
              <a:pPr eaLnBrk="1" hangingPunct="1"/>
              <a:t>12</a:t>
            </a:fld>
            <a:endParaRPr lang="en-GB" smtClean="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13880" eaLnBrk="0" hangingPunct="0">
              <a:defRPr>
                <a:solidFill>
                  <a:schemeClr val="tx1"/>
                </a:solidFill>
                <a:latin typeface="Verdana" pitchFamily="34" charset="0"/>
              </a:defRPr>
            </a:lvl1pPr>
            <a:lvl2pPr marL="708106" indent="-272348" defTabSz="913880" eaLnBrk="0" hangingPunct="0">
              <a:defRPr>
                <a:solidFill>
                  <a:schemeClr val="tx1"/>
                </a:solidFill>
                <a:latin typeface="Verdana" pitchFamily="34" charset="0"/>
              </a:defRPr>
            </a:lvl2pPr>
            <a:lvl3pPr marL="1089393" indent="-217879" defTabSz="913880" eaLnBrk="0" hangingPunct="0">
              <a:defRPr>
                <a:solidFill>
                  <a:schemeClr val="tx1"/>
                </a:solidFill>
                <a:latin typeface="Verdana" pitchFamily="34" charset="0"/>
              </a:defRPr>
            </a:lvl3pPr>
            <a:lvl4pPr marL="1525151" indent="-217879" defTabSz="913880" eaLnBrk="0" hangingPunct="0">
              <a:defRPr>
                <a:solidFill>
                  <a:schemeClr val="tx1"/>
                </a:solidFill>
                <a:latin typeface="Verdana" pitchFamily="34" charset="0"/>
              </a:defRPr>
            </a:lvl4pPr>
            <a:lvl5pPr marL="1960908" indent="-217879" defTabSz="913880" eaLnBrk="0" hangingPunct="0">
              <a:defRPr>
                <a:solidFill>
                  <a:schemeClr val="tx1"/>
                </a:solidFill>
                <a:latin typeface="Verdana" pitchFamily="34" charset="0"/>
              </a:defRPr>
            </a:lvl5pPr>
            <a:lvl6pPr marL="2396665" indent="-217879" defTabSz="913880" eaLnBrk="0" fontAlgn="base" hangingPunct="0">
              <a:spcBef>
                <a:spcPct val="0"/>
              </a:spcBef>
              <a:spcAft>
                <a:spcPct val="0"/>
              </a:spcAft>
              <a:defRPr>
                <a:solidFill>
                  <a:schemeClr val="tx1"/>
                </a:solidFill>
                <a:latin typeface="Verdana" pitchFamily="34" charset="0"/>
              </a:defRPr>
            </a:lvl6pPr>
            <a:lvl7pPr marL="2832423" indent="-217879" defTabSz="913880" eaLnBrk="0" fontAlgn="base" hangingPunct="0">
              <a:spcBef>
                <a:spcPct val="0"/>
              </a:spcBef>
              <a:spcAft>
                <a:spcPct val="0"/>
              </a:spcAft>
              <a:defRPr>
                <a:solidFill>
                  <a:schemeClr val="tx1"/>
                </a:solidFill>
                <a:latin typeface="Verdana" pitchFamily="34" charset="0"/>
              </a:defRPr>
            </a:lvl7pPr>
            <a:lvl8pPr marL="3268180" indent="-217879" defTabSz="913880" eaLnBrk="0" fontAlgn="base" hangingPunct="0">
              <a:spcBef>
                <a:spcPct val="0"/>
              </a:spcBef>
              <a:spcAft>
                <a:spcPct val="0"/>
              </a:spcAft>
              <a:defRPr>
                <a:solidFill>
                  <a:schemeClr val="tx1"/>
                </a:solidFill>
                <a:latin typeface="Verdana" pitchFamily="34" charset="0"/>
              </a:defRPr>
            </a:lvl8pPr>
            <a:lvl9pPr marL="3703937" indent="-217879" defTabSz="913880" eaLnBrk="0" fontAlgn="base" hangingPunct="0">
              <a:spcBef>
                <a:spcPct val="0"/>
              </a:spcBef>
              <a:spcAft>
                <a:spcPct val="0"/>
              </a:spcAft>
              <a:defRPr>
                <a:solidFill>
                  <a:schemeClr val="tx1"/>
                </a:solidFill>
                <a:latin typeface="Verdana" pitchFamily="34" charset="0"/>
              </a:defRPr>
            </a:lvl9pPr>
          </a:lstStyle>
          <a:p>
            <a:pPr eaLnBrk="1" hangingPunct="1"/>
            <a:fld id="{AF262A00-6960-4A6C-9678-E47673790A67}" type="slidenum">
              <a:rPr lang="en-GB" smtClean="0">
                <a:latin typeface="Arial" charset="0"/>
              </a:rPr>
              <a:pPr eaLnBrk="1" hangingPunct="1"/>
              <a:t>14</a:t>
            </a:fld>
            <a:endParaRPr lang="en-GB"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076670-1F53-4189-81D4-666E8D7B68BF}" type="datetimeFigureOut">
              <a:rPr lang="en-US" smtClean="0"/>
              <a:t>7/26/2012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157234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76670-1F53-4189-81D4-666E8D7B68BF}" type="datetimeFigureOut">
              <a:rPr lang="en-US" smtClean="0"/>
              <a:t>7/26/2012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367594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76670-1F53-4189-81D4-666E8D7B68BF}" type="datetimeFigureOut">
              <a:rPr lang="en-US" smtClean="0"/>
              <a:t>7/26/2012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4072808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GB"/>
          </a:p>
        </p:txBody>
      </p:sp>
      <p:sp>
        <p:nvSpPr>
          <p:cNvPr id="6" name="Rectangle 9"/>
          <p:cNvSpPr>
            <a:spLocks noGrp="1" noChangeArrowheads="1"/>
          </p:cNvSpPr>
          <p:nvPr>
            <p:ph type="ftr" sz="quarter" idx="11"/>
          </p:nvPr>
        </p:nvSpPr>
        <p:spPr>
          <a:ln/>
        </p:spPr>
        <p:txBody>
          <a:bodyPr/>
          <a:lstStyle>
            <a:lvl1pPr>
              <a:defRPr/>
            </a:lvl1pPr>
          </a:lstStyle>
          <a:p>
            <a:pPr>
              <a:defRPr/>
            </a:pPr>
            <a:endParaRPr lang="en-GB"/>
          </a:p>
        </p:txBody>
      </p:sp>
      <p:sp>
        <p:nvSpPr>
          <p:cNvPr id="7" name="Rectangle 10"/>
          <p:cNvSpPr>
            <a:spLocks noGrp="1" noChangeArrowheads="1"/>
          </p:cNvSpPr>
          <p:nvPr>
            <p:ph type="sldNum" sz="quarter" idx="12"/>
          </p:nvPr>
        </p:nvSpPr>
        <p:spPr>
          <a:ln/>
        </p:spPr>
        <p:txBody>
          <a:bodyPr/>
          <a:lstStyle>
            <a:lvl1pPr>
              <a:defRPr/>
            </a:lvl1pPr>
          </a:lstStyle>
          <a:p>
            <a:pPr>
              <a:defRPr/>
            </a:pPr>
            <a:fld id="{4FEDDA43-6F95-441A-8E8F-7CC910E5A28F}" type="slidenum">
              <a:rPr lang="en-GB"/>
              <a:pPr>
                <a:defRPr/>
              </a:pPr>
              <a:t>‹#›</a:t>
            </a:fld>
            <a:endParaRPr lang="en-GB"/>
          </a:p>
        </p:txBody>
      </p:sp>
    </p:spTree>
    <p:extLst>
      <p:ext uri="{BB962C8B-B14F-4D97-AF65-F5344CB8AC3E}">
        <p14:creationId xmlns:p14="http://schemas.microsoft.com/office/powerpoint/2010/main" val="370321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76670-1F53-4189-81D4-666E8D7B68BF}" type="datetimeFigureOut">
              <a:rPr lang="en-US" smtClean="0"/>
              <a:t>7/26/2012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3722141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076670-1F53-4189-81D4-666E8D7B68BF}" type="datetimeFigureOut">
              <a:rPr lang="en-US" smtClean="0"/>
              <a:t>7/26/2012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347929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076670-1F53-4189-81D4-666E8D7B68BF}" type="datetimeFigureOut">
              <a:rPr lang="en-US" smtClean="0"/>
              <a:t>7/26/2012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1014758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076670-1F53-4189-81D4-666E8D7B68BF}" type="datetimeFigureOut">
              <a:rPr lang="en-US" smtClean="0"/>
              <a:t>7/26/2012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266786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076670-1F53-4189-81D4-666E8D7B68BF}" type="datetimeFigureOut">
              <a:rPr lang="en-US" smtClean="0"/>
              <a:t>7/26/2012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118245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76670-1F53-4189-81D4-666E8D7B68BF}" type="datetimeFigureOut">
              <a:rPr lang="en-US" smtClean="0"/>
              <a:t>7/26/2012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304494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76670-1F53-4189-81D4-666E8D7B68BF}" type="datetimeFigureOut">
              <a:rPr lang="en-US" smtClean="0"/>
              <a:t>7/26/2012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237110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76670-1F53-4189-81D4-666E8D7B68BF}" type="datetimeFigureOut">
              <a:rPr lang="en-US" smtClean="0"/>
              <a:t>7/26/2012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149D7-10A7-4C73-8231-1127A95BBE3E}" type="slidenum">
              <a:rPr lang="en-US" smtClean="0"/>
              <a:t>‹#›</a:t>
            </a:fld>
            <a:endParaRPr lang="en-US"/>
          </a:p>
        </p:txBody>
      </p:sp>
    </p:spTree>
    <p:extLst>
      <p:ext uri="{BB962C8B-B14F-4D97-AF65-F5344CB8AC3E}">
        <p14:creationId xmlns:p14="http://schemas.microsoft.com/office/powerpoint/2010/main" val="224470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76670-1F53-4189-81D4-666E8D7B68BF}" type="datetimeFigureOut">
              <a:rPr lang="en-US" smtClean="0"/>
              <a:t>7/26/2012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149D7-10A7-4C73-8231-1127A95BBE3E}" type="slidenum">
              <a:rPr lang="en-US" smtClean="0"/>
              <a:t>‹#›</a:t>
            </a:fld>
            <a:endParaRPr lang="en-US"/>
          </a:p>
        </p:txBody>
      </p:sp>
    </p:spTree>
    <p:extLst>
      <p:ext uri="{BB962C8B-B14F-4D97-AF65-F5344CB8AC3E}">
        <p14:creationId xmlns:p14="http://schemas.microsoft.com/office/powerpoint/2010/main" val="400019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najeed@hot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tec.org/loyola/kb/c1_s1.htm" TargetMode="External"/><Relationship Id="rId2" Type="http://schemas.openxmlformats.org/officeDocument/2006/relationships/hyperlink" Target="https://sites.google.com/site/CT524/" TargetMode="External"/><Relationship Id="rId1" Type="http://schemas.openxmlformats.org/officeDocument/2006/relationships/slideLayout" Target="../slideLayouts/slideLayout2.xml"/><Relationship Id="rId5" Type="http://schemas.openxmlformats.org/officeDocument/2006/relationships/hyperlink" Target="http://www.wtec.org/loyola/kb/c3_s2.htm" TargetMode="External"/><Relationship Id="rId4" Type="http://schemas.openxmlformats.org/officeDocument/2006/relationships/hyperlink" Target="http://expertise2go.com/webesie/e2gdo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ctr">
              <a:buNone/>
            </a:pPr>
            <a:r>
              <a:rPr lang="en-US" dirty="0"/>
              <a:t>Dr. </a:t>
            </a:r>
            <a:r>
              <a:rPr lang="en-US" dirty="0" err="1"/>
              <a:t>Najeed</a:t>
            </a:r>
            <a:r>
              <a:rPr lang="en-US" dirty="0"/>
              <a:t> Ahmed Khan</a:t>
            </a:r>
            <a:br>
              <a:rPr lang="en-US" dirty="0"/>
            </a:br>
            <a:endParaRPr lang="en-US" dirty="0"/>
          </a:p>
          <a:p>
            <a:pPr marL="0" indent="0">
              <a:buNone/>
            </a:pPr>
            <a:r>
              <a:rPr lang="en-US" sz="2000" dirty="0"/>
              <a:t>Area of specialization: </a:t>
            </a:r>
            <a:br>
              <a:rPr lang="en-US" sz="2000" dirty="0"/>
            </a:br>
            <a:r>
              <a:rPr lang="en-US" dirty="0"/>
              <a:t>		</a:t>
            </a:r>
            <a:r>
              <a:rPr lang="en-US" dirty="0" smtClean="0"/>
              <a:t>    Artificial </a:t>
            </a:r>
            <a:r>
              <a:rPr lang="en-US" dirty="0"/>
              <a:t>Intelligence</a:t>
            </a:r>
            <a:br>
              <a:rPr lang="en-US" dirty="0"/>
            </a:br>
            <a:r>
              <a:rPr lang="en-US" dirty="0"/>
              <a:t>		</a:t>
            </a:r>
            <a:r>
              <a:rPr lang="en-US" dirty="0" smtClean="0"/>
              <a:t>       Computer Vision</a:t>
            </a:r>
            <a:r>
              <a:rPr lang="en-US" dirty="0"/>
              <a:t/>
            </a:r>
            <a:br>
              <a:rPr lang="en-US" dirty="0"/>
            </a:br>
            <a:endParaRPr lang="en-US" dirty="0"/>
          </a:p>
          <a:p>
            <a:pPr marL="0" indent="0">
              <a:buNone/>
            </a:pPr>
            <a:r>
              <a:rPr lang="en-US" dirty="0"/>
              <a:t>Email: </a:t>
            </a:r>
            <a:r>
              <a:rPr lang="en-US" dirty="0" smtClean="0">
                <a:hlinkClick r:id="rId2"/>
              </a:rPr>
              <a:t>najeed@hotmail.com</a:t>
            </a:r>
            <a:endParaRPr lang="en-US" dirty="0" smtClean="0"/>
          </a:p>
          <a:p>
            <a:pPr marL="0" indent="0">
              <a:buNone/>
            </a:pPr>
            <a:r>
              <a:rPr lang="en-US" dirty="0">
                <a:effectLst>
                  <a:outerShdw blurRad="38100" dist="38100" dir="2700000" algn="tl">
                    <a:srgbClr val="C0C0C0"/>
                  </a:outerShdw>
                </a:effectLst>
              </a:rPr>
              <a:t>Department of Computer Science &amp; IT</a:t>
            </a:r>
            <a:endParaRPr lang="en-US" b="1" dirty="0">
              <a:effectLst>
                <a:outerShdw blurRad="38100" dist="38100" dir="2700000" algn="tl">
                  <a:srgbClr val="C0C0C0"/>
                </a:outerShdw>
              </a:effectLst>
            </a:endParaRPr>
          </a:p>
          <a:p>
            <a:pPr marL="0" indent="0">
              <a:buNone/>
            </a:pPr>
            <a:r>
              <a:rPr lang="en-US" dirty="0" smtClean="0"/>
              <a:t>NED University of Engineering &amp; Technology</a:t>
            </a:r>
            <a:endParaRPr lang="en-US" dirty="0"/>
          </a:p>
          <a:p>
            <a:pPr marL="0" indent="0">
              <a:buNone/>
            </a:pP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09600"/>
            <a:ext cx="15811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1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4013"/>
            <a:ext cx="8578850" cy="63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202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23850" y="468313"/>
            <a:ext cx="8496300" cy="6172200"/>
          </a:xfrm>
        </p:spPr>
      </p:pic>
    </p:spTree>
    <p:extLst>
      <p:ext uri="{BB962C8B-B14F-4D97-AF65-F5344CB8AC3E}">
        <p14:creationId xmlns:p14="http://schemas.microsoft.com/office/powerpoint/2010/main" val="3906855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endParaRPr lang="en-US" smtClean="0"/>
          </a:p>
        </p:txBody>
      </p:sp>
      <p:pic>
        <p:nvPicPr>
          <p:cNvPr id="921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01625"/>
            <a:ext cx="8569325" cy="630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510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human intelligence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pPr marL="0" indent="0">
              <a:buNone/>
            </a:pPr>
            <a:r>
              <a:rPr lang="en-US" dirty="0" smtClean="0"/>
              <a:t>–</a:t>
            </a:r>
            <a:r>
              <a:rPr lang="en-US" dirty="0"/>
              <a:t>Learn from experience</a:t>
            </a:r>
          </a:p>
          <a:p>
            <a:pPr marL="0" indent="0">
              <a:buNone/>
            </a:pPr>
            <a:r>
              <a:rPr lang="en-US" dirty="0"/>
              <a:t>–Apply knowledge acquired from experience</a:t>
            </a:r>
          </a:p>
          <a:p>
            <a:pPr marL="0" indent="0">
              <a:buNone/>
            </a:pPr>
            <a:r>
              <a:rPr lang="en-US" dirty="0"/>
              <a:t>–Handle complex situations</a:t>
            </a:r>
          </a:p>
          <a:p>
            <a:pPr marL="0" indent="0">
              <a:buNone/>
            </a:pPr>
            <a:r>
              <a:rPr lang="en-US" dirty="0"/>
              <a:t>–Solve problems when important information is missing</a:t>
            </a:r>
          </a:p>
          <a:p>
            <a:pPr marL="0" indent="0">
              <a:buNone/>
            </a:pPr>
            <a:r>
              <a:rPr lang="en-US" dirty="0"/>
              <a:t>–Determine what is important</a:t>
            </a:r>
          </a:p>
          <a:p>
            <a:pPr marL="0" indent="0">
              <a:buNone/>
            </a:pPr>
            <a:r>
              <a:rPr lang="en-US" dirty="0"/>
              <a:t>–React quickly and correctly to a new situation</a:t>
            </a:r>
          </a:p>
          <a:p>
            <a:pPr marL="0" indent="0">
              <a:buNone/>
            </a:pPr>
            <a:r>
              <a:rPr lang="en-US" dirty="0"/>
              <a:t>–Understand visual images</a:t>
            </a:r>
          </a:p>
          <a:p>
            <a:pPr marL="0" indent="0">
              <a:buNone/>
            </a:pPr>
            <a:r>
              <a:rPr lang="en-US" dirty="0"/>
              <a:t>–Process and manipulate symbols</a:t>
            </a:r>
          </a:p>
          <a:p>
            <a:pPr marL="0" indent="0">
              <a:buNone/>
            </a:pPr>
            <a:r>
              <a:rPr lang="en-US" dirty="0"/>
              <a:t>–Be creative and imaginative</a:t>
            </a:r>
          </a:p>
          <a:p>
            <a:pPr marL="0" indent="0">
              <a:buNone/>
            </a:pPr>
            <a:r>
              <a:rPr lang="en-US" dirty="0"/>
              <a:t>–Use heuristics</a:t>
            </a:r>
          </a:p>
        </p:txBody>
      </p:sp>
    </p:spTree>
    <p:extLst>
      <p:ext uri="{BB962C8B-B14F-4D97-AF65-F5344CB8AC3E}">
        <p14:creationId xmlns:p14="http://schemas.microsoft.com/office/powerpoint/2010/main" val="217047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463" y="260350"/>
            <a:ext cx="8621712" cy="635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7668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2514600"/>
            <a:ext cx="7542212" cy="1366837"/>
          </a:xfrm>
        </p:spPr>
        <p:txBody>
          <a:bodyPr>
            <a:normAutofit/>
          </a:bodyPr>
          <a:lstStyle/>
          <a:p>
            <a:r>
              <a:rPr lang="en-US" dirty="0" smtClean="0"/>
              <a:t>Applications of AI</a:t>
            </a:r>
          </a:p>
        </p:txBody>
      </p:sp>
      <p:pic>
        <p:nvPicPr>
          <p:cNvPr id="1126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069013" y="836613"/>
            <a:ext cx="2606675" cy="4781550"/>
          </a:xfrm>
        </p:spPr>
      </p:pic>
    </p:spTree>
    <p:extLst>
      <p:ext uri="{BB962C8B-B14F-4D97-AF65-F5344CB8AC3E}">
        <p14:creationId xmlns:p14="http://schemas.microsoft.com/office/powerpoint/2010/main" val="3276078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750" y="738188"/>
            <a:ext cx="8027148" cy="596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4"/>
          <p:cNvSpPr>
            <a:spLocks noChangeArrowheads="1"/>
          </p:cNvSpPr>
          <p:nvPr/>
        </p:nvSpPr>
        <p:spPr bwMode="auto">
          <a:xfrm>
            <a:off x="755650" y="323850"/>
            <a:ext cx="1867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Applications of AI</a:t>
            </a:r>
          </a:p>
        </p:txBody>
      </p:sp>
    </p:spTree>
    <p:extLst>
      <p:ext uri="{BB962C8B-B14F-4D97-AF65-F5344CB8AC3E}">
        <p14:creationId xmlns:p14="http://schemas.microsoft.com/office/powerpoint/2010/main" val="2647556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563563"/>
            <a:ext cx="8208962" cy="610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ChangeArrowheads="1"/>
          </p:cNvSpPr>
          <p:nvPr/>
        </p:nvSpPr>
        <p:spPr bwMode="auto">
          <a:xfrm>
            <a:off x="611188" y="179388"/>
            <a:ext cx="1867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Applications of AI</a:t>
            </a:r>
          </a:p>
        </p:txBody>
      </p:sp>
    </p:spTree>
    <p:extLst>
      <p:ext uri="{BB962C8B-B14F-4D97-AF65-F5344CB8AC3E}">
        <p14:creationId xmlns:p14="http://schemas.microsoft.com/office/powerpoint/2010/main" val="2004944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820738"/>
            <a:ext cx="7991475"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ChangeArrowheads="1"/>
          </p:cNvSpPr>
          <p:nvPr/>
        </p:nvSpPr>
        <p:spPr bwMode="auto">
          <a:xfrm>
            <a:off x="684213" y="439738"/>
            <a:ext cx="1867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Applications of AI</a:t>
            </a:r>
          </a:p>
        </p:txBody>
      </p:sp>
    </p:spTree>
    <p:extLst>
      <p:ext uri="{BB962C8B-B14F-4D97-AF65-F5344CB8AC3E}">
        <p14:creationId xmlns:p14="http://schemas.microsoft.com/office/powerpoint/2010/main" val="581184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t>Applications of AI</a:t>
            </a:r>
            <a:br>
              <a:rPr lang="en-US" sz="2400" b="1" dirty="0"/>
            </a:br>
            <a:r>
              <a:rPr lang="en-US" sz="2700" dirty="0" smtClean="0"/>
              <a:t>: Medicine/Genetics</a:t>
            </a:r>
            <a:br>
              <a:rPr lang="en-US" sz="2700" dirty="0" smtClean="0"/>
            </a:br>
            <a:endParaRPr lang="en-US" dirty="0"/>
          </a:p>
        </p:txBody>
      </p:sp>
      <p:sp>
        <p:nvSpPr>
          <p:cNvPr id="3" name="Content Placeholder 2"/>
          <p:cNvSpPr>
            <a:spLocks noGrp="1"/>
          </p:cNvSpPr>
          <p:nvPr>
            <p:ph idx="1"/>
          </p:nvPr>
        </p:nvSpPr>
        <p:spPr>
          <a:xfrm>
            <a:off x="228600" y="914400"/>
            <a:ext cx="8229600" cy="5791200"/>
          </a:xfrm>
        </p:spPr>
        <p:txBody>
          <a:bodyPr>
            <a:normAutofit/>
          </a:bodyPr>
          <a:lstStyle/>
          <a:p>
            <a:pPr marL="0" indent="0">
              <a:buNone/>
            </a:pPr>
            <a:r>
              <a:rPr lang="en-US" dirty="0" smtClean="0"/>
              <a:t>• </a:t>
            </a:r>
            <a:r>
              <a:rPr lang="en-US" dirty="0"/>
              <a:t>Diagnosis</a:t>
            </a:r>
          </a:p>
          <a:p>
            <a:pPr marL="0" indent="0">
              <a:buNone/>
            </a:pPr>
            <a:r>
              <a:rPr lang="en-US" dirty="0"/>
              <a:t>– radiology - read X rays, CAT scans</a:t>
            </a:r>
          </a:p>
          <a:p>
            <a:pPr marL="0" indent="0">
              <a:buNone/>
            </a:pPr>
            <a:r>
              <a:rPr lang="en-US" dirty="0"/>
              <a:t>– pathology - read biopsies</a:t>
            </a:r>
          </a:p>
          <a:p>
            <a:pPr marL="0" indent="0">
              <a:buNone/>
            </a:pPr>
            <a:r>
              <a:rPr lang="en-US" dirty="0"/>
              <a:t>• Remote and </a:t>
            </a:r>
            <a:r>
              <a:rPr lang="en-US" dirty="0" err="1"/>
              <a:t>tele</a:t>
            </a:r>
            <a:r>
              <a:rPr lang="en-US" dirty="0"/>
              <a:t>-medicine</a:t>
            </a:r>
          </a:p>
          <a:p>
            <a:pPr marL="0" indent="0">
              <a:buNone/>
            </a:pPr>
            <a:r>
              <a:rPr lang="en-US" dirty="0"/>
              <a:t>• Virtual reality surgical assistance</a:t>
            </a:r>
          </a:p>
          <a:p>
            <a:pPr marL="0" indent="0">
              <a:buNone/>
            </a:pPr>
            <a:r>
              <a:rPr lang="en-US" dirty="0"/>
              <a:t>– project images onto head during brain surgery</a:t>
            </a:r>
          </a:p>
          <a:p>
            <a:pPr marL="0" indent="0">
              <a:buNone/>
            </a:pPr>
            <a:r>
              <a:rPr lang="en-US" dirty="0"/>
              <a:t>• Genetics: microarray analysis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185412"/>
            <a:ext cx="2057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185412"/>
            <a:ext cx="2101218" cy="140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521383"/>
            <a:ext cx="2286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398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marL="0" indent="0" algn="ctr">
              <a:buNone/>
            </a:pPr>
            <a:r>
              <a:rPr lang="en-US" sz="5400" dirty="0">
                <a:solidFill>
                  <a:prstClr val="black"/>
                </a:solidFill>
                <a:latin typeface="ArialMT"/>
                <a:ea typeface="+mj-ea"/>
                <a:cs typeface="+mj-cs"/>
              </a:rPr>
              <a:t> </a:t>
            </a:r>
            <a:r>
              <a:rPr lang="en-US" sz="4000" dirty="0" smtClean="0">
                <a:solidFill>
                  <a:prstClr val="black"/>
                </a:solidFill>
                <a:latin typeface="ArialMT"/>
                <a:ea typeface="+mj-ea"/>
                <a:cs typeface="+mj-cs"/>
              </a:rPr>
              <a:t>We </a:t>
            </a:r>
            <a:r>
              <a:rPr lang="en-US" sz="4000" dirty="0">
                <a:solidFill>
                  <a:prstClr val="black"/>
                </a:solidFill>
                <a:latin typeface="ArialMT"/>
                <a:ea typeface="+mj-ea"/>
                <a:cs typeface="+mj-cs"/>
              </a:rPr>
              <a:t>are </a:t>
            </a:r>
            <a:r>
              <a:rPr lang="en-US" sz="4000" dirty="0" smtClean="0">
                <a:solidFill>
                  <a:prstClr val="black"/>
                </a:solidFill>
                <a:latin typeface="ArialMT"/>
                <a:ea typeface="+mj-ea"/>
                <a:cs typeface="+mj-cs"/>
              </a:rPr>
              <a:t>here to learn</a:t>
            </a:r>
          </a:p>
          <a:p>
            <a:pPr marL="0" indent="0">
              <a:buNone/>
            </a:pPr>
            <a:r>
              <a:rPr lang="en-US" sz="5400" dirty="0" smtClean="0">
                <a:solidFill>
                  <a:prstClr val="black"/>
                </a:solidFill>
                <a:latin typeface="ArialMT"/>
                <a:ea typeface="+mj-ea"/>
                <a:cs typeface="+mj-cs"/>
              </a:rPr>
              <a:t>	</a:t>
            </a:r>
            <a:br>
              <a:rPr lang="en-US" sz="5400" dirty="0" smtClean="0">
                <a:solidFill>
                  <a:prstClr val="black"/>
                </a:solidFill>
                <a:latin typeface="ArialMT"/>
                <a:ea typeface="+mj-ea"/>
                <a:cs typeface="+mj-cs"/>
              </a:rPr>
            </a:br>
            <a:r>
              <a:rPr lang="en-US" sz="5400" dirty="0" smtClean="0">
                <a:solidFill>
                  <a:prstClr val="black"/>
                </a:solidFill>
                <a:latin typeface="ArialMT"/>
                <a:ea typeface="+mj-ea"/>
                <a:cs typeface="+mj-cs"/>
              </a:rPr>
              <a:t/>
            </a:r>
            <a:br>
              <a:rPr lang="en-US" sz="5400" dirty="0" smtClean="0">
                <a:solidFill>
                  <a:prstClr val="black"/>
                </a:solidFill>
                <a:latin typeface="ArialMT"/>
                <a:ea typeface="+mj-ea"/>
                <a:cs typeface="+mj-cs"/>
              </a:rPr>
            </a:br>
            <a:r>
              <a:rPr lang="en-US" sz="5400" dirty="0" smtClean="0">
                <a:solidFill>
                  <a:prstClr val="black"/>
                </a:solidFill>
                <a:latin typeface="ArialMT"/>
                <a:ea typeface="+mj-ea"/>
                <a:cs typeface="+mj-cs"/>
              </a:rPr>
              <a:t>			  </a:t>
            </a:r>
          </a:p>
          <a:p>
            <a:pPr marL="0" indent="0">
              <a:buNone/>
            </a:pPr>
            <a:r>
              <a:rPr lang="en-US" sz="5400" dirty="0">
                <a:solidFill>
                  <a:prstClr val="black"/>
                </a:solidFill>
                <a:latin typeface="ArialMT"/>
                <a:ea typeface="+mj-ea"/>
                <a:cs typeface="+mj-cs"/>
              </a:rPr>
              <a:t>	</a:t>
            </a:r>
            <a:r>
              <a:rPr lang="en-US" sz="5400" dirty="0" smtClean="0">
                <a:solidFill>
                  <a:prstClr val="black"/>
                </a:solidFill>
                <a:latin typeface="ArialMT"/>
                <a:ea typeface="+mj-ea"/>
                <a:cs typeface="+mj-cs"/>
              </a:rPr>
              <a:t>		  </a:t>
            </a:r>
            <a:r>
              <a:rPr lang="en-US" sz="4000" dirty="0" smtClean="0">
                <a:solidFill>
                  <a:prstClr val="black"/>
                </a:solidFill>
                <a:latin typeface="ArialMT"/>
                <a:ea typeface="+mj-ea"/>
                <a:cs typeface="+mj-cs"/>
              </a:rPr>
              <a:t>CT-524</a:t>
            </a:r>
          </a:p>
          <a:p>
            <a:pPr marL="0" indent="0" algn="ctr">
              <a:buNone/>
            </a:pPr>
            <a:r>
              <a:rPr lang="en-US" sz="4000" dirty="0" smtClean="0">
                <a:solidFill>
                  <a:prstClr val="black"/>
                </a:solidFill>
                <a:latin typeface="ArialMT"/>
                <a:ea typeface="+mj-ea"/>
                <a:cs typeface="+mj-cs"/>
              </a:rPr>
              <a:t>Knowledge </a:t>
            </a:r>
            <a:r>
              <a:rPr lang="en-US" sz="4000" dirty="0">
                <a:solidFill>
                  <a:prstClr val="black"/>
                </a:solidFill>
                <a:latin typeface="ArialMT"/>
                <a:ea typeface="+mj-ea"/>
                <a:cs typeface="+mj-cs"/>
              </a:rPr>
              <a:t>B</a:t>
            </a:r>
            <a:r>
              <a:rPr lang="en-US" sz="4000" dirty="0" smtClean="0">
                <a:solidFill>
                  <a:prstClr val="black"/>
                </a:solidFill>
                <a:latin typeface="ArialMT"/>
                <a:ea typeface="+mj-ea"/>
                <a:cs typeface="+mj-cs"/>
              </a:rPr>
              <a:t>ased System</a:t>
            </a:r>
            <a:endParaRPr lang="en-US" dirty="0"/>
          </a:p>
        </p:txBody>
      </p:sp>
      <p:pic>
        <p:nvPicPr>
          <p:cNvPr id="2051" name="Picture 3" descr="C:\Users\Dr. Najeed A. Khan\Desktop\Capture_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981200"/>
            <a:ext cx="2209800" cy="243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Applications of AI</a:t>
            </a:r>
            <a:r>
              <a:rPr lang="en-US" b="1" dirty="0"/>
              <a:t/>
            </a:r>
            <a:br>
              <a:rPr lang="en-US" b="1" dirty="0"/>
            </a:br>
            <a:r>
              <a:rPr lang="en-US" dirty="0" smtClean="0"/>
              <a:t>Transportation</a:t>
            </a:r>
            <a:endParaRPr lang="en-US" dirty="0"/>
          </a:p>
        </p:txBody>
      </p:sp>
      <p:sp>
        <p:nvSpPr>
          <p:cNvPr id="3" name="Content Placeholder 2"/>
          <p:cNvSpPr>
            <a:spLocks noGrp="1"/>
          </p:cNvSpPr>
          <p:nvPr>
            <p:ph idx="1"/>
          </p:nvPr>
        </p:nvSpPr>
        <p:spPr>
          <a:xfrm>
            <a:off x="380546" y="1219200"/>
            <a:ext cx="8229600" cy="5257800"/>
          </a:xfrm>
        </p:spPr>
        <p:txBody>
          <a:bodyPr>
            <a:normAutofit/>
          </a:bodyPr>
          <a:lstStyle/>
          <a:p>
            <a:pPr marL="0" indent="0">
              <a:buNone/>
            </a:pPr>
            <a:r>
              <a:rPr lang="en-US" dirty="0" smtClean="0"/>
              <a:t>• </a:t>
            </a:r>
            <a:r>
              <a:rPr lang="en-US" dirty="0"/>
              <a:t>Traffic safety and control</a:t>
            </a:r>
          </a:p>
          <a:p>
            <a:pPr marL="0" indent="0">
              <a:buNone/>
            </a:pPr>
            <a:r>
              <a:rPr lang="en-US" dirty="0"/>
              <a:t>– detection and ticketing of </a:t>
            </a:r>
            <a:r>
              <a:rPr lang="en-US" dirty="0" smtClean="0"/>
              <a:t>speeding vehicles</a:t>
            </a:r>
            <a:endParaRPr lang="en-US" dirty="0"/>
          </a:p>
          <a:p>
            <a:pPr marL="0" indent="0">
              <a:buNone/>
            </a:pPr>
            <a:r>
              <a:rPr lang="en-US" dirty="0"/>
              <a:t>– vehicle counting for flow control’</a:t>
            </a:r>
          </a:p>
          <a:p>
            <a:pPr marL="0" indent="0">
              <a:buNone/>
            </a:pPr>
            <a:r>
              <a:rPr lang="en-US" dirty="0"/>
              <a:t>• Robot drivers</a:t>
            </a:r>
          </a:p>
          <a:p>
            <a:pPr marL="0" indent="0">
              <a:buNone/>
            </a:pPr>
            <a:endParaRPr lang="en-US"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0"/>
            <a:ext cx="7848600" cy="244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5545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a:t>Applications of AI</a:t>
            </a:r>
            <a:br>
              <a:rPr lang="en-US" sz="1600" b="1" dirty="0"/>
            </a:br>
            <a:r>
              <a:rPr lang="en-US" dirty="0" smtClean="0"/>
              <a:t>Agriculture</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dirty="0"/>
              <a:t>Safety and quality inspection</a:t>
            </a:r>
          </a:p>
          <a:p>
            <a:pPr marL="0" indent="0">
              <a:buNone/>
            </a:pPr>
            <a:r>
              <a:rPr lang="en-US" dirty="0"/>
              <a:t>– sorting by size - </a:t>
            </a:r>
            <a:r>
              <a:rPr lang="en-US" dirty="0" smtClean="0"/>
              <a:t>Oranges</a:t>
            </a:r>
            <a:endParaRPr lang="en-US" dirty="0"/>
          </a:p>
          <a:p>
            <a:pPr marL="0" indent="0">
              <a:buNone/>
            </a:pPr>
            <a:r>
              <a:rPr lang="en-US" dirty="0"/>
              <a:t>– sorting by shape - potatoes</a:t>
            </a:r>
          </a:p>
          <a:p>
            <a:pPr marL="0" indent="0">
              <a:buNone/>
            </a:pPr>
            <a:r>
              <a:rPr lang="en-US" dirty="0"/>
              <a:t>– identifying </a:t>
            </a:r>
            <a:r>
              <a:rPr lang="en-US" dirty="0" smtClean="0"/>
              <a:t>defects:</a:t>
            </a:r>
          </a:p>
          <a:p>
            <a:pPr marL="0" indent="0">
              <a:buNone/>
            </a:pPr>
            <a:r>
              <a:rPr lang="en-US" dirty="0" smtClean="0"/>
              <a:t> </a:t>
            </a:r>
            <a:r>
              <a:rPr lang="en-US" dirty="0"/>
              <a:t>blemishes on fruit, rot in</a:t>
            </a:r>
          </a:p>
          <a:p>
            <a:pPr marL="0" indent="0">
              <a:buNone/>
            </a:pPr>
            <a:r>
              <a:rPr lang="en-US" dirty="0"/>
              <a:t>potatoes</a:t>
            </a:r>
          </a:p>
          <a:p>
            <a:pPr marL="0" indent="0">
              <a:buNone/>
            </a:pPr>
            <a:r>
              <a:rPr lang="en-US" dirty="0"/>
              <a:t>– disease monitoring - </a:t>
            </a:r>
            <a:r>
              <a:rPr lang="en-US" dirty="0" smtClean="0"/>
              <a:t>chickens</a:t>
            </a:r>
            <a:endParaRPr lang="en-US" dirty="0"/>
          </a:p>
        </p:txBody>
      </p:sp>
      <p:pic>
        <p:nvPicPr>
          <p:cNvPr id="3074" name="Picture 2" descr="C:\Users\Dr. Najeed A. Khan\Desktop\Agriculture_CV_p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757" y="1295400"/>
            <a:ext cx="2772243" cy="347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550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b="1" dirty="0"/>
              <a:t>Applications of AI</a:t>
            </a:r>
            <a:r>
              <a:rPr lang="en-US" b="1" dirty="0"/>
              <a:t/>
            </a:r>
            <a:br>
              <a:rPr lang="en-US" b="1" dirty="0"/>
            </a:br>
            <a:r>
              <a:rPr lang="en-US" dirty="0" smtClean="0"/>
              <a:t>Vision robotics a company in California </a:t>
            </a:r>
            <a:endParaRPr lang="en-US" dirty="0"/>
          </a:p>
        </p:txBody>
      </p:sp>
      <p:sp>
        <p:nvSpPr>
          <p:cNvPr id="3" name="Content Placeholder 2"/>
          <p:cNvSpPr>
            <a:spLocks noGrp="1"/>
          </p:cNvSpPr>
          <p:nvPr>
            <p:ph idx="1"/>
          </p:nvPr>
        </p:nvSpPr>
        <p:spPr>
          <a:xfrm>
            <a:off x="457200" y="1600200"/>
            <a:ext cx="8686800" cy="4525963"/>
          </a:xfrm>
        </p:spPr>
        <p:txBody>
          <a:bodyPr/>
          <a:lstStyle/>
          <a:p>
            <a:pPr marL="0" indent="0">
              <a:buNone/>
            </a:pPr>
            <a:r>
              <a:rPr lang="en-US" dirty="0"/>
              <a:t>• Robotic farming equipment</a:t>
            </a:r>
          </a:p>
          <a:p>
            <a:pPr marL="0" indent="0">
              <a:buNone/>
            </a:pPr>
            <a:r>
              <a:rPr lang="en-US" dirty="0"/>
              <a:t>– robotic harvesters - apple pickers, </a:t>
            </a:r>
            <a:r>
              <a:rPr lang="en-US" dirty="0" smtClean="0"/>
              <a:t>orange, pickers</a:t>
            </a:r>
            <a:endParaRPr lang="en-US" dirty="0"/>
          </a:p>
          <a:p>
            <a:pPr marL="0" indent="0">
              <a:buNone/>
            </a:pPr>
            <a:endParaRPr lang="en-US" dirty="0"/>
          </a:p>
        </p:txBody>
      </p:sp>
      <p:pic>
        <p:nvPicPr>
          <p:cNvPr id="4099" name="Picture 3" descr="C:\Users\Dr. Najeed A. Khan\Desktop\Agriculture_CV_pic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19400"/>
            <a:ext cx="6143625" cy="389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82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Major Branches of A. I</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57789"/>
            <a:ext cx="7239000" cy="485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083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2438400"/>
          </a:xfrm>
        </p:spPr>
        <p:txBody>
          <a:bodyPr>
            <a:normAutofit fontScale="90000"/>
          </a:bodyPr>
          <a:lstStyle/>
          <a:p>
            <a:r>
              <a:rPr lang="en-US" b="1" dirty="0"/>
              <a:t>Robotics</a:t>
            </a:r>
            <a:br>
              <a:rPr lang="en-US" b="1" dirty="0"/>
            </a:br>
            <a:r>
              <a:rPr lang="en-US" dirty="0"/>
              <a:t>Mechanical and computer devices that performs tedious tasks with high precision.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05200"/>
            <a:ext cx="182880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340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system</a:t>
            </a:r>
            <a:endParaRPr lang="en-US" dirty="0"/>
          </a:p>
        </p:txBody>
      </p:sp>
      <p:sp>
        <p:nvSpPr>
          <p:cNvPr id="3" name="Content Placeholder 2"/>
          <p:cNvSpPr>
            <a:spLocks noGrp="1"/>
          </p:cNvSpPr>
          <p:nvPr>
            <p:ph idx="1"/>
          </p:nvPr>
        </p:nvSpPr>
        <p:spPr/>
        <p:txBody>
          <a:bodyPr/>
          <a:lstStyle/>
          <a:p>
            <a:pPr marL="0" indent="0">
              <a:buNone/>
            </a:pPr>
            <a:r>
              <a:rPr lang="en-US" dirty="0"/>
              <a:t>Capture, store, and manipulate visual images and pictures</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452" y="5277890"/>
            <a:ext cx="2253452" cy="142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452" y="2546747"/>
            <a:ext cx="2089948" cy="248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36" y="2667000"/>
            <a:ext cx="6217359" cy="237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575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b="1" dirty="0" smtClean="0">
                <a:latin typeface="Times New Roman"/>
              </a:rPr>
              <a:t>		Natural </a:t>
            </a:r>
            <a:r>
              <a:rPr lang="en-US" b="1" dirty="0">
                <a:latin typeface="Times New Roman"/>
              </a:rPr>
              <a:t>Language </a:t>
            </a:r>
            <a:r>
              <a:rPr lang="en-US" b="1" dirty="0" smtClean="0">
                <a:latin typeface="Times New Roman"/>
              </a:rPr>
              <a:t>Processing</a:t>
            </a:r>
          </a:p>
          <a:p>
            <a:pPr marL="0" indent="0">
              <a:buNone/>
            </a:pPr>
            <a:endParaRPr lang="en-US" b="1" dirty="0">
              <a:latin typeface="Times New Roman"/>
            </a:endParaRPr>
          </a:p>
          <a:p>
            <a:pPr marL="0" indent="0">
              <a:buNone/>
            </a:pPr>
            <a:r>
              <a:rPr lang="en-US" dirty="0">
                <a:latin typeface="Times New Roman"/>
              </a:rPr>
              <a:t>Computers understand and react to statements and commands made in a “</a:t>
            </a:r>
            <a:r>
              <a:rPr lang="en-US" dirty="0" smtClean="0">
                <a:latin typeface="Times New Roman"/>
              </a:rPr>
              <a:t>natural” language</a:t>
            </a:r>
            <a:r>
              <a:rPr lang="en-US" dirty="0">
                <a:latin typeface="Times New Roman"/>
              </a:rPr>
              <a:t>, such as </a:t>
            </a:r>
            <a:r>
              <a:rPr lang="en-US" dirty="0" smtClean="0">
                <a:latin typeface="Times New Roman"/>
              </a:rPr>
              <a:t>English.</a:t>
            </a:r>
          </a:p>
          <a:p>
            <a:pPr marL="0" indent="0">
              <a:buNone/>
            </a:pPr>
            <a:r>
              <a:rPr lang="en-US" dirty="0" smtClean="0">
                <a:latin typeface="Times New Roman"/>
              </a:rPr>
              <a:t>e.g. Windows 7 OS supports speech recognition </a:t>
            </a:r>
            <a:endParaRPr lang="en-US" dirty="0"/>
          </a:p>
        </p:txBody>
      </p:sp>
    </p:spTree>
    <p:extLst>
      <p:ext uri="{BB962C8B-B14F-4D97-AF65-F5344CB8AC3E}">
        <p14:creationId xmlns:p14="http://schemas.microsoft.com/office/powerpoint/2010/main" val="2236524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b="1" dirty="0"/>
              <a:t>Learning System</a:t>
            </a:r>
            <a:br>
              <a:rPr lang="en-US" b="1" dirty="0"/>
            </a:br>
            <a:endParaRPr lang="en-US" dirty="0"/>
          </a:p>
        </p:txBody>
      </p:sp>
      <p:sp>
        <p:nvSpPr>
          <p:cNvPr id="3" name="Content Placeholder 2"/>
          <p:cNvSpPr>
            <a:spLocks noGrp="1"/>
          </p:cNvSpPr>
          <p:nvPr>
            <p:ph idx="1"/>
          </p:nvPr>
        </p:nvSpPr>
        <p:spPr>
          <a:xfrm>
            <a:off x="762000" y="1828799"/>
            <a:ext cx="7924800" cy="3962401"/>
          </a:xfrm>
        </p:spPr>
        <p:txBody>
          <a:bodyPr/>
          <a:lstStyle/>
          <a:p>
            <a:pPr marL="0" indent="0">
              <a:buNone/>
            </a:pPr>
            <a:r>
              <a:rPr lang="en-US" dirty="0" smtClean="0"/>
              <a:t>Computer </a:t>
            </a:r>
            <a:r>
              <a:rPr lang="en-US" dirty="0"/>
              <a:t>changes how it functions or reacts to situations based on feedback</a:t>
            </a:r>
            <a:r>
              <a:rPr lang="en-US" dirty="0" smtClean="0"/>
              <a:t>. </a:t>
            </a:r>
          </a:p>
          <a:p>
            <a:pPr marL="0" indent="0">
              <a:buNone/>
            </a:pPr>
            <a:r>
              <a:rPr lang="en-US" dirty="0" smtClean="0"/>
              <a:t>e.g. Automatic intelligent door system</a:t>
            </a:r>
          </a:p>
          <a:p>
            <a:pPr marL="0" indent="0">
              <a:buNone/>
            </a:pPr>
            <a:r>
              <a:rPr lang="en-US" dirty="0" smtClean="0"/>
              <a:t>        Intelligent fire alarms</a:t>
            </a:r>
            <a:endParaRPr lang="en-US" dirty="0"/>
          </a:p>
        </p:txBody>
      </p:sp>
    </p:spTree>
    <p:extLst>
      <p:ext uri="{BB962C8B-B14F-4D97-AF65-F5344CB8AC3E}">
        <p14:creationId xmlns:p14="http://schemas.microsoft.com/office/powerpoint/2010/main" val="1171933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a:latin typeface="Times New Roman"/>
              </a:rPr>
              <a:t>Expert System</a:t>
            </a:r>
            <a:r>
              <a:rPr lang="en-US" sz="3200" b="1" dirty="0"/>
              <a:t>/</a:t>
            </a:r>
            <a:r>
              <a:rPr lang="en-US" sz="3200" dirty="0" smtClean="0">
                <a:latin typeface="Times New Roman"/>
              </a:rPr>
              <a:t>Knowledge </a:t>
            </a:r>
            <a:r>
              <a:rPr lang="en-US" sz="3200" dirty="0">
                <a:latin typeface="Times New Roman"/>
              </a:rPr>
              <a:t>based system</a:t>
            </a:r>
            <a:endParaRPr lang="en-US" sz="3200" dirty="0"/>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pPr marL="0" indent="0">
              <a:buNone/>
            </a:pPr>
            <a:r>
              <a:rPr lang="en-US" dirty="0" smtClean="0"/>
              <a:t>Stores </a:t>
            </a:r>
            <a:r>
              <a:rPr lang="en-US" dirty="0"/>
              <a:t>knowledge and makes inferences</a:t>
            </a:r>
            <a:r>
              <a:rPr lang="en-US" dirty="0" smtClean="0"/>
              <a:t>.</a:t>
            </a:r>
          </a:p>
          <a:p>
            <a:pPr marL="0" indent="0">
              <a:buNone/>
            </a:pPr>
            <a:r>
              <a:rPr lang="en-US" dirty="0" smtClean="0"/>
              <a:t>e.g. Eliza </a:t>
            </a:r>
            <a:r>
              <a:rPr lang="en-US" dirty="0"/>
              <a:t>(ES</a:t>
            </a:r>
            <a:r>
              <a:rPr lang="en-US" dirty="0" smtClean="0"/>
              <a:t>)</a:t>
            </a:r>
          </a:p>
          <a:p>
            <a:r>
              <a:rPr lang="en-US" dirty="0">
                <a:solidFill>
                  <a:schemeClr val="tx2"/>
                </a:solidFill>
              </a:rPr>
              <a:t>H:  Men are all alike</a:t>
            </a:r>
          </a:p>
          <a:p>
            <a:r>
              <a:rPr lang="en-US" dirty="0">
                <a:solidFill>
                  <a:schemeClr val="tx2"/>
                </a:solidFill>
              </a:rPr>
              <a:t>E:  In what way?</a:t>
            </a:r>
          </a:p>
          <a:p>
            <a:r>
              <a:rPr lang="en-US" dirty="0">
                <a:solidFill>
                  <a:schemeClr val="tx2"/>
                </a:solidFill>
              </a:rPr>
              <a:t>H:  They’re always bugging us about something or another.</a:t>
            </a:r>
          </a:p>
          <a:p>
            <a:r>
              <a:rPr lang="en-US" dirty="0">
                <a:solidFill>
                  <a:schemeClr val="tx2"/>
                </a:solidFill>
              </a:rPr>
              <a:t>E:  Can you be more specific?</a:t>
            </a:r>
          </a:p>
          <a:p>
            <a:r>
              <a:rPr lang="en-US" dirty="0">
                <a:solidFill>
                  <a:schemeClr val="tx2"/>
                </a:solidFill>
              </a:rPr>
              <a:t>H:  Well, my boyfriend made me come here.</a:t>
            </a:r>
          </a:p>
          <a:p>
            <a:r>
              <a:rPr lang="en-US" dirty="0">
                <a:solidFill>
                  <a:schemeClr val="tx2"/>
                </a:solidFill>
              </a:rPr>
              <a:t>E:  Your boyfriend made you come here?</a:t>
            </a:r>
          </a:p>
          <a:p>
            <a:r>
              <a:rPr lang="en-US" dirty="0">
                <a:solidFill>
                  <a:schemeClr val="tx2"/>
                </a:solidFill>
              </a:rPr>
              <a:t>H:  He says I’m depressed much of the time.</a:t>
            </a:r>
          </a:p>
          <a:p>
            <a:r>
              <a:rPr lang="en-US" dirty="0">
                <a:solidFill>
                  <a:schemeClr val="tx2"/>
                </a:solidFill>
              </a:rPr>
              <a:t>E:  I am sorry to hear you are depressed.</a:t>
            </a:r>
          </a:p>
          <a:p>
            <a:r>
              <a:rPr lang="en-US" dirty="0">
                <a:solidFill>
                  <a:schemeClr val="tx2"/>
                </a:solidFill>
              </a:rPr>
              <a:t>H:  It’s true.  I am unhappy.</a:t>
            </a:r>
          </a:p>
          <a:p>
            <a:r>
              <a:rPr lang="en-US" dirty="0">
                <a:solidFill>
                  <a:schemeClr val="tx2"/>
                </a:solidFill>
              </a:rPr>
              <a:t>E:  Do you think coming here will help you not to be unhappy?</a:t>
            </a:r>
          </a:p>
          <a:p>
            <a:r>
              <a:rPr lang="en-US" dirty="0">
                <a:solidFill>
                  <a:schemeClr val="tx2"/>
                </a:solidFill>
              </a:rPr>
              <a:t>H:  I need some help, that much seems certain.</a:t>
            </a:r>
          </a:p>
          <a:p>
            <a:r>
              <a:rPr lang="en-US" dirty="0">
                <a:solidFill>
                  <a:schemeClr val="tx2"/>
                </a:solidFill>
              </a:rPr>
              <a:t>E:  What would it mean to you if you got some help?</a:t>
            </a:r>
          </a:p>
          <a:p>
            <a:r>
              <a:rPr lang="en-US" dirty="0">
                <a:solidFill>
                  <a:schemeClr val="tx2"/>
                </a:solidFill>
              </a:rPr>
              <a:t>H:  Perhaps I could learn to get along with  my mother.</a:t>
            </a:r>
          </a:p>
          <a:p>
            <a:r>
              <a:rPr lang="en-US" dirty="0">
                <a:solidFill>
                  <a:schemeClr val="tx2"/>
                </a:solidFill>
              </a:rPr>
              <a:t>E:  Tell me more about your family</a:t>
            </a:r>
          </a:p>
          <a:p>
            <a:pPr marL="0" indent="0">
              <a:buNone/>
            </a:pPr>
            <a:endParaRPr lang="en-US" dirty="0"/>
          </a:p>
        </p:txBody>
      </p:sp>
    </p:spTree>
    <p:extLst>
      <p:ext uri="{BB962C8B-B14F-4D97-AF65-F5344CB8AC3E}">
        <p14:creationId xmlns:p14="http://schemas.microsoft.com/office/powerpoint/2010/main" val="18165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FFCD00"/>
                </a:solidFill>
                <a:latin typeface="Times New Roman"/>
              </a:rPr>
              <a:t>Knowledge based </a:t>
            </a:r>
            <a:r>
              <a:rPr lang="en-US" sz="4000" dirty="0" smtClean="0">
                <a:solidFill>
                  <a:srgbClr val="FFCD00"/>
                </a:solidFill>
                <a:latin typeface="Times New Roman"/>
              </a:rPr>
              <a:t>system</a:t>
            </a:r>
            <a:br>
              <a:rPr lang="en-US" sz="4000" dirty="0" smtClean="0">
                <a:solidFill>
                  <a:srgbClr val="FFCD00"/>
                </a:solidFill>
                <a:latin typeface="Times New Roman"/>
              </a:rPr>
            </a:br>
            <a:r>
              <a:rPr lang="en-US" sz="4000" dirty="0" smtClean="0">
                <a:solidFill>
                  <a:srgbClr val="FFCD00"/>
                </a:solidFill>
                <a:latin typeface="Times New Roman"/>
              </a:rPr>
              <a:t>(</a:t>
            </a:r>
            <a:r>
              <a:rPr lang="en-US" sz="4000" dirty="0">
                <a:solidFill>
                  <a:srgbClr val="FFCD00"/>
                </a:solidFill>
                <a:latin typeface="Times New Roman"/>
              </a:rPr>
              <a:t>Introduction)</a:t>
            </a:r>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name Expert Systems was derived from the term knowledge-base expert systems. </a:t>
            </a:r>
            <a:endParaRPr lang="en-US" dirty="0" smtClean="0"/>
          </a:p>
          <a:p>
            <a:pPr marL="0" indent="0">
              <a:buNone/>
            </a:pPr>
            <a:r>
              <a:rPr lang="en-US" dirty="0" smtClean="0"/>
              <a:t>An ES </a:t>
            </a:r>
            <a:r>
              <a:rPr lang="en-US" dirty="0"/>
              <a:t>is a system that employs human knowledge captured in a computer to solve problems.</a:t>
            </a:r>
          </a:p>
          <a:p>
            <a:endParaRPr lang="en-US" dirty="0"/>
          </a:p>
        </p:txBody>
      </p:sp>
    </p:spTree>
    <p:extLst>
      <p:ext uri="{BB962C8B-B14F-4D97-AF65-F5344CB8AC3E}">
        <p14:creationId xmlns:p14="http://schemas.microsoft.com/office/powerpoint/2010/main" val="26855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MT"/>
              </a:rPr>
              <a:t>Course</a:t>
            </a:r>
            <a:endParaRPr lang="en-US" dirty="0"/>
          </a:p>
        </p:txBody>
      </p:sp>
      <p:sp>
        <p:nvSpPr>
          <p:cNvPr id="3" name="Content Placeholder 2"/>
          <p:cNvSpPr>
            <a:spLocks noGrp="1"/>
          </p:cNvSpPr>
          <p:nvPr>
            <p:ph idx="1"/>
          </p:nvPr>
        </p:nvSpPr>
        <p:spPr/>
        <p:txBody>
          <a:bodyPr/>
          <a:lstStyle/>
          <a:p>
            <a:r>
              <a:rPr lang="en-US" dirty="0" smtClean="0">
                <a:latin typeface="ArialMT"/>
              </a:rPr>
              <a:t>Thursday</a:t>
            </a:r>
            <a:endParaRPr lang="en-US" dirty="0">
              <a:latin typeface="ArialMT"/>
            </a:endParaRPr>
          </a:p>
          <a:p>
            <a:pPr marL="0" indent="0">
              <a:buNone/>
            </a:pPr>
            <a:r>
              <a:rPr lang="en-US" dirty="0">
                <a:latin typeface="ArialMT"/>
              </a:rPr>
              <a:t>1800 – 2100 hrs.</a:t>
            </a:r>
          </a:p>
          <a:p>
            <a:pPr marL="0" indent="0">
              <a:buNone/>
            </a:pPr>
            <a:endParaRPr lang="en-US" dirty="0">
              <a:latin typeface="ArialMT"/>
            </a:endParaRPr>
          </a:p>
          <a:p>
            <a:r>
              <a:rPr lang="en-US" dirty="0">
                <a:latin typeface="ArialMT"/>
              </a:rPr>
              <a:t>Grading</a:t>
            </a:r>
          </a:p>
          <a:p>
            <a:pPr marL="0" indent="0">
              <a:buNone/>
            </a:pPr>
            <a:r>
              <a:rPr lang="en-US" dirty="0">
                <a:latin typeface="ArialMT"/>
              </a:rPr>
              <a:t>Sessional  40%</a:t>
            </a:r>
          </a:p>
          <a:p>
            <a:pPr marL="0" indent="0">
              <a:buNone/>
            </a:pPr>
            <a:r>
              <a:rPr lang="en-US" dirty="0">
                <a:latin typeface="ArialMT"/>
              </a:rPr>
              <a:t>– Assignment / Project, Quizzes, Attendance</a:t>
            </a:r>
          </a:p>
          <a:p>
            <a:pPr marL="0" indent="0">
              <a:buNone/>
            </a:pPr>
            <a:r>
              <a:rPr lang="en-US" dirty="0">
                <a:latin typeface="ArialMT"/>
              </a:rPr>
              <a:t>Final 60%</a:t>
            </a:r>
          </a:p>
          <a:p>
            <a:pPr marL="0" indent="0">
              <a:buNone/>
            </a:pPr>
            <a:endParaRPr lang="en-US" dirty="0"/>
          </a:p>
        </p:txBody>
      </p:sp>
    </p:spTree>
    <p:extLst>
      <p:ext uri="{BB962C8B-B14F-4D97-AF65-F5344CB8AC3E}">
        <p14:creationId xmlns:p14="http://schemas.microsoft.com/office/powerpoint/2010/main" val="4055545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D00"/>
                </a:solidFill>
                <a:latin typeface="Times New Roman"/>
              </a:rPr>
              <a:t>History of Experts </a:t>
            </a:r>
            <a:r>
              <a:rPr lang="en-US" dirty="0" smtClean="0">
                <a:solidFill>
                  <a:srgbClr val="FFCD00"/>
                </a:solidFill>
                <a:latin typeface="Times New Roman"/>
              </a:rPr>
              <a:t>Systems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0000"/>
                </a:solidFill>
                <a:latin typeface="Times New Roman"/>
              </a:rPr>
              <a:t>The </a:t>
            </a:r>
            <a:r>
              <a:rPr lang="en-US" dirty="0">
                <a:solidFill>
                  <a:srgbClr val="000000"/>
                </a:solidFill>
                <a:latin typeface="Times New Roman"/>
              </a:rPr>
              <a:t>AI community developed Expert Systems as early as the mid 1960s. One attempt in</a:t>
            </a:r>
          </a:p>
          <a:p>
            <a:pPr marL="0" indent="0">
              <a:buNone/>
            </a:pPr>
            <a:r>
              <a:rPr lang="en-US" dirty="0">
                <a:solidFill>
                  <a:srgbClr val="000000"/>
                </a:solidFill>
                <a:latin typeface="Times New Roman"/>
              </a:rPr>
              <a:t>this direction was the General-purpose Problem Solver. Developed by Newell and </a:t>
            </a:r>
            <a:r>
              <a:rPr lang="en-US" dirty="0" smtClean="0">
                <a:solidFill>
                  <a:srgbClr val="000000"/>
                </a:solidFill>
                <a:latin typeface="Times New Roman"/>
              </a:rPr>
              <a:t>Simon 1973</a:t>
            </a:r>
            <a:endParaRPr lang="en-US" dirty="0"/>
          </a:p>
        </p:txBody>
      </p:sp>
    </p:spTree>
    <p:extLst>
      <p:ext uri="{BB962C8B-B14F-4D97-AF65-F5344CB8AC3E}">
        <p14:creationId xmlns:p14="http://schemas.microsoft.com/office/powerpoint/2010/main" val="1252498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15962"/>
          </a:xfrm>
        </p:spPr>
        <p:txBody>
          <a:bodyPr>
            <a:normAutofit fontScale="90000"/>
          </a:bodyPr>
          <a:lstStyle/>
          <a:p>
            <a:r>
              <a:rPr lang="en-US" sz="3600" dirty="0"/>
              <a:t>Architecture of </a:t>
            </a:r>
            <a:r>
              <a:rPr lang="en-US" sz="3600" dirty="0" smtClean="0"/>
              <a:t>Rule-based </a:t>
            </a:r>
            <a:r>
              <a:rPr lang="en-US" sz="3600" dirty="0"/>
              <a:t>Expert Systems</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266825"/>
            <a:ext cx="8753475"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01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543800" cy="563562"/>
          </a:xfrm>
        </p:spPr>
        <p:txBody>
          <a:bodyPr>
            <a:normAutofit fontScale="90000"/>
          </a:bodyPr>
          <a:lstStyle/>
          <a:p>
            <a:r>
              <a:rPr lang="en-US" sz="3200" b="1" dirty="0"/>
              <a:t>What is </a:t>
            </a:r>
            <a:r>
              <a:rPr lang="en-US" sz="3200" b="1" dirty="0" smtClean="0"/>
              <a:t>Knowledge ?</a:t>
            </a:r>
            <a:endParaRPr lang="en-US" sz="3200" dirty="0"/>
          </a:p>
        </p:txBody>
      </p:sp>
      <p:sp>
        <p:nvSpPr>
          <p:cNvPr id="4" name="Content Placeholder 3"/>
          <p:cNvSpPr>
            <a:spLocks noGrp="1"/>
          </p:cNvSpPr>
          <p:nvPr>
            <p:ph idx="1"/>
          </p:nvPr>
        </p:nvSpPr>
        <p:spPr>
          <a:xfrm>
            <a:off x="304800" y="838200"/>
            <a:ext cx="8686800" cy="5715000"/>
          </a:xfrm>
        </p:spPr>
        <p:txBody>
          <a:bodyPr>
            <a:normAutofit fontScale="92500" lnSpcReduction="10000"/>
          </a:bodyPr>
          <a:lstStyle/>
          <a:p>
            <a:pPr marL="0" indent="0">
              <a:buNone/>
            </a:pPr>
            <a:r>
              <a:rPr lang="en-US" sz="2000" dirty="0"/>
              <a:t>In the field of information system it is customary to distinguish between</a:t>
            </a:r>
            <a:r>
              <a:rPr lang="en-US" sz="2000" dirty="0" smtClean="0"/>
              <a:t>:</a:t>
            </a:r>
          </a:p>
          <a:p>
            <a:pPr marL="0" indent="0">
              <a:buNone/>
            </a:pPr>
            <a:r>
              <a:rPr lang="en-US" sz="2800" b="1" dirty="0"/>
              <a:t>Data</a:t>
            </a:r>
          </a:p>
          <a:p>
            <a:pPr marL="0" indent="0">
              <a:buNone/>
            </a:pPr>
            <a:r>
              <a:rPr lang="en-US" sz="2000" dirty="0"/>
              <a:t>The term Data refers to numeric (or alphanumeric) string that by them does not have </a:t>
            </a:r>
            <a:r>
              <a:rPr lang="en-US" sz="2000" dirty="0" smtClean="0"/>
              <a:t>a meaning</a:t>
            </a:r>
            <a:r>
              <a:rPr lang="en-US" sz="2000" dirty="0"/>
              <a:t>. They can be facts and figures to be processed.</a:t>
            </a:r>
          </a:p>
          <a:p>
            <a:pPr marL="0" indent="0">
              <a:buNone/>
            </a:pPr>
            <a:r>
              <a:rPr lang="en-US" sz="2800" b="1" dirty="0"/>
              <a:t>Information</a:t>
            </a:r>
          </a:p>
          <a:p>
            <a:pPr marL="0" indent="0">
              <a:buNone/>
            </a:pPr>
            <a:r>
              <a:rPr lang="en-US" sz="2000" dirty="0"/>
              <a:t>Information a data organized so that it is meaning full to the person receiving it.</a:t>
            </a:r>
          </a:p>
          <a:p>
            <a:pPr marL="0" indent="0">
              <a:buNone/>
            </a:pPr>
            <a:r>
              <a:rPr lang="en-US" sz="2800" b="1" dirty="0"/>
              <a:t>Knowledge</a:t>
            </a:r>
          </a:p>
          <a:p>
            <a:pPr marL="0" indent="0">
              <a:buNone/>
            </a:pPr>
            <a:r>
              <a:rPr lang="en-US" sz="2000" dirty="0" smtClean="0"/>
              <a:t>According </a:t>
            </a:r>
            <a:r>
              <a:rPr lang="en-US" sz="2000" dirty="0"/>
              <a:t>to the Webster’s </a:t>
            </a:r>
            <a:r>
              <a:rPr lang="en-US" sz="2000" dirty="0" smtClean="0"/>
              <a:t>New Dictionary </a:t>
            </a:r>
            <a:r>
              <a:rPr lang="en-US" sz="2000" dirty="0"/>
              <a:t>of the American Language, knowledge is:</a:t>
            </a:r>
          </a:p>
          <a:p>
            <a:pPr marL="0" indent="0">
              <a:buNone/>
            </a:pPr>
            <a:r>
              <a:rPr lang="en-US" sz="2000" dirty="0"/>
              <a:t>·  A clear and certain perception of something.</a:t>
            </a:r>
          </a:p>
          <a:p>
            <a:pPr marL="0" indent="0">
              <a:buNone/>
            </a:pPr>
            <a:r>
              <a:rPr lang="en-US" sz="2000" dirty="0"/>
              <a:t>·  Understanding</a:t>
            </a:r>
          </a:p>
          <a:p>
            <a:pPr marL="0" indent="0">
              <a:buNone/>
            </a:pPr>
            <a:r>
              <a:rPr lang="en-US" sz="2000" dirty="0"/>
              <a:t>·  Learning</a:t>
            </a:r>
          </a:p>
          <a:p>
            <a:pPr marL="0" indent="0">
              <a:buNone/>
            </a:pPr>
            <a:r>
              <a:rPr lang="en-US" sz="2000" dirty="0"/>
              <a:t>·  All that has been perceived or Grasped by the mind</a:t>
            </a:r>
          </a:p>
          <a:p>
            <a:pPr marL="0" indent="0">
              <a:buNone/>
            </a:pPr>
            <a:r>
              <a:rPr lang="en-US" sz="2000" dirty="0"/>
              <a:t>·  Practical experience skill</a:t>
            </a:r>
          </a:p>
          <a:p>
            <a:pPr marL="0" indent="0">
              <a:buNone/>
            </a:pPr>
            <a:r>
              <a:rPr lang="en-US" sz="2000" dirty="0"/>
              <a:t>·  Acquaintance or familiarity.</a:t>
            </a:r>
          </a:p>
          <a:p>
            <a:pPr marL="0" indent="0">
              <a:buNone/>
            </a:pPr>
            <a:r>
              <a:rPr lang="en-US" sz="2000" dirty="0"/>
              <a:t>·  Recognition,</a:t>
            </a:r>
          </a:p>
          <a:p>
            <a:pPr marL="0" indent="0">
              <a:buNone/>
            </a:pPr>
            <a:r>
              <a:rPr lang="en-US" sz="2000" dirty="0"/>
              <a:t>·  Organized information applicable to problem solving</a:t>
            </a:r>
          </a:p>
          <a:p>
            <a:pPr marL="0" indent="0">
              <a:buNone/>
            </a:pPr>
            <a:endParaRPr lang="en-US" sz="2000" dirty="0"/>
          </a:p>
          <a:p>
            <a:endParaRPr lang="en-US" dirty="0"/>
          </a:p>
        </p:txBody>
      </p:sp>
      <p:pic>
        <p:nvPicPr>
          <p:cNvPr id="5" name="Picture 3" descr="C:\Users\Dr. Najeed A. Khan\Desktop\knowled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530" y="4419600"/>
            <a:ext cx="3169870" cy="224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504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Knowledge</a:t>
            </a:r>
          </a:p>
        </p:txBody>
      </p:sp>
      <p:sp>
        <p:nvSpPr>
          <p:cNvPr id="3" name="Content Placeholder 2"/>
          <p:cNvSpPr>
            <a:spLocks noGrp="1"/>
          </p:cNvSpPr>
          <p:nvPr>
            <p:ph idx="1"/>
          </p:nvPr>
        </p:nvSpPr>
        <p:spPr>
          <a:xfrm>
            <a:off x="457200" y="1600200"/>
            <a:ext cx="8382000" cy="4525963"/>
          </a:xfrm>
        </p:spPr>
        <p:txBody>
          <a:bodyPr>
            <a:normAutofit fontScale="92500" lnSpcReduction="20000"/>
          </a:bodyPr>
          <a:lstStyle/>
          <a:p>
            <a:pPr marL="0" indent="0">
              <a:buNone/>
            </a:pPr>
            <a:r>
              <a:rPr lang="en-US" dirty="0" smtClean="0">
                <a:solidFill>
                  <a:srgbClr val="FF0000"/>
                </a:solidFill>
              </a:rPr>
              <a:t>Shallow </a:t>
            </a:r>
            <a:r>
              <a:rPr lang="en-US" dirty="0">
                <a:solidFill>
                  <a:srgbClr val="FF0000"/>
                </a:solidFill>
              </a:rPr>
              <a:t>Knowledge</a:t>
            </a:r>
          </a:p>
          <a:p>
            <a:pPr marL="0" indent="0">
              <a:buNone/>
            </a:pPr>
            <a:r>
              <a:rPr lang="en-US" dirty="0"/>
              <a:t>Surface level knowledge use solve low-level problem can be expressed by IF THEN rule.</a:t>
            </a:r>
          </a:p>
          <a:p>
            <a:pPr marL="0" indent="0">
              <a:buNone/>
            </a:pPr>
            <a:r>
              <a:rPr lang="en-US" dirty="0" smtClean="0"/>
              <a:t>E.g., IF </a:t>
            </a:r>
            <a:r>
              <a:rPr lang="en-US" dirty="0"/>
              <a:t>here is no fuel in the fuel tank THEN engine will not turn over</a:t>
            </a:r>
            <a:r>
              <a:rPr lang="en-US" dirty="0" smtClean="0"/>
              <a:t>.</a:t>
            </a:r>
            <a:endParaRPr lang="en-US" dirty="0"/>
          </a:p>
          <a:p>
            <a:pPr marL="0" indent="0">
              <a:buNone/>
            </a:pPr>
            <a:r>
              <a:rPr lang="en-US" dirty="0">
                <a:solidFill>
                  <a:srgbClr val="FF0000"/>
                </a:solidFill>
              </a:rPr>
              <a:t>Deep Knowledge</a:t>
            </a:r>
          </a:p>
          <a:p>
            <a:pPr marL="0" indent="0">
              <a:buNone/>
            </a:pPr>
            <a:r>
              <a:rPr lang="en-US" dirty="0"/>
              <a:t>Human beings use deep level knowledge for solving complex problem. Like doctor</a:t>
            </a:r>
          </a:p>
          <a:p>
            <a:pPr marL="0" indent="0">
              <a:buNone/>
            </a:pPr>
            <a:r>
              <a:rPr lang="en-US" dirty="0"/>
              <a:t>diagnose disease of patient. An automobile engineer determines the problem.</a:t>
            </a:r>
          </a:p>
        </p:txBody>
      </p:sp>
      <p:pic>
        <p:nvPicPr>
          <p:cNvPr id="1026" name="Picture 2" descr="C:\Users\Dr. Najeed A. Khan\Desktop\shal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42" y="1676400"/>
            <a:ext cx="1482758" cy="111063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r. Najeed A. Khan\Desktop\Dee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214" y="5486400"/>
            <a:ext cx="1964695" cy="111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593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Knowledge Investigation</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24338"/>
            <a:ext cx="8229600" cy="427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731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D00"/>
                </a:solidFill>
                <a:latin typeface="Times New Roman"/>
              </a:rPr>
              <a:t>Categories of </a:t>
            </a:r>
            <a:r>
              <a:rPr lang="en-US" dirty="0" smtClean="0">
                <a:solidFill>
                  <a:srgbClr val="FFCD00"/>
                </a:solidFill>
                <a:latin typeface="Times New Roman"/>
              </a:rPr>
              <a:t>Knowledge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sz="3600" b="1" dirty="0" smtClean="0">
                <a:solidFill>
                  <a:srgbClr val="339AFF"/>
                </a:solidFill>
                <a:latin typeface="Times New Roman"/>
              </a:rPr>
              <a:t>Declarative </a:t>
            </a:r>
            <a:r>
              <a:rPr lang="en-US" sz="3600" b="1" dirty="0">
                <a:solidFill>
                  <a:srgbClr val="339AFF"/>
                </a:solidFill>
                <a:latin typeface="Times New Roman"/>
              </a:rPr>
              <a:t>Knowledge</a:t>
            </a:r>
          </a:p>
          <a:p>
            <a:pPr marL="0" indent="0">
              <a:buNone/>
            </a:pPr>
            <a:r>
              <a:rPr lang="en-US" dirty="0">
                <a:solidFill>
                  <a:srgbClr val="000000"/>
                </a:solidFill>
                <a:latin typeface="Times New Roman"/>
              </a:rPr>
              <a:t>Declarative knowledge is a descriptive representation of knowledge. </a:t>
            </a:r>
            <a:endParaRPr lang="en-US" dirty="0" smtClean="0">
              <a:solidFill>
                <a:srgbClr val="000000"/>
              </a:solidFill>
              <a:latin typeface="Times New Roman"/>
            </a:endParaRPr>
          </a:p>
          <a:p>
            <a:pPr marL="0" indent="0">
              <a:buNone/>
            </a:pPr>
            <a:r>
              <a:rPr lang="en-US" dirty="0" smtClean="0">
                <a:solidFill>
                  <a:srgbClr val="000000"/>
                </a:solidFill>
                <a:latin typeface="Times New Roman"/>
              </a:rPr>
              <a:t>It </a:t>
            </a:r>
            <a:r>
              <a:rPr lang="en-US" dirty="0">
                <a:solidFill>
                  <a:srgbClr val="000000"/>
                </a:solidFill>
                <a:latin typeface="Times New Roman"/>
              </a:rPr>
              <a:t>is expressed in </a:t>
            </a:r>
            <a:r>
              <a:rPr lang="en-US" dirty="0" smtClean="0">
                <a:solidFill>
                  <a:srgbClr val="000000"/>
                </a:solidFill>
                <a:latin typeface="Times New Roman"/>
              </a:rPr>
              <a:t>a factual </a:t>
            </a:r>
            <a:r>
              <a:rPr lang="en-US" dirty="0">
                <a:solidFill>
                  <a:srgbClr val="000000"/>
                </a:solidFill>
                <a:latin typeface="Times New Roman"/>
              </a:rPr>
              <a:t>statement</a:t>
            </a:r>
            <a:r>
              <a:rPr lang="en-US" dirty="0" smtClean="0">
                <a:solidFill>
                  <a:srgbClr val="000000"/>
                </a:solidFill>
                <a:latin typeface="Times New Roman"/>
              </a:rPr>
              <a:t>.</a:t>
            </a:r>
          </a:p>
          <a:p>
            <a:pPr marL="0" indent="0">
              <a:buNone/>
            </a:pPr>
            <a:r>
              <a:rPr lang="en-US" dirty="0" smtClean="0">
                <a:solidFill>
                  <a:srgbClr val="000000"/>
                </a:solidFill>
                <a:latin typeface="Times New Roman"/>
              </a:rPr>
              <a:t>E.g. “There </a:t>
            </a:r>
            <a:r>
              <a:rPr lang="en-US" dirty="0">
                <a:solidFill>
                  <a:srgbClr val="000000"/>
                </a:solidFill>
                <a:latin typeface="Times New Roman"/>
              </a:rPr>
              <a:t>is positive association between smoking and cancer</a:t>
            </a:r>
            <a:r>
              <a:rPr lang="en-US" dirty="0" smtClean="0">
                <a:solidFill>
                  <a:srgbClr val="000000"/>
                </a:solidFill>
                <a:latin typeface="Times New Roman"/>
              </a:rPr>
              <a:t>”.</a:t>
            </a:r>
          </a:p>
          <a:p>
            <a:pPr marL="0" indent="0">
              <a:buNone/>
            </a:pPr>
            <a:endParaRPr lang="en-US" dirty="0">
              <a:solidFill>
                <a:srgbClr val="000000"/>
              </a:solidFill>
              <a:latin typeface="Times New Roman"/>
            </a:endParaRPr>
          </a:p>
          <a:p>
            <a:pPr marL="0" indent="0">
              <a:buNone/>
            </a:pPr>
            <a:r>
              <a:rPr lang="en-US" sz="3600" b="1" dirty="0">
                <a:solidFill>
                  <a:srgbClr val="339AFF"/>
                </a:solidFill>
                <a:latin typeface="Times New Roman"/>
              </a:rPr>
              <a:t>Procedural Knowledge</a:t>
            </a:r>
          </a:p>
          <a:p>
            <a:pPr marL="0" indent="0">
              <a:buNone/>
            </a:pPr>
            <a:r>
              <a:rPr lang="en-US" dirty="0">
                <a:solidFill>
                  <a:srgbClr val="000000"/>
                </a:solidFill>
                <a:latin typeface="Times New Roman"/>
              </a:rPr>
              <a:t>Procedural knowledge step-by-step sequences and how-to types of </a:t>
            </a:r>
            <a:endParaRPr lang="en-US" dirty="0" smtClean="0">
              <a:solidFill>
                <a:srgbClr val="000000"/>
              </a:solidFill>
              <a:latin typeface="Times New Roman"/>
            </a:endParaRPr>
          </a:p>
          <a:p>
            <a:pPr marL="0" indent="0">
              <a:buNone/>
            </a:pPr>
            <a:r>
              <a:rPr lang="en-US" dirty="0" smtClean="0">
                <a:solidFill>
                  <a:srgbClr val="000000"/>
                </a:solidFill>
                <a:latin typeface="Times New Roman"/>
              </a:rPr>
              <a:t>instructions</a:t>
            </a:r>
            <a:endParaRPr lang="en-US" dirty="0">
              <a:solidFill>
                <a:srgbClr val="000000"/>
              </a:solidFill>
              <a:latin typeface="Times New Roman"/>
            </a:endParaRPr>
          </a:p>
          <a:p>
            <a:pPr marL="0" indent="0">
              <a:buNone/>
            </a:pPr>
            <a:endParaRPr lang="en-US" sz="3600" b="1" dirty="0" smtClean="0">
              <a:solidFill>
                <a:srgbClr val="339AFF"/>
              </a:solidFill>
              <a:latin typeface="Times New Roman"/>
            </a:endParaRPr>
          </a:p>
          <a:p>
            <a:pPr marL="0" indent="0">
              <a:buNone/>
            </a:pPr>
            <a:r>
              <a:rPr lang="en-US" sz="3600" b="1" dirty="0" smtClean="0">
                <a:solidFill>
                  <a:srgbClr val="339AFF"/>
                </a:solidFill>
                <a:latin typeface="Times New Roman"/>
              </a:rPr>
              <a:t>Heuristic Knowledge</a:t>
            </a:r>
          </a:p>
          <a:p>
            <a:pPr marL="0" indent="0">
              <a:buNone/>
            </a:pPr>
            <a:r>
              <a:rPr lang="en-US" dirty="0" smtClean="0">
                <a:solidFill>
                  <a:srgbClr val="000000"/>
                </a:solidFill>
                <a:latin typeface="Times New Roman"/>
              </a:rPr>
              <a:t>Derived </a:t>
            </a:r>
            <a:r>
              <a:rPr lang="en-US" dirty="0">
                <a:solidFill>
                  <a:srgbClr val="000000"/>
                </a:solidFill>
                <a:latin typeface="Times New Roman"/>
              </a:rPr>
              <a:t>from the Greek word for “Discovery”. Depends on our experience, judgments,</a:t>
            </a:r>
          </a:p>
          <a:p>
            <a:pPr marL="0" indent="0">
              <a:buNone/>
            </a:pPr>
            <a:r>
              <a:rPr lang="en-US" dirty="0">
                <a:solidFill>
                  <a:srgbClr val="000000"/>
                </a:solidFill>
                <a:latin typeface="Times New Roman"/>
              </a:rPr>
              <a:t>tricks etc.</a:t>
            </a:r>
          </a:p>
          <a:p>
            <a:pPr marL="0" indent="0">
              <a:buNone/>
            </a:pPr>
            <a:r>
              <a:rPr lang="en-US" sz="3600" b="1" dirty="0">
                <a:solidFill>
                  <a:srgbClr val="339AFF"/>
                </a:solidFill>
                <a:latin typeface="Times New Roman"/>
              </a:rPr>
              <a:t>Meta Knowledge</a:t>
            </a:r>
          </a:p>
          <a:p>
            <a:pPr marL="0" indent="0">
              <a:buNone/>
            </a:pPr>
            <a:r>
              <a:rPr lang="en-US" dirty="0">
                <a:solidFill>
                  <a:srgbClr val="000000"/>
                </a:solidFill>
                <a:latin typeface="Times New Roman"/>
              </a:rPr>
              <a:t>Knowledge about knowledge</a:t>
            </a:r>
            <a:endParaRPr lang="en-US" dirty="0"/>
          </a:p>
        </p:txBody>
      </p:sp>
      <p:pic>
        <p:nvPicPr>
          <p:cNvPr id="3074" name="Picture 2" descr="C:\Users\Dr. Najeed A. Khan\Desktop\meta_knowled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5181600"/>
            <a:ext cx="1604596" cy="109070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Dr. Najeed A. Khan\Desktop\dec_knowled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371600"/>
            <a:ext cx="1272939" cy="13528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Dr. Najeed A. Khan\Desktop\Pro_knowled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2784349"/>
            <a:ext cx="1161116" cy="1423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412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D00"/>
                </a:solidFill>
                <a:latin typeface="Times New Roman"/>
              </a:rPr>
              <a:t>Source of </a:t>
            </a:r>
            <a:r>
              <a:rPr lang="en-US" dirty="0" smtClean="0">
                <a:solidFill>
                  <a:srgbClr val="FFCD00"/>
                </a:solidFill>
                <a:latin typeface="Times New Roman"/>
              </a:rPr>
              <a:t>Knowledge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latin typeface="Times New Roman"/>
              </a:rPr>
              <a:t>Knowledge </a:t>
            </a:r>
            <a:r>
              <a:rPr lang="en-US" dirty="0">
                <a:solidFill>
                  <a:srgbClr val="000000"/>
                </a:solidFill>
                <a:latin typeface="Times New Roman"/>
              </a:rPr>
              <a:t>may be collected from many sources.</a:t>
            </a:r>
          </a:p>
          <a:p>
            <a:r>
              <a:rPr lang="en-US" dirty="0" smtClean="0">
                <a:solidFill>
                  <a:srgbClr val="000000"/>
                </a:solidFill>
                <a:latin typeface="Times New Roman"/>
              </a:rPr>
              <a:t>Books, News papers, Computer, </a:t>
            </a:r>
            <a:r>
              <a:rPr lang="en-US" dirty="0">
                <a:solidFill>
                  <a:srgbClr val="000000"/>
                </a:solidFill>
                <a:latin typeface="Times New Roman"/>
              </a:rPr>
              <a:t>Databases</a:t>
            </a:r>
          </a:p>
          <a:p>
            <a:r>
              <a:rPr lang="en-US" dirty="0" smtClean="0">
                <a:solidFill>
                  <a:srgbClr val="000000"/>
                </a:solidFill>
                <a:latin typeface="Times New Roman"/>
              </a:rPr>
              <a:t>Films, </a:t>
            </a:r>
            <a:r>
              <a:rPr lang="en-US" dirty="0">
                <a:solidFill>
                  <a:srgbClr val="000000"/>
                </a:solidFill>
                <a:latin typeface="Times New Roman"/>
              </a:rPr>
              <a:t>Pictures</a:t>
            </a:r>
          </a:p>
          <a:p>
            <a:r>
              <a:rPr lang="en-US" dirty="0" smtClean="0">
                <a:solidFill>
                  <a:srgbClr val="000000"/>
                </a:solidFill>
                <a:latin typeface="Times New Roman"/>
              </a:rPr>
              <a:t>Maps, </a:t>
            </a:r>
            <a:r>
              <a:rPr lang="en-US" dirty="0">
                <a:solidFill>
                  <a:srgbClr val="000000"/>
                </a:solidFill>
                <a:latin typeface="Times New Roman"/>
              </a:rPr>
              <a:t>Flow </a:t>
            </a:r>
            <a:r>
              <a:rPr lang="en-US" dirty="0" smtClean="0">
                <a:solidFill>
                  <a:srgbClr val="000000"/>
                </a:solidFill>
                <a:latin typeface="Times New Roman"/>
              </a:rPr>
              <a:t>diagram</a:t>
            </a:r>
            <a:endParaRPr lang="en-US" dirty="0">
              <a:solidFill>
                <a:srgbClr val="000000"/>
              </a:solidFill>
              <a:latin typeface="Times New Roman"/>
            </a:endParaRPr>
          </a:p>
          <a:p>
            <a:r>
              <a:rPr lang="en-US" dirty="0" smtClean="0">
                <a:solidFill>
                  <a:srgbClr val="000000"/>
                </a:solidFill>
                <a:latin typeface="Times New Roman"/>
              </a:rPr>
              <a:t>Stories, Experiences </a:t>
            </a:r>
            <a:endParaRPr lang="en-US" dirty="0">
              <a:solidFill>
                <a:srgbClr val="000000"/>
              </a:solidFill>
              <a:latin typeface="Times New Roman"/>
            </a:endParaRPr>
          </a:p>
          <a:p>
            <a:r>
              <a:rPr lang="en-US" dirty="0">
                <a:solidFill>
                  <a:srgbClr val="000000"/>
                </a:solidFill>
                <a:latin typeface="Times New Roman"/>
              </a:rPr>
              <a:t>Observed </a:t>
            </a:r>
            <a:r>
              <a:rPr lang="en-US" dirty="0" smtClean="0">
                <a:solidFill>
                  <a:srgbClr val="000000"/>
                </a:solidFill>
                <a:latin typeface="Times New Roman"/>
              </a:rPr>
              <a:t>behavior</a:t>
            </a:r>
            <a:endParaRPr lang="en-US" dirty="0"/>
          </a:p>
        </p:txBody>
      </p:sp>
    </p:spTree>
    <p:extLst>
      <p:ext uri="{BB962C8B-B14F-4D97-AF65-F5344CB8AC3E}">
        <p14:creationId xmlns:p14="http://schemas.microsoft.com/office/powerpoint/2010/main" val="1511339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943600"/>
          </a:xfrm>
        </p:spPr>
        <p:txBody>
          <a:bodyPr>
            <a:normAutofit fontScale="32500" lnSpcReduction="20000"/>
          </a:bodyPr>
          <a:lstStyle/>
          <a:p>
            <a:r>
              <a:rPr lang="en-US" sz="3600" dirty="0" smtClean="0">
                <a:solidFill>
                  <a:srgbClr val="0000FF"/>
                </a:solidFill>
                <a:latin typeface="Times New Roman"/>
              </a:rPr>
              <a:t>Experts</a:t>
            </a:r>
          </a:p>
          <a:p>
            <a:r>
              <a:rPr lang="en-US" dirty="0" smtClean="0">
                <a:solidFill>
                  <a:srgbClr val="000000"/>
                </a:solidFill>
                <a:latin typeface="Times New Roman"/>
              </a:rPr>
              <a:t>Experts should be able to explain the results, learn new things about the domain,</a:t>
            </a:r>
          </a:p>
          <a:p>
            <a:r>
              <a:rPr lang="en-US" dirty="0" smtClean="0">
                <a:solidFill>
                  <a:srgbClr val="000000"/>
                </a:solidFill>
                <a:latin typeface="Times New Roman"/>
              </a:rPr>
              <a:t>restructure knowledge whenever needed, break rules whenever necessary (i.e., know the</a:t>
            </a:r>
          </a:p>
          <a:p>
            <a:r>
              <a:rPr lang="en-US" dirty="0" smtClean="0">
                <a:solidFill>
                  <a:srgbClr val="000000"/>
                </a:solidFill>
                <a:latin typeface="Times New Roman"/>
              </a:rPr>
              <a:t>exceptions to the rules), and determine whether their expertise is relevant.</a:t>
            </a:r>
          </a:p>
          <a:p>
            <a:r>
              <a:rPr lang="en-US" dirty="0" smtClean="0">
                <a:solidFill>
                  <a:srgbClr val="000000"/>
                </a:solidFill>
                <a:latin typeface="Times New Roman"/>
              </a:rPr>
              <a:t>Human expertise includes a constellation of behavior that involves the following</a:t>
            </a:r>
          </a:p>
          <a:p>
            <a:r>
              <a:rPr lang="en-US" dirty="0" smtClean="0">
                <a:solidFill>
                  <a:srgbClr val="000000"/>
                </a:solidFill>
                <a:latin typeface="Times New Roman"/>
              </a:rPr>
              <a:t>activities:</a:t>
            </a:r>
          </a:p>
          <a:p>
            <a:r>
              <a:rPr lang="en-US" dirty="0" smtClean="0">
                <a:solidFill>
                  <a:srgbClr val="000000"/>
                </a:solidFill>
                <a:latin typeface="Symbol"/>
              </a:rPr>
              <a:t>·  </a:t>
            </a:r>
            <a:r>
              <a:rPr lang="en-US" dirty="0" smtClean="0">
                <a:solidFill>
                  <a:srgbClr val="000000"/>
                </a:solidFill>
                <a:latin typeface="Times New Roman"/>
              </a:rPr>
              <a:t>Recognizing and formulating the problem</a:t>
            </a:r>
          </a:p>
          <a:p>
            <a:r>
              <a:rPr lang="en-US" dirty="0" smtClean="0">
                <a:solidFill>
                  <a:srgbClr val="000000"/>
                </a:solidFill>
                <a:latin typeface="Symbol"/>
              </a:rPr>
              <a:t>·  </a:t>
            </a:r>
            <a:r>
              <a:rPr lang="en-US" dirty="0" smtClean="0">
                <a:solidFill>
                  <a:srgbClr val="000000"/>
                </a:solidFill>
                <a:latin typeface="Times New Roman"/>
              </a:rPr>
              <a:t>Solving the problem quickly and properly</a:t>
            </a:r>
          </a:p>
          <a:p>
            <a:r>
              <a:rPr lang="en-US" dirty="0" smtClean="0">
                <a:solidFill>
                  <a:srgbClr val="000000"/>
                </a:solidFill>
                <a:latin typeface="Symbol"/>
              </a:rPr>
              <a:t>·  </a:t>
            </a:r>
            <a:r>
              <a:rPr lang="en-US" dirty="0" smtClean="0">
                <a:solidFill>
                  <a:srgbClr val="000000"/>
                </a:solidFill>
                <a:latin typeface="Times New Roman"/>
              </a:rPr>
              <a:t>Explaining the solution</a:t>
            </a:r>
          </a:p>
          <a:p>
            <a:r>
              <a:rPr lang="en-US" dirty="0" smtClean="0">
                <a:solidFill>
                  <a:srgbClr val="000000"/>
                </a:solidFill>
                <a:latin typeface="Symbol"/>
              </a:rPr>
              <a:t>·  </a:t>
            </a:r>
            <a:r>
              <a:rPr lang="en-US" dirty="0" smtClean="0">
                <a:solidFill>
                  <a:srgbClr val="000000"/>
                </a:solidFill>
                <a:latin typeface="Times New Roman"/>
              </a:rPr>
              <a:t>Learning from experience</a:t>
            </a:r>
          </a:p>
          <a:p>
            <a:r>
              <a:rPr lang="en-US" dirty="0" smtClean="0">
                <a:solidFill>
                  <a:srgbClr val="000000"/>
                </a:solidFill>
                <a:latin typeface="Symbol"/>
              </a:rPr>
              <a:t>·  </a:t>
            </a:r>
            <a:r>
              <a:rPr lang="en-US" dirty="0" smtClean="0">
                <a:solidFill>
                  <a:srgbClr val="000000"/>
                </a:solidFill>
                <a:latin typeface="Times New Roman"/>
              </a:rPr>
              <a:t>Restructuring knowledge</a:t>
            </a:r>
          </a:p>
          <a:p>
            <a:r>
              <a:rPr lang="en-US" dirty="0" smtClean="0">
                <a:solidFill>
                  <a:srgbClr val="000000"/>
                </a:solidFill>
                <a:latin typeface="Symbol"/>
              </a:rPr>
              <a:t>·  </a:t>
            </a:r>
            <a:r>
              <a:rPr lang="en-US" dirty="0" smtClean="0">
                <a:solidFill>
                  <a:srgbClr val="000000"/>
                </a:solidFill>
                <a:latin typeface="Times New Roman"/>
              </a:rPr>
              <a:t>Breaking rules</a:t>
            </a:r>
          </a:p>
          <a:p>
            <a:r>
              <a:rPr lang="en-US" dirty="0" smtClean="0">
                <a:solidFill>
                  <a:srgbClr val="000000"/>
                </a:solidFill>
                <a:latin typeface="Symbol"/>
              </a:rPr>
              <a:t>·  </a:t>
            </a:r>
            <a:r>
              <a:rPr lang="en-US" dirty="0" smtClean="0">
                <a:solidFill>
                  <a:srgbClr val="000000"/>
                </a:solidFill>
                <a:latin typeface="Times New Roman"/>
              </a:rPr>
              <a:t>Determining relevance</a:t>
            </a:r>
          </a:p>
          <a:p>
            <a:r>
              <a:rPr lang="en-US" dirty="0" smtClean="0">
                <a:solidFill>
                  <a:srgbClr val="000000"/>
                </a:solidFill>
                <a:latin typeface="Symbol"/>
              </a:rPr>
              <a:t>·  </a:t>
            </a:r>
            <a:r>
              <a:rPr lang="en-US" dirty="0" smtClean="0">
                <a:solidFill>
                  <a:srgbClr val="000000"/>
                </a:solidFill>
                <a:latin typeface="Times New Roman"/>
              </a:rPr>
              <a:t>Degrading gracefully</a:t>
            </a:r>
          </a:p>
          <a:p>
            <a:r>
              <a:rPr lang="en-US" sz="3600" dirty="0" smtClean="0">
                <a:solidFill>
                  <a:srgbClr val="0000FF"/>
                </a:solidFill>
                <a:latin typeface="Times New Roman"/>
              </a:rPr>
              <a:t>Transferring </a:t>
            </a:r>
            <a:r>
              <a:rPr lang="en-US" sz="3600" dirty="0">
                <a:solidFill>
                  <a:srgbClr val="0000FF"/>
                </a:solidFill>
                <a:latin typeface="Times New Roman"/>
              </a:rPr>
              <a:t>expertise</a:t>
            </a:r>
          </a:p>
          <a:p>
            <a:r>
              <a:rPr lang="en-US" dirty="0">
                <a:solidFill>
                  <a:srgbClr val="000000"/>
                </a:solidFill>
                <a:latin typeface="Times New Roman"/>
              </a:rPr>
              <a:t>The objective of an expert system is to transfer expertise from an expert to compute and</a:t>
            </a:r>
          </a:p>
          <a:p>
            <a:r>
              <a:rPr lang="en-US" dirty="0">
                <a:solidFill>
                  <a:srgbClr val="000000"/>
                </a:solidFill>
                <a:latin typeface="Times New Roman"/>
              </a:rPr>
              <a:t>then on to other humans (non-experts). This process involves four activities:</a:t>
            </a:r>
          </a:p>
          <a:p>
            <a:r>
              <a:rPr lang="en-US" dirty="0">
                <a:solidFill>
                  <a:srgbClr val="000000"/>
                </a:solidFill>
                <a:latin typeface="Symbol"/>
              </a:rPr>
              <a:t>·  </a:t>
            </a:r>
            <a:r>
              <a:rPr lang="en-US" dirty="0">
                <a:solidFill>
                  <a:srgbClr val="000000"/>
                </a:solidFill>
                <a:latin typeface="Times New Roman"/>
              </a:rPr>
              <a:t>Knowledge acquisition (from experts or other sources)</a:t>
            </a:r>
          </a:p>
          <a:p>
            <a:r>
              <a:rPr lang="en-US" dirty="0">
                <a:solidFill>
                  <a:srgbClr val="000000"/>
                </a:solidFill>
                <a:latin typeface="Symbol"/>
              </a:rPr>
              <a:t>·  </a:t>
            </a:r>
            <a:r>
              <a:rPr lang="en-US" dirty="0">
                <a:solidFill>
                  <a:srgbClr val="000000"/>
                </a:solidFill>
                <a:latin typeface="Times New Roman"/>
              </a:rPr>
              <a:t>Knowledge representation (in the computer)</a:t>
            </a:r>
          </a:p>
          <a:p>
            <a:r>
              <a:rPr lang="en-US" dirty="0">
                <a:solidFill>
                  <a:srgbClr val="000000"/>
                </a:solidFill>
                <a:latin typeface="Symbol"/>
              </a:rPr>
              <a:t>·  </a:t>
            </a:r>
            <a:r>
              <a:rPr lang="en-US" dirty="0">
                <a:solidFill>
                  <a:srgbClr val="000000"/>
                </a:solidFill>
                <a:latin typeface="Times New Roman"/>
              </a:rPr>
              <a:t>Knowledge </a:t>
            </a:r>
            <a:r>
              <a:rPr lang="en-US" dirty="0" err="1">
                <a:solidFill>
                  <a:srgbClr val="000000"/>
                </a:solidFill>
                <a:latin typeface="Times New Roman"/>
              </a:rPr>
              <a:t>inferencing</a:t>
            </a:r>
            <a:endParaRPr lang="en-US" dirty="0">
              <a:solidFill>
                <a:srgbClr val="000000"/>
              </a:solidFill>
              <a:latin typeface="Times New Roman"/>
            </a:endParaRPr>
          </a:p>
          <a:p>
            <a:r>
              <a:rPr lang="en-US" dirty="0">
                <a:solidFill>
                  <a:srgbClr val="000000"/>
                </a:solidFill>
                <a:latin typeface="Symbol"/>
              </a:rPr>
              <a:t>·  </a:t>
            </a:r>
            <a:r>
              <a:rPr lang="en-US" dirty="0">
                <a:solidFill>
                  <a:srgbClr val="000000"/>
                </a:solidFill>
                <a:latin typeface="Times New Roman"/>
              </a:rPr>
              <a:t>Knowledge transfer to the user</a:t>
            </a:r>
          </a:p>
          <a:p>
            <a:r>
              <a:rPr lang="en-US" sz="3600" dirty="0" err="1">
                <a:solidFill>
                  <a:srgbClr val="0000FF"/>
                </a:solidFill>
                <a:latin typeface="Times New Roman"/>
              </a:rPr>
              <a:t>Inferencing</a:t>
            </a:r>
            <a:endParaRPr lang="en-US" sz="3600" dirty="0">
              <a:solidFill>
                <a:srgbClr val="0000FF"/>
              </a:solidFill>
              <a:latin typeface="Times New Roman"/>
            </a:endParaRPr>
          </a:p>
          <a:p>
            <a:r>
              <a:rPr lang="en-US" dirty="0">
                <a:solidFill>
                  <a:srgbClr val="000000"/>
                </a:solidFill>
                <a:latin typeface="Times New Roman"/>
              </a:rPr>
              <a:t>Given that all the expertise is stored in the knowledge base and that the program has</a:t>
            </a:r>
          </a:p>
          <a:p>
            <a:r>
              <a:rPr lang="en-US" dirty="0">
                <a:solidFill>
                  <a:srgbClr val="000000"/>
                </a:solidFill>
                <a:latin typeface="Times New Roman"/>
              </a:rPr>
              <a:t>accessibility to databases, the computer is programmed so that it can make inferences.</a:t>
            </a:r>
          </a:p>
          <a:p>
            <a:r>
              <a:rPr lang="en-US" dirty="0">
                <a:solidFill>
                  <a:srgbClr val="000000"/>
                </a:solidFill>
                <a:latin typeface="Times New Roman"/>
              </a:rPr>
              <a:t>The </a:t>
            </a:r>
            <a:r>
              <a:rPr lang="en-US" dirty="0" err="1">
                <a:solidFill>
                  <a:srgbClr val="000000"/>
                </a:solidFill>
                <a:latin typeface="Times New Roman"/>
              </a:rPr>
              <a:t>inferencing</a:t>
            </a:r>
            <a:r>
              <a:rPr lang="en-US" dirty="0">
                <a:solidFill>
                  <a:srgbClr val="000000"/>
                </a:solidFill>
                <a:latin typeface="Times New Roman"/>
              </a:rPr>
              <a:t> is performed in a component called the inference engine, which includes</a:t>
            </a:r>
          </a:p>
          <a:p>
            <a:r>
              <a:rPr lang="en-US" dirty="0">
                <a:solidFill>
                  <a:srgbClr val="000000"/>
                </a:solidFill>
                <a:latin typeface="Times New Roman"/>
              </a:rPr>
              <a:t>procedures regarding problem solving.</a:t>
            </a:r>
          </a:p>
          <a:p>
            <a:r>
              <a:rPr lang="en-US" sz="3600" dirty="0" err="1">
                <a:solidFill>
                  <a:srgbClr val="0000FF"/>
                </a:solidFill>
                <a:latin typeface="Times New Roman"/>
              </a:rPr>
              <a:t>Inferencing</a:t>
            </a:r>
            <a:r>
              <a:rPr lang="en-US" sz="3600" dirty="0">
                <a:solidFill>
                  <a:srgbClr val="0000FF"/>
                </a:solidFill>
                <a:latin typeface="Times New Roman"/>
              </a:rPr>
              <a:t> rules</a:t>
            </a:r>
          </a:p>
          <a:p>
            <a:r>
              <a:rPr lang="en-US" dirty="0">
                <a:solidFill>
                  <a:srgbClr val="000000"/>
                </a:solidFill>
                <a:latin typeface="Times New Roman"/>
              </a:rPr>
              <a:t>Most commercial ES are rule-based systems; that is, the knowledge is stored mainly in</a:t>
            </a:r>
          </a:p>
          <a:p>
            <a:r>
              <a:rPr lang="en-US" dirty="0">
                <a:solidFill>
                  <a:srgbClr val="000000"/>
                </a:solidFill>
                <a:latin typeface="Times New Roman"/>
              </a:rPr>
              <a:t>the form of rules, as are the problem-solving procedures. “IF, the engine is idle, and the</a:t>
            </a:r>
          </a:p>
          <a:p>
            <a:r>
              <a:rPr lang="en-US" dirty="0">
                <a:solidFill>
                  <a:srgbClr val="000000"/>
                </a:solidFill>
                <a:latin typeface="Times New Roman"/>
              </a:rPr>
              <a:t>fuel pressure is less than 38 psi, and the gauge is accurate, THEN, there is a fuel system</a:t>
            </a:r>
          </a:p>
          <a:p>
            <a:r>
              <a:rPr lang="en-US" dirty="0">
                <a:solidFill>
                  <a:srgbClr val="000000"/>
                </a:solidFill>
                <a:latin typeface="Times New Roman"/>
              </a:rPr>
              <a:t>fault.”</a:t>
            </a:r>
          </a:p>
          <a:p>
            <a:r>
              <a:rPr lang="en-US" sz="3600" dirty="0">
                <a:solidFill>
                  <a:srgbClr val="0000FF"/>
                </a:solidFill>
                <a:latin typeface="Times New Roman"/>
              </a:rPr>
              <a:t>Explanation capability</a:t>
            </a:r>
          </a:p>
          <a:p>
            <a:r>
              <a:rPr lang="en-US" dirty="0">
                <a:solidFill>
                  <a:srgbClr val="000000"/>
                </a:solidFill>
                <a:latin typeface="Times New Roman"/>
              </a:rPr>
              <a:t>Another unique feature of an ES is its ability to explain its advice or recommendations</a:t>
            </a:r>
          </a:p>
          <a:p>
            <a:r>
              <a:rPr lang="en-US" dirty="0">
                <a:solidFill>
                  <a:srgbClr val="000000"/>
                </a:solidFill>
                <a:latin typeface="Times New Roman"/>
              </a:rPr>
              <a:t>and even to justify why a certain action was not recommended.</a:t>
            </a:r>
          </a:p>
          <a:p>
            <a:r>
              <a:rPr lang="en-US" dirty="0">
                <a:solidFill>
                  <a:srgbClr val="000000"/>
                </a:solidFill>
                <a:latin typeface="Times New Roman"/>
              </a:rPr>
              <a:t>The explanation and justification is done in a subsystem called the justifier, or the</a:t>
            </a:r>
          </a:p>
          <a:p>
            <a:r>
              <a:rPr lang="en-US" dirty="0">
                <a:solidFill>
                  <a:srgbClr val="000000"/>
                </a:solidFill>
                <a:latin typeface="Times New Roman"/>
              </a:rPr>
              <a:t>explanation subsystem.</a:t>
            </a:r>
            <a:endParaRPr lang="en-US" dirty="0"/>
          </a:p>
        </p:txBody>
      </p:sp>
    </p:spTree>
    <p:extLst>
      <p:ext uri="{BB962C8B-B14F-4D97-AF65-F5344CB8AC3E}">
        <p14:creationId xmlns:p14="http://schemas.microsoft.com/office/powerpoint/2010/main" val="3213835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D00"/>
                </a:solidFill>
                <a:latin typeface="Times New Roman"/>
              </a:rPr>
              <a:t>History of Experts </a:t>
            </a:r>
            <a:r>
              <a:rPr lang="en-US" dirty="0" smtClean="0">
                <a:solidFill>
                  <a:srgbClr val="FFCD00"/>
                </a:solidFill>
                <a:latin typeface="Times New Roman"/>
              </a:rPr>
              <a:t>Systems</a:t>
            </a:r>
            <a:endParaRPr lang="en-US" dirty="0"/>
          </a:p>
        </p:txBody>
      </p:sp>
      <p:sp>
        <p:nvSpPr>
          <p:cNvPr id="3" name="Content Placeholder 2"/>
          <p:cNvSpPr>
            <a:spLocks noGrp="1"/>
          </p:cNvSpPr>
          <p:nvPr>
            <p:ph idx="1"/>
          </p:nvPr>
        </p:nvSpPr>
        <p:spPr/>
        <p:txBody>
          <a:bodyPr/>
          <a:lstStyle/>
          <a:p>
            <a:r>
              <a:rPr lang="en-US" dirty="0" smtClean="0">
                <a:solidFill>
                  <a:srgbClr val="000000"/>
                </a:solidFill>
                <a:latin typeface="Times New Roman"/>
              </a:rPr>
              <a:t>The </a:t>
            </a:r>
            <a:r>
              <a:rPr lang="en-US" dirty="0">
                <a:solidFill>
                  <a:srgbClr val="000000"/>
                </a:solidFill>
                <a:latin typeface="Times New Roman"/>
              </a:rPr>
              <a:t>AI community developed Expert Systems as early as the mid 1960s. One attempt in</a:t>
            </a:r>
          </a:p>
          <a:p>
            <a:r>
              <a:rPr lang="en-US" dirty="0">
                <a:solidFill>
                  <a:srgbClr val="000000"/>
                </a:solidFill>
                <a:latin typeface="Times New Roman"/>
              </a:rPr>
              <a:t>this direction was the General-purpose Problem Solver. Developed by Newell and Simon</a:t>
            </a:r>
          </a:p>
          <a:p>
            <a:r>
              <a:rPr lang="en-US" dirty="0">
                <a:solidFill>
                  <a:srgbClr val="000000"/>
                </a:solidFill>
                <a:latin typeface="Times New Roman"/>
              </a:rPr>
              <a:t>1973</a:t>
            </a:r>
            <a:endParaRPr lang="en-US" dirty="0"/>
          </a:p>
        </p:txBody>
      </p:sp>
    </p:spTree>
    <p:extLst>
      <p:ext uri="{BB962C8B-B14F-4D97-AF65-F5344CB8AC3E}">
        <p14:creationId xmlns:p14="http://schemas.microsoft.com/office/powerpoint/2010/main" val="4266452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Eliza (ES) Sample dialog:</a:t>
            </a:r>
            <a:br>
              <a:rPr lang="en-US" dirty="0" smtClean="0"/>
            </a:br>
            <a:endParaRPr lang="en-US" dirty="0"/>
          </a:p>
        </p:txBody>
      </p:sp>
      <p:sp>
        <p:nvSpPr>
          <p:cNvPr id="3" name="Content Placeholder 2"/>
          <p:cNvSpPr>
            <a:spLocks noGrp="1"/>
          </p:cNvSpPr>
          <p:nvPr>
            <p:ph sz="half" idx="1"/>
          </p:nvPr>
        </p:nvSpPr>
        <p:spPr/>
        <p:txBody>
          <a:bodyPr>
            <a:normAutofit fontScale="55000" lnSpcReduction="20000"/>
          </a:bodyPr>
          <a:lstStyle/>
          <a:p>
            <a:r>
              <a:rPr lang="en-US" sz="5100" dirty="0" smtClean="0"/>
              <a:t>This system would act like a  psychoanalyst by holding a dialog with a person</a:t>
            </a:r>
          </a:p>
          <a:p>
            <a:pPr marL="0" indent="0">
              <a:buNone/>
            </a:pPr>
            <a:endParaRPr lang="en-US" sz="5100" dirty="0" smtClean="0"/>
          </a:p>
          <a:p>
            <a:r>
              <a:rPr lang="en-US" sz="5100" dirty="0" smtClean="0"/>
              <a:t>the dialog would be consist of the doctor (Eliza) asking questions, the human responding, and the doctor using the response to ask another question</a:t>
            </a:r>
          </a:p>
          <a:p>
            <a:endParaRPr lang="en-US" sz="3200" dirty="0"/>
          </a:p>
        </p:txBody>
      </p:sp>
      <p:sp>
        <p:nvSpPr>
          <p:cNvPr id="4" name="Content Placeholder 3"/>
          <p:cNvSpPr>
            <a:spLocks noGrp="1"/>
          </p:cNvSpPr>
          <p:nvPr>
            <p:ph sz="half" idx="2"/>
          </p:nvPr>
        </p:nvSpPr>
        <p:spPr>
          <a:xfrm>
            <a:off x="4419600" y="1524000"/>
            <a:ext cx="4495800" cy="4876800"/>
          </a:xfrm>
        </p:spPr>
        <p:txBody>
          <a:bodyPr>
            <a:noAutofit/>
          </a:bodyPr>
          <a:lstStyle/>
          <a:p>
            <a:r>
              <a:rPr lang="en-US" sz="1600" dirty="0" smtClean="0"/>
              <a:t>H:  Men are all alike</a:t>
            </a:r>
          </a:p>
          <a:p>
            <a:r>
              <a:rPr lang="en-US" sz="1600" dirty="0" smtClean="0"/>
              <a:t>E:  In what way?</a:t>
            </a:r>
          </a:p>
          <a:p>
            <a:r>
              <a:rPr lang="en-US" sz="1600" dirty="0" smtClean="0"/>
              <a:t>H:  They’re always bugging us about something or another.</a:t>
            </a:r>
          </a:p>
          <a:p>
            <a:r>
              <a:rPr lang="en-US" sz="1600" dirty="0" smtClean="0"/>
              <a:t>E:  Can you be more specific?</a:t>
            </a:r>
          </a:p>
          <a:p>
            <a:r>
              <a:rPr lang="en-US" sz="1600" dirty="0" smtClean="0"/>
              <a:t>H:  Well, my boyfriend made me come here.</a:t>
            </a:r>
          </a:p>
          <a:p>
            <a:r>
              <a:rPr lang="en-US" sz="1600" dirty="0" smtClean="0"/>
              <a:t>E:  Your boyfriend made you come here?</a:t>
            </a:r>
          </a:p>
          <a:p>
            <a:r>
              <a:rPr lang="en-US" sz="1600" dirty="0" smtClean="0"/>
              <a:t>H:  He says I’m depressed much of the time.</a:t>
            </a:r>
          </a:p>
          <a:p>
            <a:r>
              <a:rPr lang="en-US" sz="1600" dirty="0" smtClean="0"/>
              <a:t>E:  I am sorry to hear you are depressed.</a:t>
            </a:r>
          </a:p>
          <a:p>
            <a:r>
              <a:rPr lang="en-US" sz="1600" dirty="0" smtClean="0"/>
              <a:t>H:  It’s true.  I am unhappy.</a:t>
            </a:r>
          </a:p>
          <a:p>
            <a:r>
              <a:rPr lang="en-US" sz="1600" dirty="0" smtClean="0"/>
              <a:t>E:  Do you think coming here will help you not to be unhappy?</a:t>
            </a:r>
          </a:p>
          <a:p>
            <a:r>
              <a:rPr lang="en-US" sz="1600" dirty="0" smtClean="0"/>
              <a:t>H:  I need some help, that much seems certain.</a:t>
            </a:r>
          </a:p>
          <a:p>
            <a:r>
              <a:rPr lang="en-US" sz="1600" dirty="0" smtClean="0"/>
              <a:t>E:  What would it mean to you if you got some help?</a:t>
            </a:r>
          </a:p>
          <a:p>
            <a:r>
              <a:rPr lang="en-US" sz="1600" dirty="0" smtClean="0"/>
              <a:t>H:  Perhaps I could learn to get along with  my mother.</a:t>
            </a:r>
          </a:p>
          <a:p>
            <a:r>
              <a:rPr lang="en-US" sz="1600" dirty="0" smtClean="0"/>
              <a:t>E:  Tell me more about your family</a:t>
            </a:r>
            <a:endParaRPr lang="en-US" sz="1600" dirty="0"/>
          </a:p>
        </p:txBody>
      </p:sp>
    </p:spTree>
    <p:extLst>
      <p:ext uri="{BB962C8B-B14F-4D97-AF65-F5344CB8AC3E}">
        <p14:creationId xmlns:p14="http://schemas.microsoft.com/office/powerpoint/2010/main" val="370445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Textbook(s)</a:t>
            </a:r>
          </a:p>
        </p:txBody>
      </p:sp>
      <p:sp>
        <p:nvSpPr>
          <p:cNvPr id="3" name="Content Placeholder 2"/>
          <p:cNvSpPr>
            <a:spLocks noGrp="1"/>
          </p:cNvSpPr>
          <p:nvPr>
            <p:ph idx="1"/>
          </p:nvPr>
        </p:nvSpPr>
        <p:spPr/>
        <p:txBody>
          <a:bodyPr/>
          <a:lstStyle/>
          <a:p>
            <a:pPr marL="0" indent="0">
              <a:buNone/>
            </a:pPr>
            <a:r>
              <a:rPr lang="en-US" dirty="0" smtClean="0"/>
              <a:t>			</a:t>
            </a:r>
            <a:r>
              <a:rPr lang="en-US" dirty="0" smtClean="0">
                <a:solidFill>
                  <a:srgbClr val="FF0000"/>
                </a:solidFill>
              </a:rPr>
              <a:t>Introduction to </a:t>
            </a:r>
          </a:p>
          <a:p>
            <a:pPr marL="0" indent="0">
              <a:buNone/>
            </a:pPr>
            <a:r>
              <a:rPr lang="en-US" dirty="0" smtClean="0"/>
              <a:t>Artificial Intelligence And Expert Systems</a:t>
            </a:r>
          </a:p>
          <a:p>
            <a:pPr marL="0" indent="0">
              <a:buNone/>
            </a:pPr>
            <a:r>
              <a:rPr lang="en-US" dirty="0" smtClean="0"/>
              <a:t>		    DAN W. PATTERNSON</a:t>
            </a:r>
            <a:endParaRPr lang="en-US" dirty="0"/>
          </a:p>
        </p:txBody>
      </p:sp>
      <p:pic>
        <p:nvPicPr>
          <p:cNvPr id="3074" name="Picture 2" descr="C:\Users\Dr. Najeed A. Khan\Desktop\AI_boo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505200"/>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6038850"/>
            <a:ext cx="6019800" cy="646331"/>
          </a:xfrm>
          <a:prstGeom prst="rect">
            <a:avLst/>
          </a:prstGeom>
        </p:spPr>
        <p:txBody>
          <a:bodyPr wrap="square">
            <a:spAutoFit/>
          </a:bodyPr>
          <a:lstStyle/>
          <a:p>
            <a:r>
              <a:rPr lang="en-US" dirty="0"/>
              <a:t>Readings from the text</a:t>
            </a:r>
          </a:p>
          <a:p>
            <a:r>
              <a:rPr lang="en-US" dirty="0"/>
              <a:t>	Recommended strongly</a:t>
            </a:r>
          </a:p>
        </p:txBody>
      </p:sp>
    </p:spTree>
    <p:extLst>
      <p:ext uri="{BB962C8B-B14F-4D97-AF65-F5344CB8AC3E}">
        <p14:creationId xmlns:p14="http://schemas.microsoft.com/office/powerpoint/2010/main" val="2162681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Bayesian Network for an automobile troubleshooting program</a:t>
            </a:r>
            <a:endParaRPr lang="en-US" dirty="0"/>
          </a:p>
        </p:txBody>
      </p:sp>
      <p:pic>
        <p:nvPicPr>
          <p:cNvPr id="1026" name="Picture 2" descr="C:\Users\Dr. Najeed A. Khan\Desktop\Car_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5815611" cy="462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418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D00"/>
                </a:solidFill>
                <a:latin typeface="Times New Roman"/>
              </a:rPr>
              <a:t>Types of Expert </a:t>
            </a:r>
            <a:r>
              <a:rPr lang="en-US" dirty="0" smtClean="0">
                <a:solidFill>
                  <a:srgbClr val="FFCD00"/>
                </a:solidFill>
                <a:latin typeface="Times New Roman"/>
              </a:rPr>
              <a:t>Systems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3600" b="1" dirty="0" smtClean="0">
                <a:solidFill>
                  <a:srgbClr val="339AFF"/>
                </a:solidFill>
                <a:latin typeface="Times New Roman"/>
              </a:rPr>
              <a:t>Model–based </a:t>
            </a:r>
            <a:r>
              <a:rPr lang="en-US" sz="3600" b="1" dirty="0">
                <a:solidFill>
                  <a:srgbClr val="339AFF"/>
                </a:solidFill>
                <a:latin typeface="Times New Roman"/>
              </a:rPr>
              <a:t>Expert Systems</a:t>
            </a:r>
          </a:p>
          <a:p>
            <a:pPr marL="0" indent="0">
              <a:buNone/>
            </a:pPr>
            <a:r>
              <a:rPr lang="en-US" dirty="0">
                <a:solidFill>
                  <a:srgbClr val="000000"/>
                </a:solidFill>
                <a:latin typeface="Symbol"/>
              </a:rPr>
              <a:t>·  </a:t>
            </a:r>
            <a:r>
              <a:rPr lang="en-US" dirty="0">
                <a:solidFill>
                  <a:srgbClr val="000000"/>
                </a:solidFill>
                <a:latin typeface="Times New Roman"/>
              </a:rPr>
              <a:t>Model-based reasoning is based on knowledge of the structure and behavior of the</a:t>
            </a:r>
          </a:p>
          <a:p>
            <a:pPr marL="0" indent="0">
              <a:buNone/>
            </a:pPr>
            <a:r>
              <a:rPr lang="en-US" dirty="0">
                <a:solidFill>
                  <a:srgbClr val="000000"/>
                </a:solidFill>
                <a:latin typeface="Times New Roman"/>
              </a:rPr>
              <a:t>devices.</a:t>
            </a:r>
          </a:p>
          <a:p>
            <a:pPr marL="0" indent="0">
              <a:buNone/>
            </a:pPr>
            <a:r>
              <a:rPr lang="en-US" dirty="0">
                <a:solidFill>
                  <a:srgbClr val="000000"/>
                </a:solidFill>
                <a:latin typeface="Symbol"/>
              </a:rPr>
              <a:t>·  </a:t>
            </a:r>
            <a:r>
              <a:rPr lang="en-US" dirty="0">
                <a:solidFill>
                  <a:srgbClr val="000000"/>
                </a:solidFill>
                <a:latin typeface="Times New Roman"/>
              </a:rPr>
              <a:t>Model-based systems are especially useful in diagnosing equipment problems.</a:t>
            </a:r>
          </a:p>
          <a:p>
            <a:pPr marL="0" indent="0">
              <a:buNone/>
            </a:pPr>
            <a:r>
              <a:rPr lang="en-US" sz="3600" b="1" dirty="0">
                <a:solidFill>
                  <a:srgbClr val="339AFF"/>
                </a:solidFill>
                <a:latin typeface="Times New Roman"/>
              </a:rPr>
              <a:t>Rule-based Expert Systems</a:t>
            </a:r>
          </a:p>
          <a:p>
            <a:pPr marL="0" indent="0">
              <a:buNone/>
            </a:pPr>
            <a:r>
              <a:rPr lang="en-US" dirty="0">
                <a:solidFill>
                  <a:srgbClr val="000000"/>
                </a:solidFill>
                <a:latin typeface="Symbol"/>
              </a:rPr>
              <a:t>·  </a:t>
            </a:r>
            <a:r>
              <a:rPr lang="en-US" dirty="0">
                <a:solidFill>
                  <a:srgbClr val="000000"/>
                </a:solidFill>
                <a:latin typeface="Times New Roman"/>
              </a:rPr>
              <a:t>Depends on Knowledge,</a:t>
            </a:r>
          </a:p>
          <a:p>
            <a:pPr marL="0" indent="0">
              <a:buNone/>
            </a:pPr>
            <a:r>
              <a:rPr lang="en-US" dirty="0">
                <a:solidFill>
                  <a:srgbClr val="000000"/>
                </a:solidFill>
                <a:latin typeface="Symbol"/>
              </a:rPr>
              <a:t>·  </a:t>
            </a:r>
            <a:r>
              <a:rPr lang="en-US" dirty="0">
                <a:solidFill>
                  <a:srgbClr val="000000"/>
                </a:solidFill>
                <a:latin typeface="Times New Roman"/>
              </a:rPr>
              <a:t>Tricks</a:t>
            </a:r>
          </a:p>
          <a:p>
            <a:pPr marL="0" indent="0">
              <a:buNone/>
            </a:pPr>
            <a:r>
              <a:rPr lang="en-US" dirty="0">
                <a:solidFill>
                  <a:srgbClr val="000000"/>
                </a:solidFill>
                <a:latin typeface="Symbol"/>
              </a:rPr>
              <a:t>·  </a:t>
            </a:r>
            <a:r>
              <a:rPr lang="en-US" dirty="0">
                <a:solidFill>
                  <a:srgbClr val="000000"/>
                </a:solidFill>
                <a:latin typeface="Times New Roman"/>
              </a:rPr>
              <a:t>Logics</a:t>
            </a:r>
          </a:p>
          <a:p>
            <a:pPr marL="0" indent="0">
              <a:buNone/>
            </a:pPr>
            <a:r>
              <a:rPr lang="en-US" dirty="0">
                <a:solidFill>
                  <a:srgbClr val="000000"/>
                </a:solidFill>
                <a:latin typeface="Symbol"/>
              </a:rPr>
              <a:t>·  </a:t>
            </a:r>
            <a:r>
              <a:rPr lang="en-US" dirty="0">
                <a:solidFill>
                  <a:srgbClr val="000000"/>
                </a:solidFill>
                <a:latin typeface="Times New Roman"/>
              </a:rPr>
              <a:t>Judgments of related domain to problem diagnose</a:t>
            </a:r>
          </a:p>
          <a:p>
            <a:pPr marL="0" indent="0">
              <a:buNone/>
            </a:pPr>
            <a:r>
              <a:rPr lang="en-US" dirty="0">
                <a:solidFill>
                  <a:srgbClr val="000000"/>
                </a:solidFill>
                <a:latin typeface="Symbol"/>
              </a:rPr>
              <a:t>·  </a:t>
            </a:r>
            <a:r>
              <a:rPr lang="en-US" dirty="0">
                <a:solidFill>
                  <a:srgbClr val="000000"/>
                </a:solidFill>
                <a:latin typeface="Times New Roman"/>
              </a:rPr>
              <a:t>Find the solution of the problems.</a:t>
            </a:r>
            <a:endParaRPr lang="en-US" dirty="0"/>
          </a:p>
        </p:txBody>
      </p:sp>
    </p:spTree>
    <p:extLst>
      <p:ext uri="{BB962C8B-B14F-4D97-AF65-F5344CB8AC3E}">
        <p14:creationId xmlns:p14="http://schemas.microsoft.com/office/powerpoint/2010/main" val="4115968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idea is to diagnosis the most probable reasons for automobile start-up problems and evaluate the probability that the  engine works, when we fix a certain component. For example if we observe that the gauge is empty (whether or not there is fuel), we can calculate the probability that the car starts after we filled the tank.</a:t>
            </a:r>
            <a:endParaRPr lang="en-US" dirty="0"/>
          </a:p>
        </p:txBody>
      </p:sp>
    </p:spTree>
    <p:extLst>
      <p:ext uri="{BB962C8B-B14F-4D97-AF65-F5344CB8AC3E}">
        <p14:creationId xmlns:p14="http://schemas.microsoft.com/office/powerpoint/2010/main" val="1486885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ESs are useful</a:t>
            </a:r>
            <a:endParaRPr lang="en-US" dirty="0"/>
          </a:p>
        </p:txBody>
      </p:sp>
      <p:sp>
        <p:nvSpPr>
          <p:cNvPr id="3" name="Content Placeholder 2"/>
          <p:cNvSpPr>
            <a:spLocks noGrp="1"/>
          </p:cNvSpPr>
          <p:nvPr>
            <p:ph idx="1"/>
          </p:nvPr>
        </p:nvSpPr>
        <p:spPr>
          <a:xfrm>
            <a:off x="457200" y="1219200"/>
            <a:ext cx="8229600" cy="5334000"/>
          </a:xfrm>
        </p:spPr>
        <p:txBody>
          <a:bodyPr>
            <a:normAutofit lnSpcReduction="10000"/>
          </a:bodyPr>
          <a:lstStyle/>
          <a:p>
            <a:r>
              <a:rPr lang="en-US" dirty="0" smtClean="0"/>
              <a:t>Help if expertise is scares, expensive or unavailable – where the training new human experts is time –consuming and expensive</a:t>
            </a:r>
          </a:p>
          <a:p>
            <a:r>
              <a:rPr lang="en-US" dirty="0" smtClean="0"/>
              <a:t>Save time , b/c they are fast and same system can serve several users </a:t>
            </a:r>
            <a:r>
              <a:rPr lang="en-US" dirty="0" err="1" smtClean="0"/>
              <a:t>parallely</a:t>
            </a:r>
            <a:r>
              <a:rPr lang="en-US" dirty="0" smtClean="0"/>
              <a:t>.</a:t>
            </a:r>
            <a:endParaRPr lang="en-US" dirty="0" smtClean="0"/>
          </a:p>
          <a:p>
            <a:r>
              <a:rPr lang="en-US" dirty="0" smtClean="0"/>
              <a:t>Do not forget or make human-like errors.</a:t>
            </a:r>
          </a:p>
          <a:p>
            <a:r>
              <a:rPr lang="en-US" dirty="0" smtClean="0"/>
              <a:t>Are consistent : similar situations are always handled in the same way.</a:t>
            </a:r>
          </a:p>
          <a:p>
            <a:r>
              <a:rPr lang="en-US" dirty="0" smtClean="0"/>
              <a:t>Can combine knowledge of multiple human experts.</a:t>
            </a:r>
            <a:endParaRPr lang="en-US" dirty="0"/>
          </a:p>
        </p:txBody>
      </p:sp>
    </p:spTree>
    <p:extLst>
      <p:ext uri="{BB962C8B-B14F-4D97-AF65-F5344CB8AC3E}">
        <p14:creationId xmlns:p14="http://schemas.microsoft.com/office/powerpoint/2010/main" val="1250826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However, </a:t>
            </a:r>
            <a:r>
              <a:rPr lang="en-US" dirty="0" err="1" smtClean="0"/>
              <a:t>Ess</a:t>
            </a:r>
            <a:endParaRPr lang="en-US" dirty="0" smtClean="0"/>
          </a:p>
          <a:p>
            <a:r>
              <a:rPr lang="en-US" dirty="0" smtClean="0"/>
              <a:t>Are totally dependent on their knowledge base</a:t>
            </a:r>
          </a:p>
          <a:p>
            <a:r>
              <a:rPr lang="en-US" dirty="0" smtClean="0"/>
              <a:t>Usually manage only one way of reasoning</a:t>
            </a:r>
          </a:p>
          <a:p>
            <a:r>
              <a:rPr lang="en-US" dirty="0" smtClean="0"/>
              <a:t>Don’t have common sense!</a:t>
            </a:r>
          </a:p>
          <a:p>
            <a:r>
              <a:rPr lang="en-US" dirty="0" smtClean="0"/>
              <a:t>Cannot adapt to new situations creatively like human can</a:t>
            </a:r>
          </a:p>
          <a:p>
            <a:r>
              <a:rPr lang="en-US" dirty="0" smtClean="0"/>
              <a:t>Don’t recognize when no answer exists or when the problem is outside their area or domain</a:t>
            </a:r>
            <a:endParaRPr lang="en-US" dirty="0"/>
          </a:p>
        </p:txBody>
      </p:sp>
    </p:spTree>
    <p:extLst>
      <p:ext uri="{BB962C8B-B14F-4D97-AF65-F5344CB8AC3E}">
        <p14:creationId xmlns:p14="http://schemas.microsoft.com/office/powerpoint/2010/main" val="3727505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Expert System Main Components</a:t>
            </a:r>
          </a:p>
          <a:p>
            <a:r>
              <a:rPr lang="en-US" dirty="0"/>
              <a:t>Knowledge base</a:t>
            </a:r>
          </a:p>
          <a:p>
            <a:r>
              <a:rPr lang="en-US" dirty="0"/>
              <a:t>I Obtainable from books, magazines, knowledgeable persons, etc.</a:t>
            </a:r>
          </a:p>
          <a:p>
            <a:r>
              <a:rPr lang="en-US" dirty="0"/>
              <a:t>Inference engine</a:t>
            </a:r>
          </a:p>
          <a:p>
            <a:r>
              <a:rPr lang="en-US" dirty="0"/>
              <a:t>I Draws conclusions from the knowledge base</a:t>
            </a:r>
          </a:p>
        </p:txBody>
      </p:sp>
    </p:spTree>
    <p:extLst>
      <p:ext uri="{BB962C8B-B14F-4D97-AF65-F5344CB8AC3E}">
        <p14:creationId xmlns:p14="http://schemas.microsoft.com/office/powerpoint/2010/main" val="1901529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the Knowledge</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knowledge of an expert system can be represented in a number of</a:t>
            </a:r>
          </a:p>
          <a:p>
            <a:r>
              <a:rPr lang="en-US" dirty="0"/>
              <a:t>ways, including IF-THEN rules:</a:t>
            </a:r>
          </a:p>
          <a:p>
            <a:r>
              <a:rPr lang="en-US" i="1" dirty="0"/>
              <a:t>IF you are hungry THEN eat</a:t>
            </a:r>
            <a:endParaRPr lang="en-US" dirty="0"/>
          </a:p>
        </p:txBody>
      </p:sp>
    </p:spTree>
    <p:extLst>
      <p:ext uri="{BB962C8B-B14F-4D97-AF65-F5344CB8AC3E}">
        <p14:creationId xmlns:p14="http://schemas.microsoft.com/office/powerpoint/2010/main" val="3517765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Shallow knowledge – based on empirical and heuristic knowledge.</a:t>
            </a:r>
          </a:p>
          <a:p>
            <a:r>
              <a:rPr lang="en-US" dirty="0"/>
              <a:t>Deep knowledge – based on basic structure, function, and behavior of</a:t>
            </a:r>
          </a:p>
          <a:p>
            <a:r>
              <a:rPr lang="en-US" dirty="0"/>
              <a:t>objects.</a:t>
            </a:r>
          </a:p>
        </p:txBody>
      </p:sp>
    </p:spTree>
    <p:extLst>
      <p:ext uri="{BB962C8B-B14F-4D97-AF65-F5344CB8AC3E}">
        <p14:creationId xmlns:p14="http://schemas.microsoft.com/office/powerpoint/2010/main" val="218246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Examples of </a:t>
            </a:r>
            <a:r>
              <a:rPr lang="en-US"/>
              <a:t>Expert </a:t>
            </a:r>
            <a:r>
              <a:rPr lang="en-US" smtClean="0"/>
              <a:t>Systems</a:t>
            </a:r>
            <a:endParaRPr lang="en-US"/>
          </a:p>
        </p:txBody>
      </p:sp>
      <p:sp>
        <p:nvSpPr>
          <p:cNvPr id="3" name="Content Placeholder 2"/>
          <p:cNvSpPr>
            <a:spLocks noGrp="1"/>
          </p:cNvSpPr>
          <p:nvPr>
            <p:ph idx="1"/>
          </p:nvPr>
        </p:nvSpPr>
        <p:spPr/>
        <p:txBody>
          <a:bodyPr>
            <a:normAutofit fontScale="92500" lnSpcReduction="10000"/>
          </a:bodyPr>
          <a:lstStyle/>
          <a:p>
            <a:r>
              <a:rPr lang="en-US" dirty="0"/>
              <a:t>Early Expert Systems</a:t>
            </a:r>
          </a:p>
          <a:p>
            <a:r>
              <a:rPr lang="en-US" dirty="0"/>
              <a:t>DENDRAL – used in chemical mass spectroscopy to identify chemical</a:t>
            </a:r>
          </a:p>
          <a:p>
            <a:r>
              <a:rPr lang="en-US" dirty="0"/>
              <a:t>constituents</a:t>
            </a:r>
          </a:p>
          <a:p>
            <a:r>
              <a:rPr lang="en-US" dirty="0"/>
              <a:t>MYCIN – medical diagnosis of illness</a:t>
            </a:r>
          </a:p>
          <a:p>
            <a:r>
              <a:rPr lang="en-US" dirty="0"/>
              <a:t>DIPMETER – geological data analysis for oil</a:t>
            </a:r>
          </a:p>
          <a:p>
            <a:r>
              <a:rPr lang="en-US" dirty="0"/>
              <a:t>PROSPECTOR – geological data analysis for </a:t>
            </a:r>
            <a:r>
              <a:rPr lang="en-US" dirty="0" smtClean="0"/>
              <a:t>minerals</a:t>
            </a:r>
          </a:p>
          <a:p>
            <a:r>
              <a:rPr lang="en-US" dirty="0" smtClean="0"/>
              <a:t>ELIZA</a:t>
            </a:r>
            <a:endParaRPr lang="en-US" dirty="0"/>
          </a:p>
        </p:txBody>
      </p:sp>
    </p:spTree>
    <p:extLst>
      <p:ext uri="{BB962C8B-B14F-4D97-AF65-F5344CB8AC3E}">
        <p14:creationId xmlns:p14="http://schemas.microsoft.com/office/powerpoint/2010/main" val="113242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Resources</a:t>
            </a:r>
          </a:p>
        </p:txBody>
      </p:sp>
      <p:sp>
        <p:nvSpPr>
          <p:cNvPr id="3" name="Content Placeholder 2"/>
          <p:cNvSpPr>
            <a:spLocks noGrp="1"/>
          </p:cNvSpPr>
          <p:nvPr>
            <p:ph idx="1"/>
          </p:nvPr>
        </p:nvSpPr>
        <p:spPr/>
        <p:txBody>
          <a:bodyPr>
            <a:normAutofit fontScale="92500" lnSpcReduction="10000"/>
          </a:bodyPr>
          <a:lstStyle/>
          <a:p>
            <a:r>
              <a:rPr lang="en-US" dirty="0"/>
              <a:t>My </a:t>
            </a:r>
            <a:r>
              <a:rPr lang="en-US" dirty="0" smtClean="0"/>
              <a:t>Knowledge based system home page(under work)</a:t>
            </a:r>
            <a:endParaRPr lang="en-US" dirty="0"/>
          </a:p>
          <a:p>
            <a:pPr marL="0" indent="0">
              <a:buNone/>
            </a:pPr>
            <a:r>
              <a:rPr lang="en-US" dirty="0"/>
              <a:t>- Lecture Slides and other related material </a:t>
            </a:r>
            <a:r>
              <a:rPr lang="en-US" sz="2800" dirty="0" smtClean="0">
                <a:hlinkClick r:id="rId2"/>
              </a:rPr>
              <a:t>https</a:t>
            </a:r>
            <a:r>
              <a:rPr lang="en-US" sz="2800" dirty="0">
                <a:hlinkClick r:id="rId2"/>
              </a:rPr>
              <a:t>://</a:t>
            </a:r>
            <a:r>
              <a:rPr lang="en-US" sz="2800" dirty="0" smtClean="0">
                <a:hlinkClick r:id="rId2"/>
              </a:rPr>
              <a:t>sites.google.com/site/CT524</a:t>
            </a:r>
            <a:r>
              <a:rPr lang="en-US" sz="2800" dirty="0"/>
              <a:t> Knowledge </a:t>
            </a:r>
            <a:r>
              <a:rPr lang="en-US" sz="2800" dirty="0" smtClean="0"/>
              <a:t>based</a:t>
            </a:r>
            <a:r>
              <a:rPr lang="en-US" sz="2800" dirty="0" smtClean="0">
                <a:hlinkClick r:id="rId2"/>
              </a:rPr>
              <a:t>/</a:t>
            </a:r>
            <a:endParaRPr lang="en-US" sz="2800" dirty="0"/>
          </a:p>
          <a:p>
            <a:pPr marL="0" indent="0">
              <a:buNone/>
            </a:pPr>
            <a:endParaRPr lang="en-US" dirty="0"/>
          </a:p>
          <a:p>
            <a:r>
              <a:rPr lang="en-US" dirty="0" smtClean="0"/>
              <a:t>Online </a:t>
            </a:r>
            <a:r>
              <a:rPr lang="en-US" dirty="0"/>
              <a:t>texts and software</a:t>
            </a:r>
          </a:p>
          <a:p>
            <a:pPr>
              <a:buFontTx/>
              <a:buChar char="-"/>
            </a:pPr>
            <a:r>
              <a:rPr lang="en-US" dirty="0">
                <a:hlinkClick r:id="rId3"/>
              </a:rPr>
              <a:t>http://www.wtec.org/loyola/kb/c1_s1.htm</a:t>
            </a:r>
            <a:endParaRPr lang="en-US" dirty="0"/>
          </a:p>
          <a:p>
            <a:pPr>
              <a:buFontTx/>
              <a:buChar char="-"/>
            </a:pPr>
            <a:r>
              <a:rPr lang="en-US" dirty="0">
                <a:hlinkClick r:id="rId4"/>
              </a:rPr>
              <a:t>http://expertise2go.com/webesie/e2gdoc/</a:t>
            </a:r>
            <a:r>
              <a:rPr lang="en-US" dirty="0"/>
              <a:t> </a:t>
            </a:r>
          </a:p>
          <a:p>
            <a:pPr>
              <a:buFontTx/>
              <a:buChar char="-"/>
            </a:pPr>
            <a:r>
              <a:rPr lang="en-US" dirty="0">
                <a:hlinkClick r:id="rId5"/>
              </a:rPr>
              <a:t>http://www.wtec.org/loyola/kb/c3_s2.htm</a:t>
            </a:r>
            <a:r>
              <a:rPr lang="en-US" dirty="0"/>
              <a:t> </a:t>
            </a:r>
          </a:p>
        </p:txBody>
      </p:sp>
    </p:spTree>
    <p:extLst>
      <p:ext uri="{BB962C8B-B14F-4D97-AF65-F5344CB8AC3E}">
        <p14:creationId xmlns:p14="http://schemas.microsoft.com/office/powerpoint/2010/main" val="117640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lstStyle/>
          <a:p>
            <a:r>
              <a:rPr lang="en-US" dirty="0"/>
              <a:t>Introduction to</a:t>
            </a:r>
          </a:p>
        </p:txBody>
      </p:sp>
      <p:sp>
        <p:nvSpPr>
          <p:cNvPr id="3" name="Subtitle 2"/>
          <p:cNvSpPr>
            <a:spLocks noGrp="1"/>
          </p:cNvSpPr>
          <p:nvPr>
            <p:ph type="subTitle" idx="1"/>
          </p:nvPr>
        </p:nvSpPr>
        <p:spPr>
          <a:xfrm>
            <a:off x="1447800" y="4419600"/>
            <a:ext cx="6400800" cy="1752600"/>
          </a:xfrm>
        </p:spPr>
        <p:txBody>
          <a:bodyPr>
            <a:normAutofit/>
          </a:bodyPr>
          <a:lstStyle/>
          <a:p>
            <a:r>
              <a:rPr lang="en-US" dirty="0" smtClean="0"/>
              <a:t>Our attempt to build Models of ourselves</a:t>
            </a:r>
          </a:p>
          <a:p>
            <a:r>
              <a:rPr lang="en-US" dirty="0" smtClean="0"/>
              <a:t>				     (Elaine Rich)</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00200"/>
            <a:ext cx="327054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19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685800"/>
            <a:ext cx="7574911"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292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433388"/>
            <a:ext cx="8496300" cy="6235700"/>
          </a:xfrm>
        </p:spPr>
      </p:pic>
    </p:spTree>
    <p:extLst>
      <p:ext uri="{BB962C8B-B14F-4D97-AF65-F5344CB8AC3E}">
        <p14:creationId xmlns:p14="http://schemas.microsoft.com/office/powerpoint/2010/main" val="1928398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fontScale="90000"/>
          </a:bodyPr>
          <a:lstStyle/>
          <a:p>
            <a:pPr eaLnBrk="1" hangingPunct="1">
              <a:defRPr/>
            </a:pPr>
            <a:r>
              <a:rPr lang="en-US" sz="3200" b="1" dirty="0" smtClean="0"/>
              <a:t/>
            </a:r>
            <a:br>
              <a:rPr lang="en-US" sz="3200" b="1" dirty="0" smtClean="0"/>
            </a:br>
            <a:r>
              <a:rPr lang="en-US" sz="3200" b="1" dirty="0"/>
              <a:t/>
            </a:r>
            <a:br>
              <a:rPr lang="en-US" sz="3200" b="1" dirty="0"/>
            </a:br>
            <a:endParaRPr lang="en-GB" sz="3200" b="1" dirty="0" smtClean="0">
              <a:effectLst>
                <a:outerShdw blurRad="38100" dist="38100" dir="2700000" algn="tl">
                  <a:srgbClr val="C0C0C0"/>
                </a:outerShdw>
              </a:effectLst>
            </a:endParaRPr>
          </a:p>
        </p:txBody>
      </p:sp>
      <p:pic>
        <p:nvPicPr>
          <p:cNvPr id="6147"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95288" y="452438"/>
            <a:ext cx="8353425" cy="6191250"/>
          </a:xfrm>
        </p:spPr>
      </p:pic>
    </p:spTree>
    <p:extLst>
      <p:ext uri="{BB962C8B-B14F-4D97-AF65-F5344CB8AC3E}">
        <p14:creationId xmlns:p14="http://schemas.microsoft.com/office/powerpoint/2010/main" val="2676017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1748</Words>
  <Application>Microsoft Office PowerPoint</Application>
  <PresentationFormat>On-screen Show (4:3)</PresentationFormat>
  <Paragraphs>263</Paragraphs>
  <Slides>48</Slides>
  <Notes>4</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PowerPoint Presentation</vt:lpstr>
      <vt:lpstr>Course</vt:lpstr>
      <vt:lpstr>Textbook(s)</vt:lpstr>
      <vt:lpstr>Online Resources</vt:lpstr>
      <vt:lpstr>Introduction to</vt:lpstr>
      <vt:lpstr>PowerPoint Presentation</vt:lpstr>
      <vt:lpstr>PowerPoint Presentation</vt:lpstr>
      <vt:lpstr>  </vt:lpstr>
      <vt:lpstr>PowerPoint Presentation</vt:lpstr>
      <vt:lpstr>PowerPoint Presentation</vt:lpstr>
      <vt:lpstr>PowerPoint Presentation</vt:lpstr>
      <vt:lpstr>What is human intelligence (Cont)</vt:lpstr>
      <vt:lpstr>PowerPoint Presentation</vt:lpstr>
      <vt:lpstr>Applications of AI</vt:lpstr>
      <vt:lpstr>PowerPoint Presentation</vt:lpstr>
      <vt:lpstr>PowerPoint Presentation</vt:lpstr>
      <vt:lpstr>PowerPoint Presentation</vt:lpstr>
      <vt:lpstr>Applications of AI : Medicine/Genetics </vt:lpstr>
      <vt:lpstr>Applications of AI Transportation</vt:lpstr>
      <vt:lpstr>Applications of AI Agriculture</vt:lpstr>
      <vt:lpstr>Applications of AI Vision robotics a company in California </vt:lpstr>
      <vt:lpstr>Major Branches of A. I.</vt:lpstr>
      <vt:lpstr>Robotics Mechanical and computer devices that performs tedious tasks with high precision.</vt:lpstr>
      <vt:lpstr>Vision system</vt:lpstr>
      <vt:lpstr>PowerPoint Presentation</vt:lpstr>
      <vt:lpstr>Learning System </vt:lpstr>
      <vt:lpstr>Expert System/Knowledge based system</vt:lpstr>
      <vt:lpstr>Knowledge based system (Introduction)</vt:lpstr>
      <vt:lpstr>History of Experts Systems</vt:lpstr>
      <vt:lpstr>Architecture of Rule-based Expert Systems</vt:lpstr>
      <vt:lpstr>What is Knowledge ?</vt:lpstr>
      <vt:lpstr>Level of Knowledge</vt:lpstr>
      <vt:lpstr>Deep Knowledge Investigation</vt:lpstr>
      <vt:lpstr>Categories of Knowledge</vt:lpstr>
      <vt:lpstr>Source of Knowledge</vt:lpstr>
      <vt:lpstr>PowerPoint Presentation</vt:lpstr>
      <vt:lpstr>History of Experts Systems</vt:lpstr>
      <vt:lpstr>  Eliza (ES) Sample dialog: </vt:lpstr>
      <vt:lpstr>A Bayesian Network for an automobile troubleshooting program</vt:lpstr>
      <vt:lpstr>Types of Expert Systems</vt:lpstr>
      <vt:lpstr>PowerPoint Presentation</vt:lpstr>
      <vt:lpstr>Why ESs are useful</vt:lpstr>
      <vt:lpstr>PowerPoint Presentation</vt:lpstr>
      <vt:lpstr>PowerPoint Presentation</vt:lpstr>
      <vt:lpstr>Representing the Knowledge </vt:lpstr>
      <vt:lpstr>PowerPoint Presentation</vt:lpstr>
      <vt:lpstr>Examples of Expert Systems</vt:lpstr>
    </vt:vector>
  </TitlesOfParts>
  <Company>NEDUET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 Shaikh</dc:creator>
  <cp:lastModifiedBy>Dr. Najeed A Khan</cp:lastModifiedBy>
  <cp:revision>44</cp:revision>
  <dcterms:created xsi:type="dcterms:W3CDTF">2012-01-18T09:56:23Z</dcterms:created>
  <dcterms:modified xsi:type="dcterms:W3CDTF">2012-07-26T05:38:35Z</dcterms:modified>
</cp:coreProperties>
</file>