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75" r:id="rId9"/>
    <p:sldId id="264" r:id="rId10"/>
    <p:sldId id="265" r:id="rId11"/>
    <p:sldId id="266" r:id="rId12"/>
    <p:sldId id="267" r:id="rId13"/>
    <p:sldId id="268" r:id="rId14"/>
    <p:sldId id="269" r:id="rId15"/>
    <p:sldId id="270" r:id="rId16"/>
    <p:sldId id="276" r:id="rId17"/>
    <p:sldId id="271" r:id="rId18"/>
    <p:sldId id="272" r:id="rId19"/>
    <p:sldId id="273" r:id="rId20"/>
    <p:sldId id="274" r:id="rId21"/>
    <p:sldId id="277" r:id="rId22"/>
    <p:sldId id="279" r:id="rId23"/>
    <p:sldId id="289" r:id="rId24"/>
    <p:sldId id="280" r:id="rId25"/>
    <p:sldId id="281" r:id="rId26"/>
    <p:sldId id="282" r:id="rId27"/>
    <p:sldId id="283" r:id="rId28"/>
    <p:sldId id="295" r:id="rId29"/>
    <p:sldId id="285" r:id="rId30"/>
    <p:sldId id="286" r:id="rId31"/>
    <p:sldId id="294" r:id="rId32"/>
    <p:sldId id="287" r:id="rId33"/>
    <p:sldId id="288" r:id="rId34"/>
    <p:sldId id="290" r:id="rId35"/>
    <p:sldId id="291" r:id="rId36"/>
    <p:sldId id="292" r:id="rId37"/>
    <p:sldId id="296" r:id="rId38"/>
    <p:sldId id="29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72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9492F9-15AA-4705-82D4-808F914969E6}" type="datetimeFigureOut">
              <a:rPr lang="en-US" smtClean="0"/>
              <a:t>3/17/2014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EECE31-E45B-4AC9-B395-4D718A7B2429}" type="slidenum">
              <a:rPr lang="en-US" smtClean="0"/>
              <a:t>‹#›</a:t>
            </a:fld>
            <a:endParaRPr lang="en-US"/>
          </a:p>
        </p:txBody>
      </p:sp>
    </p:spTree>
    <p:extLst>
      <p:ext uri="{BB962C8B-B14F-4D97-AF65-F5344CB8AC3E}">
        <p14:creationId xmlns:p14="http://schemas.microsoft.com/office/powerpoint/2010/main" val="1842286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defTabSz="914274" eaLnBrk="0" hangingPunct="0">
              <a:defRPr sz="2900">
                <a:solidFill>
                  <a:schemeClr val="tx1"/>
                </a:solidFill>
                <a:latin typeface="Arial" charset="0"/>
              </a:defRPr>
            </a:lvl1pPr>
            <a:lvl2pPr marL="730171" indent="-280835" defTabSz="914274" eaLnBrk="0" hangingPunct="0">
              <a:defRPr sz="2900">
                <a:solidFill>
                  <a:schemeClr val="tx1"/>
                </a:solidFill>
                <a:latin typeface="Arial" charset="0"/>
              </a:defRPr>
            </a:lvl2pPr>
            <a:lvl3pPr marL="1123340" indent="-224668" defTabSz="914274" eaLnBrk="0" hangingPunct="0">
              <a:defRPr sz="2900">
                <a:solidFill>
                  <a:schemeClr val="tx1"/>
                </a:solidFill>
                <a:latin typeface="Arial" charset="0"/>
              </a:defRPr>
            </a:lvl3pPr>
            <a:lvl4pPr marL="1572677" indent="-224668" defTabSz="914274" eaLnBrk="0" hangingPunct="0">
              <a:defRPr sz="2900">
                <a:solidFill>
                  <a:schemeClr val="tx1"/>
                </a:solidFill>
                <a:latin typeface="Arial" charset="0"/>
              </a:defRPr>
            </a:lvl4pPr>
            <a:lvl5pPr marL="2022013" indent="-224668" defTabSz="914274" eaLnBrk="0" hangingPunct="0">
              <a:defRPr sz="2900">
                <a:solidFill>
                  <a:schemeClr val="tx1"/>
                </a:solidFill>
                <a:latin typeface="Arial" charset="0"/>
              </a:defRPr>
            </a:lvl5pPr>
            <a:lvl6pPr marL="2471349"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6pPr>
            <a:lvl7pPr marL="2920685"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7pPr>
            <a:lvl8pPr marL="3370021"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8pPr>
            <a:lvl9pPr marL="3819357"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9pPr>
          </a:lstStyle>
          <a:p>
            <a:pPr eaLnBrk="1" hangingPunct="1"/>
            <a:fld id="{700EE411-C6AB-49B2-B448-31260FCE1A5D}" type="slidenum">
              <a:rPr lang="en-US" sz="1300"/>
              <a:pPr eaLnBrk="1" hangingPunct="1"/>
              <a:t>12</a:t>
            </a:fld>
            <a:endParaRPr lang="en-US" sz="130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13260" y="4343713"/>
            <a:ext cx="5031482" cy="4113862"/>
          </a:xfrm>
          <a:noFill/>
        </p:spPr>
        <p:txBody>
          <a:bodyPr/>
          <a:lstStyle/>
          <a:p>
            <a:pPr eaLnBrk="1" hangingPunct="1"/>
            <a:r>
              <a:rPr lang="en-GB" sz="1800"/>
              <a:t>Induction is different from deduction and DBMS does not not support induction;</a:t>
            </a:r>
          </a:p>
          <a:p>
            <a:pPr eaLnBrk="1" hangingPunct="1"/>
            <a:r>
              <a:rPr lang="en-GB" sz="1800"/>
              <a:t>The result of induction is higher-level information or knowledge: general statements about data</a:t>
            </a:r>
          </a:p>
          <a:p>
            <a:pPr eaLnBrk="1" hangingPunct="1"/>
            <a:r>
              <a:rPr lang="en-GB" sz="1800"/>
              <a:t>There are many approaches. Refer to the lecture notes for CS3244 available at the Co-Op.</a:t>
            </a:r>
          </a:p>
          <a:p>
            <a:pPr eaLnBrk="1" hangingPunct="1"/>
            <a:r>
              <a:rPr lang="en-GB" sz="1800"/>
              <a:t>We focus on  three approaches here, other examples:</a:t>
            </a:r>
          </a:p>
          <a:p>
            <a:pPr eaLnBrk="1" hangingPunct="1"/>
            <a:r>
              <a:rPr lang="en-GB" sz="1800"/>
              <a:t>Other approaches</a:t>
            </a:r>
          </a:p>
          <a:p>
            <a:pPr eaLnBrk="1" hangingPunct="1">
              <a:buFontTx/>
              <a:buChar char="•"/>
            </a:pPr>
            <a:r>
              <a:rPr lang="en-GB" sz="1800"/>
              <a:t>Instance-based learning</a:t>
            </a:r>
          </a:p>
          <a:p>
            <a:pPr eaLnBrk="1" hangingPunct="1">
              <a:buFontTx/>
              <a:buChar char="•"/>
            </a:pPr>
            <a:r>
              <a:rPr lang="en-GB" sz="1800"/>
              <a:t>other neural networks</a:t>
            </a:r>
          </a:p>
          <a:p>
            <a:pPr eaLnBrk="1" hangingPunct="1">
              <a:buFontTx/>
              <a:buChar char="•"/>
            </a:pPr>
            <a:r>
              <a:rPr lang="en-GB" sz="1800"/>
              <a:t>Concept learning (Version space, Focus, Aq11, …)</a:t>
            </a:r>
          </a:p>
          <a:p>
            <a:pPr eaLnBrk="1" hangingPunct="1">
              <a:buFontTx/>
              <a:buChar char="•"/>
            </a:pPr>
            <a:r>
              <a:rPr lang="en-GB" sz="1800"/>
              <a:t>Genetic algorithms</a:t>
            </a:r>
          </a:p>
          <a:p>
            <a:pPr eaLnBrk="1" hangingPunct="1">
              <a:buFontTx/>
              <a:buChar char="•"/>
            </a:pPr>
            <a:r>
              <a:rPr lang="en-GB" sz="1800"/>
              <a:t>Reinforcement learning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defTabSz="914274" eaLnBrk="0" hangingPunct="0">
              <a:defRPr sz="2900">
                <a:solidFill>
                  <a:schemeClr val="tx1"/>
                </a:solidFill>
                <a:latin typeface="Arial" charset="0"/>
              </a:defRPr>
            </a:lvl1pPr>
            <a:lvl2pPr marL="730171" indent="-280835" defTabSz="914274" eaLnBrk="0" hangingPunct="0">
              <a:defRPr sz="2900">
                <a:solidFill>
                  <a:schemeClr val="tx1"/>
                </a:solidFill>
                <a:latin typeface="Arial" charset="0"/>
              </a:defRPr>
            </a:lvl2pPr>
            <a:lvl3pPr marL="1123340" indent="-224668" defTabSz="914274" eaLnBrk="0" hangingPunct="0">
              <a:defRPr sz="2900">
                <a:solidFill>
                  <a:schemeClr val="tx1"/>
                </a:solidFill>
                <a:latin typeface="Arial" charset="0"/>
              </a:defRPr>
            </a:lvl3pPr>
            <a:lvl4pPr marL="1572677" indent="-224668" defTabSz="914274" eaLnBrk="0" hangingPunct="0">
              <a:defRPr sz="2900">
                <a:solidFill>
                  <a:schemeClr val="tx1"/>
                </a:solidFill>
                <a:latin typeface="Arial" charset="0"/>
              </a:defRPr>
            </a:lvl4pPr>
            <a:lvl5pPr marL="2022013" indent="-224668" defTabSz="914274" eaLnBrk="0" hangingPunct="0">
              <a:defRPr sz="2900">
                <a:solidFill>
                  <a:schemeClr val="tx1"/>
                </a:solidFill>
                <a:latin typeface="Arial" charset="0"/>
              </a:defRPr>
            </a:lvl5pPr>
            <a:lvl6pPr marL="2471349"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6pPr>
            <a:lvl7pPr marL="2920685"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7pPr>
            <a:lvl8pPr marL="3370021"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8pPr>
            <a:lvl9pPr marL="3819357" indent="-224668" defTabSz="914274" eaLnBrk="0" fontAlgn="base" hangingPunct="0">
              <a:spcBef>
                <a:spcPct val="20000"/>
              </a:spcBef>
              <a:spcAft>
                <a:spcPct val="0"/>
              </a:spcAft>
              <a:buClr>
                <a:schemeClr val="accent1"/>
              </a:buClr>
              <a:buSzPct val="65000"/>
              <a:buFont typeface="Wingdings" pitchFamily="2" charset="2"/>
              <a:buChar char="n"/>
              <a:defRPr sz="2900">
                <a:solidFill>
                  <a:schemeClr val="tx1"/>
                </a:solidFill>
                <a:latin typeface="Arial" charset="0"/>
              </a:defRPr>
            </a:lvl9pPr>
          </a:lstStyle>
          <a:p>
            <a:pPr eaLnBrk="1" hangingPunct="1"/>
            <a:fld id="{22AC7175-046F-4E47-9639-10065EA9A7AF}" type="slidenum">
              <a:rPr lang="en-US" sz="1300"/>
              <a:pPr eaLnBrk="1" hangingPunct="1"/>
              <a:t>22</a:t>
            </a:fld>
            <a:endParaRPr lang="en-US" sz="1300"/>
          </a:p>
        </p:txBody>
      </p:sp>
      <p:sp>
        <p:nvSpPr>
          <p:cNvPr id="156675" name="Rectangle 2"/>
          <p:cNvSpPr>
            <a:spLocks noGrp="1" noRot="1" noChangeAspect="1" noChangeArrowheads="1" noTextEdit="1"/>
          </p:cNvSpPr>
          <p:nvPr>
            <p:ph type="sldImg"/>
          </p:nvPr>
        </p:nvSpPr>
        <p:spPr>
          <a:xfrm>
            <a:off x="1154113" y="690563"/>
            <a:ext cx="4554537" cy="3416300"/>
          </a:xfrm>
          <a:ln w="12700" cap="flat">
            <a:solidFill>
              <a:schemeClr val="tx1"/>
            </a:solidFill>
          </a:ln>
        </p:spPr>
      </p:sp>
      <p:sp>
        <p:nvSpPr>
          <p:cNvPr id="156676" name="Rectangle 3"/>
          <p:cNvSpPr>
            <a:spLocks noGrp="1" noChangeArrowheads="1"/>
          </p:cNvSpPr>
          <p:nvPr>
            <p:ph type="body" idx="1"/>
          </p:nvPr>
        </p:nvSpPr>
        <p:spPr>
          <a:xfrm>
            <a:off x="914815" y="4343713"/>
            <a:ext cx="5028370" cy="4115425"/>
          </a:xfrm>
          <a:noFill/>
        </p:spPr>
        <p:txBody>
          <a:bodyPr lIns="83965" tIns="41981" rIns="83965" bIns="41981"/>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17A5DF-0A39-442A-9A54-4A6E2CD62919}"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205967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7A5DF-0A39-442A-9A54-4A6E2CD62919}"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1854116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7A5DF-0A39-442A-9A54-4A6E2CD62919}"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3479460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en-US"/>
              <a:t>CS583, Bing Liu, UIC</a:t>
            </a:r>
          </a:p>
        </p:txBody>
      </p:sp>
      <p:sp>
        <p:nvSpPr>
          <p:cNvPr id="6" name="Rectangle 6"/>
          <p:cNvSpPr>
            <a:spLocks noGrp="1" noChangeArrowheads="1"/>
          </p:cNvSpPr>
          <p:nvPr>
            <p:ph type="sldNum" sz="quarter" idx="11"/>
          </p:nvPr>
        </p:nvSpPr>
        <p:spPr>
          <a:ln/>
        </p:spPr>
        <p:txBody>
          <a:bodyPr/>
          <a:lstStyle>
            <a:lvl1pPr>
              <a:defRPr/>
            </a:lvl1pPr>
          </a:lstStyle>
          <a:p>
            <a:pPr>
              <a:defRPr/>
            </a:pPr>
            <a:fld id="{CE640A8D-C8EA-476A-8BA9-ED5ED7C273D3}" type="slidenum">
              <a:rPr lang="en-US" altLang="en-US"/>
              <a:pPr>
                <a:defRPr/>
              </a:pPr>
              <a:t>‹#›</a:t>
            </a:fld>
            <a:endParaRPr lang="en-US" altLang="en-US"/>
          </a:p>
        </p:txBody>
      </p:sp>
    </p:spTree>
    <p:extLst>
      <p:ext uri="{BB962C8B-B14F-4D97-AF65-F5344CB8AC3E}">
        <p14:creationId xmlns:p14="http://schemas.microsoft.com/office/powerpoint/2010/main" val="492704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7A5DF-0A39-442A-9A54-4A6E2CD62919}"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34616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17A5DF-0A39-442A-9A54-4A6E2CD62919}" type="datetimeFigureOut">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73876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17A5DF-0A39-442A-9A54-4A6E2CD62919}" type="datetimeFigureOut">
              <a:rPr lang="en-US" smtClean="0"/>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112219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17A5DF-0A39-442A-9A54-4A6E2CD62919}" type="datetimeFigureOut">
              <a:rPr lang="en-US" smtClean="0"/>
              <a:t>3/17/2014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1721178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17A5DF-0A39-442A-9A54-4A6E2CD62919}" type="datetimeFigureOut">
              <a:rPr lang="en-US" smtClean="0"/>
              <a:t>3/17/2014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16685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7A5DF-0A39-442A-9A54-4A6E2CD62919}" type="datetimeFigureOut">
              <a:rPr lang="en-US" smtClean="0"/>
              <a:t>3/17/2014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6117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7A5DF-0A39-442A-9A54-4A6E2CD62919}" type="datetimeFigureOut">
              <a:rPr lang="en-US" smtClean="0"/>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42305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7A5DF-0A39-442A-9A54-4A6E2CD62919}" type="datetimeFigureOut">
              <a:rPr lang="en-US" smtClean="0"/>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3FFD5-7C9D-4335-9075-4F8C3FF61D85}" type="slidenum">
              <a:rPr lang="en-US" smtClean="0"/>
              <a:t>‹#›</a:t>
            </a:fld>
            <a:endParaRPr lang="en-US"/>
          </a:p>
        </p:txBody>
      </p:sp>
    </p:spTree>
    <p:extLst>
      <p:ext uri="{BB962C8B-B14F-4D97-AF65-F5344CB8AC3E}">
        <p14:creationId xmlns:p14="http://schemas.microsoft.com/office/powerpoint/2010/main" val="263231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7A5DF-0A39-442A-9A54-4A6E2CD62919}" type="datetimeFigureOut">
              <a:rPr lang="en-US" smtClean="0"/>
              <a:t>3/17/2014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3FFD5-7C9D-4335-9075-4F8C3FF61D85}" type="slidenum">
              <a:rPr lang="en-US" smtClean="0"/>
              <a:t>‹#›</a:t>
            </a:fld>
            <a:endParaRPr lang="en-US"/>
          </a:p>
        </p:txBody>
      </p:sp>
    </p:spTree>
    <p:extLst>
      <p:ext uri="{BB962C8B-B14F-4D97-AF65-F5344CB8AC3E}">
        <p14:creationId xmlns:p14="http://schemas.microsoft.com/office/powerpoint/2010/main" val="4009559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aar-classifi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aar-classifi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package" Target="../embeddings/Microsoft_Word_Document1.docx"/></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ki/Unsupervised_learning" TargetMode="External"/><Relationship Id="rId2" Type="http://schemas.openxmlformats.org/officeDocument/2006/relationships/hyperlink" Target="http://en.wikipedia.org/wiki/Supervised_learning"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Sensitivity_(tests)" TargetMode="External"/><Relationship Id="rId2" Type="http://schemas.openxmlformats.org/officeDocument/2006/relationships/hyperlink" Target="http://en.wikipedia.org/wiki/Graph_of_a_function"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en.wikipedia.org/wiki/Binary_classifier" TargetMode="External"/><Relationship Id="rId4" Type="http://schemas.openxmlformats.org/officeDocument/2006/relationships/hyperlink" Target="http://en.wikipedia.org/wiki/Specificity_(test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False_positive" TargetMode="External"/><Relationship Id="rId2" Type="http://schemas.openxmlformats.org/officeDocument/2006/relationships/hyperlink" Target="http://en.wikipedia.org/wiki/True_positive" TargetMode="Externa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a:t>
            </a:r>
            <a:endParaRPr lang="en-US" dirty="0"/>
          </a:p>
        </p:txBody>
      </p:sp>
      <p:sp>
        <p:nvSpPr>
          <p:cNvPr id="3" name="Subtitle 2"/>
          <p:cNvSpPr>
            <a:spLocks noGrp="1"/>
          </p:cNvSpPr>
          <p:nvPr>
            <p:ph type="subTitle" idx="1"/>
          </p:nvPr>
        </p:nvSpPr>
        <p:spPr/>
        <p:txBody>
          <a:bodyPr/>
          <a:lstStyle/>
          <a:p>
            <a:r>
              <a:rPr lang="en-US" dirty="0"/>
              <a:t>A</a:t>
            </a:r>
            <a:r>
              <a:rPr lang="en-US" dirty="0" smtClean="0"/>
              <a:t>cquiring new, or modifying existing, knowledge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2308" y="457200"/>
            <a:ext cx="2839718" cy="223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359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dirty="0" smtClean="0"/>
              <a:t>Another application</a:t>
            </a:r>
          </a:p>
        </p:txBody>
      </p:sp>
      <p:sp>
        <p:nvSpPr>
          <p:cNvPr id="6149" name="Rectangle 3"/>
          <p:cNvSpPr>
            <a:spLocks noGrp="1" noChangeArrowheads="1"/>
          </p:cNvSpPr>
          <p:nvPr>
            <p:ph type="body" idx="1"/>
          </p:nvPr>
        </p:nvSpPr>
        <p:spPr>
          <a:xfrm>
            <a:off x="457200" y="914400"/>
            <a:ext cx="8534400" cy="5943600"/>
          </a:xfrm>
        </p:spPr>
        <p:txBody>
          <a:bodyPr>
            <a:noAutofit/>
          </a:bodyPr>
          <a:lstStyle/>
          <a:p>
            <a:pPr eaLnBrk="1" hangingPunct="1">
              <a:lnSpc>
                <a:spcPct val="90000"/>
              </a:lnSpc>
            </a:pPr>
            <a:r>
              <a:rPr lang="en-US" altLang="zh-CN" dirty="0" smtClean="0">
                <a:ea typeface="宋体" pitchFamily="2" charset="-122"/>
              </a:rPr>
              <a:t>A credit card company receives thousands of applications for new cards. Each application contains information about an applicant, </a:t>
            </a:r>
          </a:p>
          <a:p>
            <a:pPr marL="742950" lvl="1" indent="-285750" eaLnBrk="1" hangingPunct="1">
              <a:lnSpc>
                <a:spcPct val="90000"/>
              </a:lnSpc>
            </a:pPr>
            <a:r>
              <a:rPr lang="en-US" altLang="zh-CN" dirty="0" smtClean="0">
                <a:ea typeface="宋体" pitchFamily="2" charset="-122"/>
              </a:rPr>
              <a:t>age </a:t>
            </a:r>
          </a:p>
          <a:p>
            <a:pPr marL="742950" lvl="1" indent="-285750" eaLnBrk="1" hangingPunct="1">
              <a:lnSpc>
                <a:spcPct val="90000"/>
              </a:lnSpc>
            </a:pPr>
            <a:r>
              <a:rPr lang="en-US" altLang="zh-CN" dirty="0" smtClean="0">
                <a:ea typeface="宋体" pitchFamily="2" charset="-122"/>
              </a:rPr>
              <a:t>Marital status</a:t>
            </a:r>
          </a:p>
          <a:p>
            <a:pPr marL="742950" lvl="1" indent="-285750" eaLnBrk="1" hangingPunct="1">
              <a:lnSpc>
                <a:spcPct val="90000"/>
              </a:lnSpc>
            </a:pPr>
            <a:r>
              <a:rPr lang="en-US" altLang="zh-CN" dirty="0" smtClean="0">
                <a:ea typeface="宋体" pitchFamily="2" charset="-122"/>
              </a:rPr>
              <a:t>annual salary</a:t>
            </a:r>
          </a:p>
          <a:p>
            <a:pPr marL="742950" lvl="1" indent="-285750" eaLnBrk="1" hangingPunct="1">
              <a:lnSpc>
                <a:spcPct val="90000"/>
              </a:lnSpc>
            </a:pPr>
            <a:r>
              <a:rPr lang="en-US" altLang="zh-CN" dirty="0" smtClean="0">
                <a:ea typeface="宋体" pitchFamily="2" charset="-122"/>
              </a:rPr>
              <a:t>outstanding debts</a:t>
            </a:r>
          </a:p>
          <a:p>
            <a:pPr marL="742950" lvl="1" indent="-285750" eaLnBrk="1" hangingPunct="1">
              <a:lnSpc>
                <a:spcPct val="90000"/>
              </a:lnSpc>
            </a:pPr>
            <a:r>
              <a:rPr lang="en-US" altLang="zh-CN" dirty="0" smtClean="0">
                <a:ea typeface="宋体" pitchFamily="2" charset="-122"/>
              </a:rPr>
              <a:t>credit rating</a:t>
            </a:r>
          </a:p>
          <a:p>
            <a:pPr marL="742950" lvl="1" indent="-285750" eaLnBrk="1" hangingPunct="1">
              <a:lnSpc>
                <a:spcPct val="90000"/>
              </a:lnSpc>
            </a:pPr>
            <a:r>
              <a:rPr lang="en-US" altLang="zh-CN" dirty="0" smtClean="0">
                <a:ea typeface="宋体" pitchFamily="2" charset="-122"/>
              </a:rPr>
              <a:t>etc. </a:t>
            </a:r>
          </a:p>
          <a:p>
            <a:pPr eaLnBrk="1" hangingPunct="1">
              <a:lnSpc>
                <a:spcPct val="90000"/>
              </a:lnSpc>
            </a:pPr>
            <a:r>
              <a:rPr lang="en-US" altLang="zh-CN" dirty="0" smtClean="0">
                <a:solidFill>
                  <a:srgbClr val="FF0000"/>
                </a:solidFill>
                <a:ea typeface="宋体" pitchFamily="2" charset="-122"/>
              </a:rPr>
              <a:t>Problem</a:t>
            </a:r>
            <a:r>
              <a:rPr lang="en-US" altLang="zh-CN" dirty="0" smtClean="0">
                <a:ea typeface="宋体" pitchFamily="2" charset="-122"/>
              </a:rPr>
              <a:t>: to decide whether an application should approved, or to classify applications into two categories, </a:t>
            </a:r>
            <a:r>
              <a:rPr lang="en-US" altLang="zh-CN" dirty="0" smtClean="0">
                <a:solidFill>
                  <a:srgbClr val="3333CC"/>
                </a:solidFill>
                <a:ea typeface="宋体" pitchFamily="2" charset="-122"/>
              </a:rPr>
              <a:t>approved</a:t>
            </a:r>
            <a:r>
              <a:rPr lang="en-US" altLang="zh-CN" dirty="0" smtClean="0">
                <a:ea typeface="宋体" pitchFamily="2" charset="-122"/>
              </a:rPr>
              <a:t> and </a:t>
            </a:r>
            <a:r>
              <a:rPr lang="en-US" altLang="zh-CN" dirty="0" smtClean="0">
                <a:solidFill>
                  <a:srgbClr val="3333CC"/>
                </a:solidFill>
                <a:ea typeface="宋体" pitchFamily="2" charset="-122"/>
              </a:rPr>
              <a:t>not approved</a:t>
            </a:r>
            <a:r>
              <a:rPr lang="en-US" altLang="zh-CN" dirty="0" smtClean="0">
                <a:ea typeface="宋体" pitchFamily="2" charset="-122"/>
              </a:rPr>
              <a:t>. </a:t>
            </a:r>
            <a:endParaRPr lang="en-US" dirty="0" smtClean="0">
              <a:ea typeface="宋体" pitchFamily="2" charset="-122"/>
            </a:endParaRPr>
          </a:p>
        </p:txBody>
      </p:sp>
    </p:spTree>
    <p:extLst>
      <p:ext uri="{BB962C8B-B14F-4D97-AF65-F5344CB8AC3E}">
        <p14:creationId xmlns:p14="http://schemas.microsoft.com/office/powerpoint/2010/main" val="1801532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dirty="0" smtClean="0"/>
              <a:t>learning and our focus</a:t>
            </a:r>
          </a:p>
        </p:txBody>
      </p:sp>
      <p:sp>
        <p:nvSpPr>
          <p:cNvPr id="7173" name="Rectangle 3"/>
          <p:cNvSpPr>
            <a:spLocks noGrp="1" noChangeArrowheads="1"/>
          </p:cNvSpPr>
          <p:nvPr>
            <p:ph type="body" idx="1"/>
          </p:nvPr>
        </p:nvSpPr>
        <p:spPr>
          <a:xfrm>
            <a:off x="468312" y="1304925"/>
            <a:ext cx="8218487" cy="5172075"/>
          </a:xfrm>
        </p:spPr>
        <p:txBody>
          <a:bodyPr>
            <a:noAutofit/>
          </a:bodyPr>
          <a:lstStyle/>
          <a:p>
            <a:pPr eaLnBrk="1" hangingPunct="1"/>
            <a:r>
              <a:rPr lang="en-US" sz="2800" dirty="0" smtClean="0"/>
              <a:t>Like human learning from past experiences.</a:t>
            </a:r>
          </a:p>
          <a:p>
            <a:pPr eaLnBrk="1" hangingPunct="1"/>
            <a:r>
              <a:rPr lang="en-US" sz="2800" dirty="0" smtClean="0"/>
              <a:t>A computer does not have “experiences”.</a:t>
            </a:r>
          </a:p>
          <a:p>
            <a:pPr eaLnBrk="1" hangingPunct="1"/>
            <a:r>
              <a:rPr lang="en-US" sz="2800" dirty="0" smtClean="0">
                <a:solidFill>
                  <a:srgbClr val="3333CC"/>
                </a:solidFill>
              </a:rPr>
              <a:t>A computer system learns from data, </a:t>
            </a:r>
            <a:r>
              <a:rPr lang="en-US" sz="2800" dirty="0" smtClean="0"/>
              <a:t>which represent some “past experiences” of an application domain. </a:t>
            </a:r>
          </a:p>
          <a:p>
            <a:pPr eaLnBrk="1" hangingPunct="1"/>
            <a:r>
              <a:rPr lang="en-US" sz="2800" dirty="0" smtClean="0">
                <a:solidFill>
                  <a:srgbClr val="FF0000"/>
                </a:solidFill>
              </a:rPr>
              <a:t>Our focus:</a:t>
            </a:r>
            <a:r>
              <a:rPr lang="en-US" sz="2800" dirty="0" smtClean="0"/>
              <a:t> learn </a:t>
            </a:r>
            <a:r>
              <a:rPr lang="en-US" sz="2800" dirty="0" smtClean="0">
                <a:solidFill>
                  <a:srgbClr val="3333CC"/>
                </a:solidFill>
              </a:rPr>
              <a:t>a target function</a:t>
            </a:r>
            <a:r>
              <a:rPr lang="en-US" sz="2800" dirty="0" smtClean="0"/>
              <a:t> that can be used to predict the values of a discrete class attribute, e.g., </a:t>
            </a:r>
            <a:r>
              <a:rPr lang="en-US" sz="2800" dirty="0" smtClean="0">
                <a:solidFill>
                  <a:srgbClr val="3333CC"/>
                </a:solidFill>
              </a:rPr>
              <a:t>approve </a:t>
            </a:r>
            <a:r>
              <a:rPr lang="en-US" sz="2800" dirty="0" smtClean="0"/>
              <a:t>or</a:t>
            </a:r>
            <a:r>
              <a:rPr lang="en-US" sz="2800" dirty="0" smtClean="0">
                <a:solidFill>
                  <a:srgbClr val="3333CC"/>
                </a:solidFill>
              </a:rPr>
              <a:t> not-approved</a:t>
            </a:r>
            <a:r>
              <a:rPr lang="en-US" sz="2800" dirty="0" smtClean="0"/>
              <a:t>, and </a:t>
            </a:r>
            <a:r>
              <a:rPr lang="en-US" sz="2800" dirty="0" smtClean="0">
                <a:solidFill>
                  <a:srgbClr val="3333CC"/>
                </a:solidFill>
              </a:rPr>
              <a:t>high-risk </a:t>
            </a:r>
            <a:r>
              <a:rPr lang="en-US" sz="2800" dirty="0" smtClean="0"/>
              <a:t>or</a:t>
            </a:r>
            <a:r>
              <a:rPr lang="en-US" sz="2800" dirty="0" smtClean="0">
                <a:solidFill>
                  <a:srgbClr val="3333CC"/>
                </a:solidFill>
              </a:rPr>
              <a:t> low risk</a:t>
            </a:r>
            <a:r>
              <a:rPr lang="en-US" sz="2800" dirty="0" smtClean="0"/>
              <a:t>. </a:t>
            </a:r>
          </a:p>
          <a:p>
            <a:pPr eaLnBrk="1" hangingPunct="1"/>
            <a:r>
              <a:rPr lang="en-US" sz="2800" dirty="0" smtClean="0"/>
              <a:t>The task is commonly called: </a:t>
            </a:r>
            <a:r>
              <a:rPr lang="en-US" sz="2800" dirty="0" smtClean="0">
                <a:solidFill>
                  <a:srgbClr val="00B050"/>
                </a:solidFill>
              </a:rPr>
              <a:t>Supervised learning</a:t>
            </a:r>
            <a:r>
              <a:rPr lang="en-US" sz="2800" dirty="0" smtClean="0"/>
              <a:t>, </a:t>
            </a:r>
            <a:r>
              <a:rPr lang="en-US" sz="2800" dirty="0" smtClean="0">
                <a:solidFill>
                  <a:srgbClr val="00B050"/>
                </a:solidFill>
              </a:rPr>
              <a:t>classification</a:t>
            </a:r>
            <a:r>
              <a:rPr lang="en-US" sz="2800" dirty="0" smtClean="0"/>
              <a:t>, or </a:t>
            </a:r>
            <a:r>
              <a:rPr lang="en-US" sz="2800" dirty="0" smtClean="0">
                <a:solidFill>
                  <a:srgbClr val="00B050"/>
                </a:solidFill>
              </a:rPr>
              <a:t>inductive learning. </a:t>
            </a:r>
          </a:p>
        </p:txBody>
      </p:sp>
    </p:spTree>
    <p:extLst>
      <p:ext uri="{BB962C8B-B14F-4D97-AF65-F5344CB8AC3E}">
        <p14:creationId xmlns:p14="http://schemas.microsoft.com/office/powerpoint/2010/main" val="1525792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body" idx="1"/>
          </p:nvPr>
        </p:nvSpPr>
        <p:spPr>
          <a:xfrm>
            <a:off x="457200" y="1304925"/>
            <a:ext cx="8229600" cy="4679950"/>
          </a:xfrm>
        </p:spPr>
        <p:txBody>
          <a:bodyPr/>
          <a:lstStyle/>
          <a:p>
            <a:pPr eaLnBrk="1" hangingPunct="1"/>
            <a:r>
              <a:rPr lang="en-GB" dirty="0" smtClean="0">
                <a:solidFill>
                  <a:srgbClr val="FF0000"/>
                </a:solidFill>
              </a:rPr>
              <a:t>Data:</a:t>
            </a:r>
            <a:r>
              <a:rPr lang="en-GB" dirty="0" smtClean="0"/>
              <a:t> A set of data records (also called examples, instances or cases) described by</a:t>
            </a:r>
          </a:p>
          <a:p>
            <a:pPr marL="742950" lvl="1" indent="-285750" eaLnBrk="1" hangingPunct="1"/>
            <a:r>
              <a:rPr lang="en-GB" i="1" dirty="0" smtClean="0">
                <a:solidFill>
                  <a:srgbClr val="3333CC"/>
                </a:solidFill>
              </a:rPr>
              <a:t>k</a:t>
            </a:r>
            <a:r>
              <a:rPr lang="en-GB" dirty="0" smtClean="0">
                <a:solidFill>
                  <a:srgbClr val="3333CC"/>
                </a:solidFill>
              </a:rPr>
              <a:t> attributes</a:t>
            </a:r>
            <a:r>
              <a:rPr lang="en-GB" dirty="0" smtClean="0"/>
              <a:t>: </a:t>
            </a:r>
            <a:r>
              <a:rPr lang="en-GB" i="1" dirty="0" smtClean="0"/>
              <a:t>A</a:t>
            </a:r>
            <a:r>
              <a:rPr lang="en-GB" baseline="-25000" dirty="0" smtClean="0"/>
              <a:t>1</a:t>
            </a:r>
            <a:r>
              <a:rPr lang="en-GB" dirty="0" smtClean="0"/>
              <a:t>, </a:t>
            </a:r>
            <a:r>
              <a:rPr lang="en-GB" i="1" dirty="0" smtClean="0"/>
              <a:t>A</a:t>
            </a:r>
            <a:r>
              <a:rPr lang="en-GB" baseline="-25000" dirty="0" smtClean="0"/>
              <a:t>2</a:t>
            </a:r>
            <a:r>
              <a:rPr lang="en-GB" dirty="0" smtClean="0"/>
              <a:t>, … </a:t>
            </a:r>
            <a:r>
              <a:rPr lang="en-GB" i="1" dirty="0" err="1" smtClean="0"/>
              <a:t>A</a:t>
            </a:r>
            <a:r>
              <a:rPr lang="en-GB" i="1" baseline="-25000" dirty="0" err="1" smtClean="0"/>
              <a:t>k</a:t>
            </a:r>
            <a:r>
              <a:rPr lang="en-GB" dirty="0" smtClean="0"/>
              <a:t>. </a:t>
            </a:r>
          </a:p>
          <a:p>
            <a:pPr marL="742950" lvl="1" indent="-285750" eaLnBrk="1" hangingPunct="1"/>
            <a:r>
              <a:rPr lang="en-GB" dirty="0" smtClean="0">
                <a:solidFill>
                  <a:srgbClr val="3333CC"/>
                </a:solidFill>
              </a:rPr>
              <a:t>a class</a:t>
            </a:r>
            <a:r>
              <a:rPr lang="en-GB" dirty="0" smtClean="0"/>
              <a:t>: Each example is labelled with a pre-defined class </a:t>
            </a:r>
            <a:r>
              <a:rPr lang="en-GB" dirty="0" smtClean="0">
                <a:solidFill>
                  <a:srgbClr val="00B050"/>
                </a:solidFill>
              </a:rPr>
              <a:t>‘c’</a:t>
            </a:r>
            <a:r>
              <a:rPr lang="en-GB" dirty="0" smtClean="0"/>
              <a:t>. </a:t>
            </a:r>
          </a:p>
          <a:p>
            <a:pPr eaLnBrk="1" hangingPunct="1"/>
            <a:r>
              <a:rPr lang="en-GB" dirty="0" smtClean="0">
                <a:solidFill>
                  <a:srgbClr val="FF0000"/>
                </a:solidFill>
              </a:rPr>
              <a:t>Goal:</a:t>
            </a:r>
            <a:r>
              <a:rPr lang="en-GB" dirty="0" smtClean="0"/>
              <a:t> To learn a </a:t>
            </a:r>
            <a:r>
              <a:rPr lang="en-GB" dirty="0" smtClean="0">
                <a:solidFill>
                  <a:srgbClr val="3333CC"/>
                </a:solidFill>
              </a:rPr>
              <a:t>classification model</a:t>
            </a:r>
            <a:r>
              <a:rPr lang="en-GB" dirty="0" smtClean="0"/>
              <a:t> from the data that can be used to predict the classes of new (future, or test) instances.</a:t>
            </a:r>
          </a:p>
        </p:txBody>
      </p:sp>
      <p:sp>
        <p:nvSpPr>
          <p:cNvPr id="8197" name="Rectangle 3"/>
          <p:cNvSpPr>
            <a:spLocks noGrp="1" noChangeArrowheads="1"/>
          </p:cNvSpPr>
          <p:nvPr>
            <p:ph type="title"/>
          </p:nvPr>
        </p:nvSpPr>
        <p:spPr/>
        <p:txBody>
          <a:bodyPr/>
          <a:lstStyle/>
          <a:p>
            <a:pPr eaLnBrk="1" hangingPunct="1"/>
            <a:r>
              <a:rPr lang="en-GB" smtClean="0"/>
              <a:t>The data and the goal</a:t>
            </a:r>
          </a:p>
        </p:txBody>
      </p:sp>
    </p:spTree>
    <p:extLst>
      <p:ext uri="{BB962C8B-B14F-4D97-AF65-F5344CB8AC3E}">
        <p14:creationId xmlns:p14="http://schemas.microsoft.com/office/powerpoint/2010/main" val="1361234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395288" y="225425"/>
            <a:ext cx="8212137" cy="871538"/>
          </a:xfrm>
        </p:spPr>
        <p:txBody>
          <a:bodyPr>
            <a:normAutofit fontScale="90000"/>
          </a:bodyPr>
          <a:lstStyle/>
          <a:p>
            <a:pPr eaLnBrk="1" hangingPunct="1"/>
            <a:r>
              <a:rPr lang="en-US" smtClean="0"/>
              <a:t>An example: data (loan application)</a:t>
            </a:r>
          </a:p>
        </p:txBody>
      </p:sp>
      <p:sp>
        <p:nvSpPr>
          <p:cNvPr id="9221" name="Text Box 7"/>
          <p:cNvSpPr txBox="1">
            <a:spLocks noChangeArrowheads="1"/>
          </p:cNvSpPr>
          <p:nvPr/>
        </p:nvSpPr>
        <p:spPr bwMode="auto">
          <a:xfrm>
            <a:off x="6985000" y="944563"/>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eaLnBrk="1" hangingPunct="1">
              <a:spcBef>
                <a:spcPct val="50000"/>
              </a:spcBef>
              <a:buFont typeface="Wingdings" pitchFamily="2" charset="2"/>
              <a:buNone/>
            </a:pPr>
            <a:r>
              <a:rPr lang="en-US" sz="1800"/>
              <a:t>Approved or not</a:t>
            </a:r>
          </a:p>
        </p:txBody>
      </p:sp>
      <p:pic>
        <p:nvPicPr>
          <p:cNvPr id="9222"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8775" y="1341438"/>
            <a:ext cx="8229600" cy="4789487"/>
          </a:xfrm>
        </p:spPr>
      </p:pic>
    </p:spTree>
    <p:extLst>
      <p:ext uri="{BB962C8B-B14F-4D97-AF65-F5344CB8AC3E}">
        <p14:creationId xmlns:p14="http://schemas.microsoft.com/office/powerpoint/2010/main" val="229482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smtClean="0"/>
              <a:t>An example: the learning task</a:t>
            </a:r>
          </a:p>
        </p:txBody>
      </p:sp>
      <p:sp>
        <p:nvSpPr>
          <p:cNvPr id="10245" name="Rectangle 3"/>
          <p:cNvSpPr>
            <a:spLocks noGrp="1" noChangeArrowheads="1"/>
          </p:cNvSpPr>
          <p:nvPr>
            <p:ph type="body" sz="half" idx="1"/>
          </p:nvPr>
        </p:nvSpPr>
        <p:spPr>
          <a:xfrm>
            <a:off x="457200" y="1412875"/>
            <a:ext cx="8183563" cy="4718050"/>
          </a:xfrm>
        </p:spPr>
        <p:txBody>
          <a:bodyPr/>
          <a:lstStyle/>
          <a:p>
            <a:pPr eaLnBrk="1" hangingPunct="1"/>
            <a:r>
              <a:rPr lang="en-US" sz="2600" smtClean="0">
                <a:solidFill>
                  <a:srgbClr val="FF0000"/>
                </a:solidFill>
              </a:rPr>
              <a:t>Learn a classification model</a:t>
            </a:r>
            <a:r>
              <a:rPr lang="en-US" sz="2600" smtClean="0"/>
              <a:t> from the data </a:t>
            </a:r>
          </a:p>
          <a:p>
            <a:pPr eaLnBrk="1" hangingPunct="1"/>
            <a:r>
              <a:rPr lang="en-US" sz="2600" smtClean="0"/>
              <a:t>Use the model to classify future loan applications into </a:t>
            </a:r>
          </a:p>
          <a:p>
            <a:pPr lvl="1" eaLnBrk="1" hangingPunct="1"/>
            <a:r>
              <a:rPr lang="en-US" sz="2200" smtClean="0">
                <a:solidFill>
                  <a:srgbClr val="3333CC"/>
                </a:solidFill>
              </a:rPr>
              <a:t>Yes (approved) and </a:t>
            </a:r>
          </a:p>
          <a:p>
            <a:pPr lvl="1" eaLnBrk="1" hangingPunct="1"/>
            <a:r>
              <a:rPr lang="en-US" sz="2200" smtClean="0">
                <a:solidFill>
                  <a:srgbClr val="3333CC"/>
                </a:solidFill>
              </a:rPr>
              <a:t>No (not approved)</a:t>
            </a:r>
          </a:p>
          <a:p>
            <a:pPr eaLnBrk="1" hangingPunct="1"/>
            <a:r>
              <a:rPr lang="en-US" sz="2600" smtClean="0"/>
              <a:t>What is the class for following case/instance?</a:t>
            </a:r>
          </a:p>
        </p:txBody>
      </p:sp>
      <p:pic>
        <p:nvPicPr>
          <p:cNvPr id="1024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9750" y="4545013"/>
            <a:ext cx="8208963" cy="93662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13272815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a:bodyPr>
          <a:lstStyle/>
          <a:p>
            <a:pPr eaLnBrk="1" hangingPunct="1"/>
            <a:r>
              <a:rPr lang="en-US" dirty="0" smtClean="0"/>
              <a:t>Supervised Learning</a:t>
            </a:r>
          </a:p>
        </p:txBody>
      </p:sp>
      <p:sp>
        <p:nvSpPr>
          <p:cNvPr id="11269" name="Rectangle 3"/>
          <p:cNvSpPr>
            <a:spLocks noGrp="1" noChangeArrowheads="1"/>
          </p:cNvSpPr>
          <p:nvPr>
            <p:ph type="body" idx="1"/>
          </p:nvPr>
        </p:nvSpPr>
        <p:spPr>
          <a:xfrm>
            <a:off x="457200" y="1341438"/>
            <a:ext cx="8229600" cy="4751387"/>
          </a:xfrm>
        </p:spPr>
        <p:txBody>
          <a:bodyPr>
            <a:normAutofit/>
          </a:bodyPr>
          <a:lstStyle/>
          <a:p>
            <a:pPr lvl="1" eaLnBrk="1" hangingPunct="1">
              <a:lnSpc>
                <a:spcPct val="90000"/>
              </a:lnSpc>
            </a:pPr>
            <a:r>
              <a:rPr lang="en-US" sz="3200" dirty="0" smtClean="0">
                <a:solidFill>
                  <a:srgbClr val="3333CC"/>
                </a:solidFill>
              </a:rPr>
              <a:t>Supervision</a:t>
            </a:r>
            <a:r>
              <a:rPr lang="en-US" sz="3200" dirty="0" smtClean="0"/>
              <a:t>: The data (observations, measurements, etc.) are </a:t>
            </a:r>
            <a:r>
              <a:rPr lang="en-US" sz="3200" dirty="0" smtClean="0">
                <a:solidFill>
                  <a:srgbClr val="FF0000"/>
                </a:solidFill>
              </a:rPr>
              <a:t>labeled</a:t>
            </a:r>
            <a:r>
              <a:rPr lang="en-US" sz="3200" dirty="0" smtClean="0"/>
              <a:t> with pre-defined classes. It is like that a “teacher” gives the classes (</a:t>
            </a:r>
            <a:r>
              <a:rPr lang="en-US" sz="3200" dirty="0" smtClean="0">
                <a:solidFill>
                  <a:schemeClr val="accent2"/>
                </a:solidFill>
              </a:rPr>
              <a:t>supervision</a:t>
            </a:r>
            <a:r>
              <a:rPr lang="en-US" sz="3200" dirty="0" smtClean="0"/>
              <a:t>). </a:t>
            </a:r>
          </a:p>
          <a:p>
            <a:pPr lvl="1" eaLnBrk="1" hangingPunct="1">
              <a:lnSpc>
                <a:spcPct val="90000"/>
              </a:lnSpc>
            </a:pPr>
            <a:r>
              <a:rPr lang="en-US" sz="3200" dirty="0" smtClean="0"/>
              <a:t>Test data are classified into these classes too. </a:t>
            </a:r>
          </a:p>
        </p:txBody>
      </p:sp>
    </p:spTree>
    <p:extLst>
      <p:ext uri="{BB962C8B-B14F-4D97-AF65-F5344CB8AC3E}">
        <p14:creationId xmlns:p14="http://schemas.microsoft.com/office/powerpoint/2010/main" val="107924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 Procedure of Labeling</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r>
              <a:rPr lang="en-US" dirty="0" smtClean="0"/>
              <a:t>			</a:t>
            </a:r>
            <a:r>
              <a:rPr lang="en-US" dirty="0" smtClean="0">
                <a:hlinkClick r:id="rId2" action="ppaction://hlinkfile"/>
              </a:rPr>
              <a:t>Object_Marker</a:t>
            </a:r>
            <a:endParaRPr lang="en-US" dirty="0"/>
          </a:p>
        </p:txBody>
      </p:sp>
    </p:spTree>
    <p:extLst>
      <p:ext uri="{BB962C8B-B14F-4D97-AF65-F5344CB8AC3E}">
        <p14:creationId xmlns:p14="http://schemas.microsoft.com/office/powerpoint/2010/main" val="2451646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57200" y="277813"/>
            <a:ext cx="8399463" cy="1139825"/>
          </a:xfrm>
        </p:spPr>
        <p:txBody>
          <a:bodyPr>
            <a:normAutofit fontScale="90000"/>
          </a:bodyPr>
          <a:lstStyle/>
          <a:p>
            <a:pPr eaLnBrk="1" hangingPunct="1"/>
            <a:r>
              <a:rPr lang="en-US" smtClean="0"/>
              <a:t>Supervised learning process: two steps</a:t>
            </a:r>
          </a:p>
        </p:txBody>
      </p:sp>
      <p:pic>
        <p:nvPicPr>
          <p:cNvPr id="12293"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19138" y="4149725"/>
            <a:ext cx="7740650" cy="201612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12294" name="Text Box 6"/>
          <p:cNvSpPr txBox="1">
            <a:spLocks noChangeArrowheads="1"/>
          </p:cNvSpPr>
          <p:nvPr/>
        </p:nvSpPr>
        <p:spPr bwMode="auto">
          <a:xfrm>
            <a:off x="503238" y="1233488"/>
            <a:ext cx="8388350" cy="196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eaLnBrk="1" hangingPunct="1">
              <a:spcBef>
                <a:spcPct val="10000"/>
              </a:spcBef>
            </a:pPr>
            <a:r>
              <a:rPr lang="en-US">
                <a:solidFill>
                  <a:srgbClr val="FF0000"/>
                </a:solidFill>
              </a:rPr>
              <a:t>Learning (training)</a:t>
            </a:r>
            <a:r>
              <a:rPr lang="en-US"/>
              <a:t>: Learn a model using the </a:t>
            </a:r>
            <a:r>
              <a:rPr lang="en-US">
                <a:solidFill>
                  <a:srgbClr val="3333CC"/>
                </a:solidFill>
              </a:rPr>
              <a:t>training data</a:t>
            </a:r>
          </a:p>
          <a:p>
            <a:pPr eaLnBrk="1" hangingPunct="1">
              <a:spcBef>
                <a:spcPct val="10000"/>
              </a:spcBef>
            </a:pPr>
            <a:r>
              <a:rPr lang="en-US">
                <a:solidFill>
                  <a:srgbClr val="FF0000"/>
                </a:solidFill>
              </a:rPr>
              <a:t>Testing: </a:t>
            </a:r>
            <a:r>
              <a:rPr lang="en-US"/>
              <a:t>Test the model using</a:t>
            </a:r>
            <a:r>
              <a:rPr lang="en-US">
                <a:solidFill>
                  <a:srgbClr val="FF0000"/>
                </a:solidFill>
              </a:rPr>
              <a:t> </a:t>
            </a:r>
            <a:r>
              <a:rPr lang="en-US">
                <a:solidFill>
                  <a:schemeClr val="accent2"/>
                </a:solidFill>
              </a:rPr>
              <a:t>unseen</a:t>
            </a:r>
            <a:r>
              <a:rPr lang="en-US">
                <a:solidFill>
                  <a:srgbClr val="3333CC"/>
                </a:solidFill>
              </a:rPr>
              <a:t> test data</a:t>
            </a:r>
            <a:r>
              <a:rPr lang="en-US">
                <a:solidFill>
                  <a:srgbClr val="FF0000"/>
                </a:solidFill>
              </a:rPr>
              <a:t> </a:t>
            </a:r>
            <a:r>
              <a:rPr lang="en-US"/>
              <a:t>to assess the model accuracy</a:t>
            </a:r>
          </a:p>
        </p:txBody>
      </p:sp>
      <p:sp>
        <p:nvSpPr>
          <p:cNvPr id="1229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2296" name="Object 10"/>
          <p:cNvGraphicFramePr>
            <a:graphicFrameLocks noChangeAspect="1"/>
          </p:cNvGraphicFramePr>
          <p:nvPr/>
        </p:nvGraphicFramePr>
        <p:xfrm>
          <a:off x="1042988" y="3141663"/>
          <a:ext cx="6445250" cy="962025"/>
        </p:xfrm>
        <a:graphic>
          <a:graphicData uri="http://schemas.openxmlformats.org/presentationml/2006/ole">
            <mc:AlternateContent xmlns:mc="http://schemas.openxmlformats.org/markup-compatibility/2006">
              <mc:Choice xmlns:v="urn:schemas-microsoft-com:vml" Requires="v">
                <p:oleObj spid="_x0000_s6163" name="Equation" r:id="rId4" imgW="2489200" imgH="368300" progId="Equation.3">
                  <p:embed/>
                </p:oleObj>
              </mc:Choice>
              <mc:Fallback>
                <p:oleObj name="Equation" r:id="rId4" imgW="2489200" imgH="368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141663"/>
                        <a:ext cx="64452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38933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What do we mean by learning?</a:t>
            </a:r>
          </a:p>
        </p:txBody>
      </p:sp>
      <p:sp>
        <p:nvSpPr>
          <p:cNvPr id="13317" name="Rectangle 3"/>
          <p:cNvSpPr>
            <a:spLocks noGrp="1" noChangeArrowheads="1"/>
          </p:cNvSpPr>
          <p:nvPr>
            <p:ph type="body" idx="1"/>
          </p:nvPr>
        </p:nvSpPr>
        <p:spPr>
          <a:xfrm>
            <a:off x="468313" y="1268413"/>
            <a:ext cx="8229600" cy="5003800"/>
          </a:xfrm>
        </p:spPr>
        <p:txBody>
          <a:bodyPr>
            <a:normAutofit lnSpcReduction="10000"/>
          </a:bodyPr>
          <a:lstStyle/>
          <a:p>
            <a:pPr eaLnBrk="1" hangingPunct="1">
              <a:lnSpc>
                <a:spcPct val="90000"/>
              </a:lnSpc>
            </a:pPr>
            <a:r>
              <a:rPr lang="en-US" altLang="ja-JP" smtClean="0">
                <a:solidFill>
                  <a:srgbClr val="FF0000"/>
                </a:solidFill>
                <a:ea typeface="ＭＳ Ｐゴシック" pitchFamily="34" charset="-128"/>
              </a:rPr>
              <a:t>Given</a:t>
            </a:r>
            <a:r>
              <a:rPr lang="en-US" altLang="ja-JP" smtClean="0">
                <a:solidFill>
                  <a:srgbClr val="3333CC"/>
                </a:solidFill>
                <a:ea typeface="ＭＳ Ｐゴシック" pitchFamily="34" charset="-128"/>
              </a:rPr>
              <a:t> </a:t>
            </a:r>
          </a:p>
          <a:p>
            <a:pPr lvl="1" eaLnBrk="1" hangingPunct="1">
              <a:lnSpc>
                <a:spcPct val="90000"/>
              </a:lnSpc>
            </a:pPr>
            <a:r>
              <a:rPr lang="en-US" altLang="ja-JP" smtClean="0">
                <a:solidFill>
                  <a:srgbClr val="3333CC"/>
                </a:solidFill>
                <a:ea typeface="ＭＳ Ｐゴシック" pitchFamily="34" charset="-128"/>
              </a:rPr>
              <a:t>a data set </a:t>
            </a:r>
            <a:r>
              <a:rPr lang="en-US" altLang="ja-JP" i="1" smtClean="0">
                <a:solidFill>
                  <a:srgbClr val="3333CC"/>
                </a:solidFill>
                <a:ea typeface="ＭＳ Ｐゴシック" pitchFamily="34" charset="-128"/>
              </a:rPr>
              <a:t>D</a:t>
            </a:r>
            <a:r>
              <a:rPr lang="en-US" altLang="ja-JP" smtClean="0">
                <a:solidFill>
                  <a:srgbClr val="3333CC"/>
                </a:solidFill>
                <a:ea typeface="ＭＳ Ｐゴシック" pitchFamily="34" charset="-128"/>
              </a:rPr>
              <a:t>, </a:t>
            </a:r>
          </a:p>
          <a:p>
            <a:pPr lvl="1" eaLnBrk="1" hangingPunct="1">
              <a:lnSpc>
                <a:spcPct val="90000"/>
              </a:lnSpc>
            </a:pPr>
            <a:r>
              <a:rPr lang="en-US" altLang="ja-JP" smtClean="0">
                <a:solidFill>
                  <a:srgbClr val="3333CC"/>
                </a:solidFill>
                <a:ea typeface="ＭＳ Ｐゴシック" pitchFamily="34" charset="-128"/>
              </a:rPr>
              <a:t>a task </a:t>
            </a:r>
            <a:r>
              <a:rPr lang="en-US" altLang="ja-JP" i="1" smtClean="0">
                <a:solidFill>
                  <a:srgbClr val="3333CC"/>
                </a:solidFill>
                <a:ea typeface="ＭＳ Ｐゴシック" pitchFamily="34" charset="-128"/>
              </a:rPr>
              <a:t>T,</a:t>
            </a:r>
            <a:r>
              <a:rPr lang="en-US" altLang="ja-JP" smtClean="0">
                <a:solidFill>
                  <a:srgbClr val="3333CC"/>
                </a:solidFill>
                <a:ea typeface="ＭＳ Ｐゴシック" pitchFamily="34" charset="-128"/>
              </a:rPr>
              <a:t> and </a:t>
            </a:r>
          </a:p>
          <a:p>
            <a:pPr lvl="1" eaLnBrk="1" hangingPunct="1">
              <a:lnSpc>
                <a:spcPct val="90000"/>
              </a:lnSpc>
            </a:pPr>
            <a:r>
              <a:rPr lang="en-US" altLang="ja-JP" smtClean="0">
                <a:solidFill>
                  <a:srgbClr val="3333CC"/>
                </a:solidFill>
                <a:ea typeface="ＭＳ Ｐゴシック" pitchFamily="34" charset="-128"/>
              </a:rPr>
              <a:t>a performance measure </a:t>
            </a:r>
            <a:r>
              <a:rPr lang="en-US" altLang="ja-JP" i="1" smtClean="0">
                <a:solidFill>
                  <a:srgbClr val="3333CC"/>
                </a:solidFill>
                <a:ea typeface="ＭＳ Ｐゴシック" pitchFamily="34" charset="-128"/>
              </a:rPr>
              <a:t>M</a:t>
            </a:r>
            <a:r>
              <a:rPr lang="en-US" altLang="ja-JP" smtClean="0">
                <a:ea typeface="ＭＳ Ｐゴシック" pitchFamily="34" charset="-128"/>
              </a:rPr>
              <a:t>, </a:t>
            </a:r>
          </a:p>
          <a:p>
            <a:pPr eaLnBrk="1" hangingPunct="1">
              <a:lnSpc>
                <a:spcPct val="90000"/>
              </a:lnSpc>
              <a:buFont typeface="Wingdings" pitchFamily="2" charset="2"/>
              <a:buNone/>
            </a:pPr>
            <a:r>
              <a:rPr lang="en-US" altLang="ja-JP" smtClean="0">
                <a:ea typeface="ＭＳ Ｐゴシック" pitchFamily="34" charset="-128"/>
              </a:rPr>
              <a:t>	a computer system is said to </a:t>
            </a:r>
            <a:r>
              <a:rPr lang="en-US" altLang="ja-JP" b="1" smtClean="0">
                <a:solidFill>
                  <a:srgbClr val="FF0000"/>
                </a:solidFill>
                <a:ea typeface="ＭＳ Ｐゴシック" pitchFamily="34" charset="-128"/>
              </a:rPr>
              <a:t>learn</a:t>
            </a:r>
            <a:r>
              <a:rPr lang="en-US" altLang="ja-JP" smtClean="0">
                <a:ea typeface="ＭＳ Ｐゴシック" pitchFamily="34" charset="-128"/>
              </a:rPr>
              <a:t> from </a:t>
            </a:r>
            <a:r>
              <a:rPr lang="en-US" altLang="ja-JP" i="1" smtClean="0">
                <a:ea typeface="ＭＳ Ｐゴシック" pitchFamily="34" charset="-128"/>
              </a:rPr>
              <a:t>D</a:t>
            </a:r>
            <a:r>
              <a:rPr lang="en-US" altLang="ja-JP" smtClean="0">
                <a:ea typeface="ＭＳ Ｐゴシック" pitchFamily="34" charset="-128"/>
              </a:rPr>
              <a:t> to perform the task </a:t>
            </a:r>
            <a:r>
              <a:rPr lang="en-US" altLang="ja-JP" i="1" smtClean="0">
                <a:ea typeface="ＭＳ Ｐゴシック" pitchFamily="34" charset="-128"/>
              </a:rPr>
              <a:t>T</a:t>
            </a:r>
            <a:r>
              <a:rPr lang="en-US" altLang="ja-JP" smtClean="0">
                <a:ea typeface="ＭＳ Ｐゴシック" pitchFamily="34" charset="-128"/>
              </a:rPr>
              <a:t> if after learning the system’s performance on </a:t>
            </a:r>
            <a:r>
              <a:rPr lang="en-US" altLang="ja-JP" i="1" smtClean="0">
                <a:ea typeface="ＭＳ Ｐゴシック" pitchFamily="34" charset="-128"/>
              </a:rPr>
              <a:t>T</a:t>
            </a:r>
            <a:r>
              <a:rPr lang="en-US" altLang="ja-JP" smtClean="0">
                <a:ea typeface="ＭＳ Ｐゴシック" pitchFamily="34" charset="-128"/>
              </a:rPr>
              <a:t> improves as measured by </a:t>
            </a:r>
            <a:r>
              <a:rPr lang="en-US" altLang="ja-JP" i="1" smtClean="0">
                <a:ea typeface="ＭＳ Ｐゴシック" pitchFamily="34" charset="-128"/>
              </a:rPr>
              <a:t>M</a:t>
            </a:r>
            <a:r>
              <a:rPr lang="en-US" altLang="ja-JP" smtClean="0">
                <a:ea typeface="ＭＳ Ｐゴシック" pitchFamily="34" charset="-128"/>
              </a:rPr>
              <a:t>. </a:t>
            </a:r>
          </a:p>
          <a:p>
            <a:pPr eaLnBrk="1" hangingPunct="1">
              <a:lnSpc>
                <a:spcPct val="90000"/>
              </a:lnSpc>
            </a:pPr>
            <a:r>
              <a:rPr lang="en-US" altLang="ja-JP" smtClean="0">
                <a:ea typeface="ＭＳ Ｐゴシック" pitchFamily="34" charset="-128"/>
              </a:rPr>
              <a:t>In other words, the learned model helps the system to perform </a:t>
            </a:r>
            <a:r>
              <a:rPr lang="en-US" altLang="ja-JP" i="1" smtClean="0">
                <a:ea typeface="ＭＳ Ｐゴシック" pitchFamily="34" charset="-128"/>
              </a:rPr>
              <a:t>T</a:t>
            </a:r>
            <a:r>
              <a:rPr lang="en-US" altLang="ja-JP" smtClean="0">
                <a:ea typeface="ＭＳ Ｐゴシック" pitchFamily="34" charset="-128"/>
              </a:rPr>
              <a:t> better as </a:t>
            </a:r>
            <a:r>
              <a:rPr lang="en-US" altLang="ja-JP" smtClean="0">
                <a:solidFill>
                  <a:srgbClr val="3333CC"/>
                </a:solidFill>
                <a:ea typeface="ＭＳ Ｐゴシック" pitchFamily="34" charset="-128"/>
              </a:rPr>
              <a:t>compared to no learning</a:t>
            </a:r>
            <a:r>
              <a:rPr lang="en-US" altLang="ja-JP" smtClean="0">
                <a:ea typeface="ＭＳ Ｐゴシック" pitchFamily="34" charset="-128"/>
              </a:rPr>
              <a:t>. </a:t>
            </a:r>
            <a:endParaRPr lang="en-US" smtClean="0"/>
          </a:p>
        </p:txBody>
      </p:sp>
    </p:spTree>
    <p:extLst>
      <p:ext uri="{BB962C8B-B14F-4D97-AF65-F5344CB8AC3E}">
        <p14:creationId xmlns:p14="http://schemas.microsoft.com/office/powerpoint/2010/main" val="1012886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mtClean="0"/>
              <a:t>An example</a:t>
            </a:r>
          </a:p>
        </p:txBody>
      </p:sp>
      <p:sp>
        <p:nvSpPr>
          <p:cNvPr id="14341" name="Rectangle 3"/>
          <p:cNvSpPr>
            <a:spLocks noGrp="1" noChangeArrowheads="1"/>
          </p:cNvSpPr>
          <p:nvPr>
            <p:ph type="body" idx="1"/>
          </p:nvPr>
        </p:nvSpPr>
        <p:spPr>
          <a:xfrm>
            <a:off x="457200" y="1303338"/>
            <a:ext cx="8229600" cy="4897437"/>
          </a:xfrm>
        </p:spPr>
        <p:txBody>
          <a:bodyPr>
            <a:normAutofit lnSpcReduction="10000"/>
          </a:bodyPr>
          <a:lstStyle/>
          <a:p>
            <a:pPr eaLnBrk="1" hangingPunct="1"/>
            <a:r>
              <a:rPr lang="en-US" smtClean="0">
                <a:solidFill>
                  <a:srgbClr val="FF0000"/>
                </a:solidFill>
              </a:rPr>
              <a:t>Data</a:t>
            </a:r>
            <a:r>
              <a:rPr lang="en-US" smtClean="0"/>
              <a:t>: Loan application data</a:t>
            </a:r>
          </a:p>
          <a:p>
            <a:pPr eaLnBrk="1" hangingPunct="1"/>
            <a:r>
              <a:rPr lang="en-US" smtClean="0">
                <a:solidFill>
                  <a:srgbClr val="FF0000"/>
                </a:solidFill>
              </a:rPr>
              <a:t>Task</a:t>
            </a:r>
            <a:r>
              <a:rPr lang="en-US" smtClean="0"/>
              <a:t>: Predict whether a loan should be approved or not.</a:t>
            </a:r>
          </a:p>
          <a:p>
            <a:pPr eaLnBrk="1" hangingPunct="1"/>
            <a:r>
              <a:rPr lang="en-US" smtClean="0">
                <a:solidFill>
                  <a:srgbClr val="FF0000"/>
                </a:solidFill>
              </a:rPr>
              <a:t>Performance measure</a:t>
            </a:r>
            <a:r>
              <a:rPr lang="en-US" smtClean="0"/>
              <a:t>: accuracy.</a:t>
            </a:r>
          </a:p>
          <a:p>
            <a:pPr eaLnBrk="1" hangingPunct="1">
              <a:buFont typeface="Wingdings" pitchFamily="2" charset="2"/>
              <a:buNone/>
            </a:pPr>
            <a:endParaRPr lang="en-US" smtClean="0"/>
          </a:p>
          <a:p>
            <a:pPr eaLnBrk="1" hangingPunct="1">
              <a:buFont typeface="Wingdings" pitchFamily="2" charset="2"/>
              <a:buNone/>
            </a:pPr>
            <a:r>
              <a:rPr lang="en-US" smtClean="0">
                <a:solidFill>
                  <a:srgbClr val="3333CC"/>
                </a:solidFill>
              </a:rPr>
              <a:t>No learning</a:t>
            </a:r>
            <a:r>
              <a:rPr lang="en-US" smtClean="0"/>
              <a:t>: classify all future applications (test data) to the majority class (i.e., </a:t>
            </a:r>
            <a:r>
              <a:rPr lang="en-US" smtClean="0">
                <a:solidFill>
                  <a:srgbClr val="3333CC"/>
                </a:solidFill>
              </a:rPr>
              <a:t>Yes</a:t>
            </a:r>
            <a:r>
              <a:rPr lang="en-US" smtClean="0"/>
              <a:t>): </a:t>
            </a:r>
          </a:p>
          <a:p>
            <a:pPr eaLnBrk="1" hangingPunct="1">
              <a:buFont typeface="Wingdings" pitchFamily="2" charset="2"/>
              <a:buNone/>
            </a:pPr>
            <a:r>
              <a:rPr lang="en-US" smtClean="0"/>
              <a:t>		</a:t>
            </a:r>
            <a:r>
              <a:rPr lang="en-US" smtClean="0">
                <a:solidFill>
                  <a:srgbClr val="FF0000"/>
                </a:solidFill>
              </a:rPr>
              <a:t>Accuracy = 9/15 = 60%</a:t>
            </a:r>
            <a:r>
              <a:rPr lang="en-US" smtClean="0"/>
              <a:t>.</a:t>
            </a:r>
          </a:p>
          <a:p>
            <a:pPr eaLnBrk="1" hangingPunct="1"/>
            <a:r>
              <a:rPr lang="en-US" smtClean="0">
                <a:solidFill>
                  <a:srgbClr val="3333CC"/>
                </a:solidFill>
              </a:rPr>
              <a:t>We can do better than 60% with learning.</a:t>
            </a:r>
          </a:p>
        </p:txBody>
      </p:sp>
    </p:spTree>
    <p:extLst>
      <p:ext uri="{BB962C8B-B14F-4D97-AF65-F5344CB8AC3E}">
        <p14:creationId xmlns:p14="http://schemas.microsoft.com/office/powerpoint/2010/main" val="270043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t>
            </a:r>
            <a:endParaRPr lang="en-US" dirty="0"/>
          </a:p>
        </p:txBody>
      </p:sp>
      <p:sp>
        <p:nvSpPr>
          <p:cNvPr id="3" name="Content Placeholder 2"/>
          <p:cNvSpPr>
            <a:spLocks noGrp="1"/>
          </p:cNvSpPr>
          <p:nvPr>
            <p:ph idx="1"/>
          </p:nvPr>
        </p:nvSpPr>
        <p:spPr/>
        <p:txBody>
          <a:bodyPr/>
          <a:lstStyle/>
          <a:p>
            <a:pPr marL="0" indent="0">
              <a:buNone/>
            </a:pPr>
            <a:r>
              <a:rPr lang="en-US" dirty="0" smtClean="0"/>
              <a:t>Learning involves changes to the content and organization of a system’s knowledge enabling it to improve its performance on a particular task or set of tasks [</a:t>
            </a:r>
            <a:r>
              <a:rPr lang="en-US" dirty="0" smtClean="0">
                <a:solidFill>
                  <a:schemeClr val="accent2"/>
                </a:solidFill>
              </a:rPr>
              <a:t>Simon, 1981</a:t>
            </a:r>
            <a:r>
              <a:rPr lang="en-US" dirty="0" smtClean="0"/>
              <a:t>].</a:t>
            </a:r>
          </a:p>
          <a:p>
            <a:pPr marL="0" indent="0">
              <a:buNone/>
            </a:pPr>
            <a:r>
              <a:rPr lang="en-US" dirty="0" smtClean="0"/>
              <a:t>Learning occurs when the system requires </a:t>
            </a:r>
            <a:r>
              <a:rPr lang="en-US" dirty="0" smtClean="0">
                <a:solidFill>
                  <a:srgbClr val="00B050"/>
                </a:solidFill>
              </a:rPr>
              <a:t>new knowledge</a:t>
            </a:r>
            <a:r>
              <a:rPr lang="en-US" dirty="0" smtClean="0"/>
              <a:t> from its environment or when it organize its </a:t>
            </a:r>
            <a:r>
              <a:rPr lang="en-US" dirty="0" smtClean="0">
                <a:solidFill>
                  <a:srgbClr val="00B050"/>
                </a:solidFill>
              </a:rPr>
              <a:t>current knowledge </a:t>
            </a:r>
            <a:r>
              <a:rPr lang="en-US" dirty="0" smtClean="0"/>
              <a:t>to make better use of it.</a:t>
            </a:r>
            <a:endParaRPr lang="en-US" dirty="0"/>
          </a:p>
        </p:txBody>
      </p:sp>
    </p:spTree>
    <p:extLst>
      <p:ext uri="{BB962C8B-B14F-4D97-AF65-F5344CB8AC3E}">
        <p14:creationId xmlns:p14="http://schemas.microsoft.com/office/powerpoint/2010/main" val="4281547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fontScale="90000"/>
          </a:bodyPr>
          <a:lstStyle/>
          <a:p>
            <a:pPr eaLnBrk="1" hangingPunct="1"/>
            <a:r>
              <a:rPr lang="en-US" smtClean="0"/>
              <a:t>Fundamental assumption of learning</a:t>
            </a:r>
          </a:p>
        </p:txBody>
      </p:sp>
      <p:sp>
        <p:nvSpPr>
          <p:cNvPr id="15365" name="Rectangle 3"/>
          <p:cNvSpPr>
            <a:spLocks noGrp="1" noChangeArrowheads="1"/>
          </p:cNvSpPr>
          <p:nvPr>
            <p:ph type="body" idx="1"/>
          </p:nvPr>
        </p:nvSpPr>
        <p:spPr>
          <a:xfrm>
            <a:off x="503238" y="1268413"/>
            <a:ext cx="8229600" cy="5005387"/>
          </a:xfrm>
        </p:spPr>
        <p:txBody>
          <a:bodyPr>
            <a:normAutofit lnSpcReduction="10000"/>
          </a:bodyPr>
          <a:lstStyle/>
          <a:p>
            <a:pPr eaLnBrk="1" hangingPunct="1">
              <a:lnSpc>
                <a:spcPct val="90000"/>
              </a:lnSpc>
              <a:buFont typeface="Wingdings" pitchFamily="2" charset="2"/>
              <a:buNone/>
            </a:pPr>
            <a:r>
              <a:rPr lang="en-US" altLang="ja-JP" smtClean="0">
                <a:solidFill>
                  <a:srgbClr val="FF0000"/>
                </a:solidFill>
                <a:ea typeface="ＭＳ Ｐゴシック" pitchFamily="34" charset="-128"/>
              </a:rPr>
              <a:t>Assumption: </a:t>
            </a:r>
            <a:r>
              <a:rPr lang="en-US" altLang="ja-JP" smtClean="0">
                <a:solidFill>
                  <a:srgbClr val="3333CC"/>
                </a:solidFill>
                <a:ea typeface="ＭＳ Ｐゴシック" pitchFamily="34" charset="-128"/>
              </a:rPr>
              <a:t>The distribution of training examples is </a:t>
            </a:r>
            <a:r>
              <a:rPr lang="en-US" altLang="ja-JP" smtClean="0">
                <a:solidFill>
                  <a:schemeClr val="accent2"/>
                </a:solidFill>
                <a:ea typeface="ＭＳ Ｐゴシック" pitchFamily="34" charset="-128"/>
              </a:rPr>
              <a:t>identical</a:t>
            </a:r>
            <a:r>
              <a:rPr lang="en-US" altLang="ja-JP" smtClean="0">
                <a:solidFill>
                  <a:srgbClr val="3333CC"/>
                </a:solidFill>
                <a:ea typeface="ＭＳ Ｐゴシック" pitchFamily="34" charset="-128"/>
              </a:rPr>
              <a:t> to the distribution of test examples (including future unseen examples).</a:t>
            </a:r>
            <a:r>
              <a:rPr lang="en-US" altLang="ja-JP" smtClean="0">
                <a:ea typeface="ＭＳ Ｐゴシック" pitchFamily="34" charset="-128"/>
              </a:rPr>
              <a:t> </a:t>
            </a:r>
          </a:p>
          <a:p>
            <a:pPr eaLnBrk="1" hangingPunct="1">
              <a:lnSpc>
                <a:spcPct val="90000"/>
              </a:lnSpc>
              <a:spcBef>
                <a:spcPct val="0"/>
              </a:spcBef>
            </a:pPr>
            <a:endParaRPr lang="en-US" altLang="ja-JP" smtClean="0">
              <a:ea typeface="ＭＳ Ｐゴシック" pitchFamily="34" charset="-128"/>
            </a:endParaRPr>
          </a:p>
          <a:p>
            <a:pPr eaLnBrk="1" hangingPunct="1">
              <a:lnSpc>
                <a:spcPct val="90000"/>
              </a:lnSpc>
            </a:pPr>
            <a:r>
              <a:rPr lang="en-US" altLang="ja-JP" smtClean="0">
                <a:ea typeface="ＭＳ Ｐゴシック" pitchFamily="34" charset="-128"/>
              </a:rPr>
              <a:t>In practice, this assumption is often violated to certain degree. </a:t>
            </a:r>
          </a:p>
          <a:p>
            <a:pPr eaLnBrk="1" hangingPunct="1">
              <a:lnSpc>
                <a:spcPct val="90000"/>
              </a:lnSpc>
            </a:pPr>
            <a:r>
              <a:rPr lang="en-US" altLang="ja-JP" smtClean="0">
                <a:ea typeface="ＭＳ Ｐゴシック" pitchFamily="34" charset="-128"/>
              </a:rPr>
              <a:t>Strong violations will clearly result in poor classification accuracy. </a:t>
            </a:r>
          </a:p>
          <a:p>
            <a:pPr eaLnBrk="1" hangingPunct="1">
              <a:lnSpc>
                <a:spcPct val="90000"/>
              </a:lnSpc>
            </a:pPr>
            <a:r>
              <a:rPr lang="en-US" altLang="ja-JP" smtClean="0">
                <a:solidFill>
                  <a:srgbClr val="3333CC"/>
                </a:solidFill>
                <a:ea typeface="ＭＳ Ｐゴシック" pitchFamily="34" charset="-128"/>
              </a:rPr>
              <a:t>To achieve good accuracy on the test data, training examples must be sufficiently representative of the test data</a:t>
            </a:r>
            <a:r>
              <a:rPr lang="en-US" altLang="ja-JP" smtClean="0">
                <a:ea typeface="ＭＳ Ｐゴシック" pitchFamily="34" charset="-128"/>
              </a:rPr>
              <a:t>. </a:t>
            </a:r>
            <a:endParaRPr lang="en-US" smtClean="0"/>
          </a:p>
        </p:txBody>
      </p:sp>
    </p:spTree>
    <p:extLst>
      <p:ext uri="{BB962C8B-B14F-4D97-AF65-F5344CB8AC3E}">
        <p14:creationId xmlns:p14="http://schemas.microsoft.com/office/powerpoint/2010/main" val="431567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446572"/>
          </a:xfrm>
        </p:spPr>
        <p:txBody>
          <a:bodyPr>
            <a:normAutofit/>
          </a:bodyPr>
          <a:lstStyle/>
          <a:p>
            <a:pPr marL="2286000" lvl="5" indent="0">
              <a:buNone/>
            </a:pPr>
            <a:r>
              <a:rPr lang="en-US" sz="3600" dirty="0" smtClean="0"/>
              <a:t>  		</a:t>
            </a:r>
            <a:r>
              <a:rPr lang="en-US" sz="4800" b="1" dirty="0" smtClean="0"/>
              <a:t>Demo </a:t>
            </a:r>
          </a:p>
          <a:p>
            <a:pPr marL="2286000" lvl="5" indent="0">
              <a:buNone/>
            </a:pPr>
            <a:r>
              <a:rPr lang="en-US" sz="4800" b="1" dirty="0" smtClean="0">
                <a:hlinkClick r:id="rId2" action="ppaction://hlinkfile"/>
              </a:rPr>
              <a:t>Object-detection</a:t>
            </a:r>
            <a:endParaRPr lang="en-US" sz="4800" b="1" dirty="0" smtClean="0"/>
          </a:p>
          <a:p>
            <a:pPr marL="2286000" lvl="5" indent="0">
              <a:buNone/>
            </a:pPr>
            <a:r>
              <a:rPr lang="en-US" sz="4800" b="1" dirty="0" smtClean="0"/>
              <a:t>Supervised method</a:t>
            </a:r>
          </a:p>
          <a:p>
            <a:pPr marL="2286000" lvl="5" indent="0">
              <a:buNone/>
            </a:pPr>
            <a:endParaRPr lang="en-US" sz="4800" b="1" dirty="0"/>
          </a:p>
        </p:txBody>
      </p:sp>
      <p:pic>
        <p:nvPicPr>
          <p:cNvPr id="8196" name="Picture 4" descr="http://raweb.inria.fr/rapportsactivite/RA2008/willow/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1" y="2805752"/>
            <a:ext cx="7480299" cy="4021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196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468313" y="152400"/>
            <a:ext cx="8229600" cy="833438"/>
          </a:xfrm>
          <a:noFill/>
        </p:spPr>
        <p:txBody>
          <a:bodyPr lIns="92075" tIns="46038" rIns="92075" bIns="46038" anchor="b"/>
          <a:lstStyle/>
          <a:p>
            <a:pPr eaLnBrk="1" hangingPunct="1"/>
            <a:r>
              <a:rPr lang="en-US" smtClean="0"/>
              <a:t>Evaluating classification methods</a:t>
            </a:r>
          </a:p>
        </p:txBody>
      </p:sp>
      <p:sp>
        <p:nvSpPr>
          <p:cNvPr id="43013" name="Rectangle 3"/>
          <p:cNvSpPr>
            <a:spLocks noGrp="1" noChangeArrowheads="1"/>
          </p:cNvSpPr>
          <p:nvPr>
            <p:ph type="body" sz="half" idx="1"/>
          </p:nvPr>
        </p:nvSpPr>
        <p:spPr>
          <a:xfrm>
            <a:off x="457200" y="1412875"/>
            <a:ext cx="8110538" cy="5216525"/>
          </a:xfrm>
          <a:noFill/>
        </p:spPr>
        <p:txBody>
          <a:bodyPr lIns="92075" tIns="46038" rIns="92075" bIns="46038">
            <a:normAutofit/>
          </a:bodyPr>
          <a:lstStyle/>
          <a:p>
            <a:pPr eaLnBrk="1" hangingPunct="1">
              <a:lnSpc>
                <a:spcPct val="80000"/>
              </a:lnSpc>
            </a:pPr>
            <a:r>
              <a:rPr lang="en-US" sz="2400" b="1" dirty="0" smtClean="0">
                <a:solidFill>
                  <a:srgbClr val="FF0000"/>
                </a:solidFill>
              </a:rPr>
              <a:t>Predictive accuracy</a:t>
            </a:r>
          </a:p>
          <a:p>
            <a:pPr eaLnBrk="1" hangingPunct="1">
              <a:lnSpc>
                <a:spcPct val="80000"/>
              </a:lnSpc>
            </a:pPr>
            <a:endParaRPr lang="en-US" sz="2400" b="1" dirty="0" smtClean="0">
              <a:solidFill>
                <a:srgbClr val="FF0000"/>
              </a:solidFill>
            </a:endParaRPr>
          </a:p>
          <a:p>
            <a:pPr eaLnBrk="1" hangingPunct="1">
              <a:lnSpc>
                <a:spcPct val="80000"/>
              </a:lnSpc>
            </a:pPr>
            <a:endParaRPr lang="en-US" sz="2400" b="1" dirty="0" smtClean="0">
              <a:solidFill>
                <a:srgbClr val="FF0000"/>
              </a:solidFill>
            </a:endParaRPr>
          </a:p>
          <a:p>
            <a:pPr eaLnBrk="1" hangingPunct="1">
              <a:lnSpc>
                <a:spcPct val="80000"/>
              </a:lnSpc>
            </a:pPr>
            <a:endParaRPr lang="en-US" sz="2400" b="1" dirty="0" smtClean="0">
              <a:solidFill>
                <a:srgbClr val="FF0000"/>
              </a:solidFill>
            </a:endParaRPr>
          </a:p>
          <a:p>
            <a:pPr eaLnBrk="1" hangingPunct="1">
              <a:lnSpc>
                <a:spcPct val="80000"/>
              </a:lnSpc>
            </a:pPr>
            <a:r>
              <a:rPr lang="en-US" sz="2800" dirty="0" smtClean="0">
                <a:solidFill>
                  <a:srgbClr val="FF0000"/>
                </a:solidFill>
              </a:rPr>
              <a:t>Efficiency</a:t>
            </a:r>
          </a:p>
          <a:p>
            <a:pPr marL="742950" lvl="1" indent="-285750" eaLnBrk="1" hangingPunct="1">
              <a:lnSpc>
                <a:spcPct val="80000"/>
              </a:lnSpc>
            </a:pPr>
            <a:r>
              <a:rPr lang="en-US" sz="2400" dirty="0" smtClean="0"/>
              <a:t>time to construct the model </a:t>
            </a:r>
          </a:p>
          <a:p>
            <a:pPr marL="742950" lvl="1" indent="-285750" eaLnBrk="1" hangingPunct="1">
              <a:lnSpc>
                <a:spcPct val="80000"/>
              </a:lnSpc>
            </a:pPr>
            <a:r>
              <a:rPr lang="en-US" sz="2400" dirty="0" smtClean="0"/>
              <a:t>time to use the model</a:t>
            </a:r>
          </a:p>
          <a:p>
            <a:pPr eaLnBrk="1" hangingPunct="1">
              <a:lnSpc>
                <a:spcPct val="80000"/>
              </a:lnSpc>
            </a:pPr>
            <a:r>
              <a:rPr lang="en-US" sz="2800" dirty="0" smtClean="0">
                <a:solidFill>
                  <a:srgbClr val="FF0000"/>
                </a:solidFill>
              </a:rPr>
              <a:t>Robustness</a:t>
            </a:r>
            <a:r>
              <a:rPr lang="en-US" sz="2800" dirty="0" smtClean="0"/>
              <a:t>: handling noise and missing values</a:t>
            </a:r>
          </a:p>
          <a:p>
            <a:pPr eaLnBrk="1" hangingPunct="1">
              <a:lnSpc>
                <a:spcPct val="80000"/>
              </a:lnSpc>
            </a:pPr>
            <a:r>
              <a:rPr lang="en-US" sz="2800" dirty="0" smtClean="0">
                <a:solidFill>
                  <a:srgbClr val="FF0000"/>
                </a:solidFill>
              </a:rPr>
              <a:t>Interpretability</a:t>
            </a:r>
            <a:r>
              <a:rPr lang="en-US" sz="2800" dirty="0" smtClean="0"/>
              <a:t>: </a:t>
            </a:r>
          </a:p>
          <a:p>
            <a:pPr marL="742950" lvl="1" indent="-285750" eaLnBrk="1" hangingPunct="1">
              <a:lnSpc>
                <a:spcPct val="80000"/>
              </a:lnSpc>
            </a:pPr>
            <a:r>
              <a:rPr lang="en-US" sz="2400" dirty="0" smtClean="0"/>
              <a:t>understandable and insight provided by the model</a:t>
            </a:r>
          </a:p>
          <a:p>
            <a:pPr eaLnBrk="1" hangingPunct="1">
              <a:lnSpc>
                <a:spcPct val="80000"/>
              </a:lnSpc>
            </a:pPr>
            <a:r>
              <a:rPr lang="en-US" sz="2800" dirty="0" smtClean="0">
                <a:solidFill>
                  <a:srgbClr val="FF0000"/>
                </a:solidFill>
              </a:rPr>
              <a:t>Compactness of the model</a:t>
            </a:r>
            <a:r>
              <a:rPr lang="en-US" sz="2800" dirty="0" smtClean="0"/>
              <a:t>: size of the tree, or the number of rules (or assumptions). </a:t>
            </a:r>
          </a:p>
        </p:txBody>
      </p:sp>
      <p:pic>
        <p:nvPicPr>
          <p:cNvPr id="4301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295400" y="1916113"/>
            <a:ext cx="5616575" cy="8651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03626583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methods</a:t>
            </a:r>
          </a:p>
        </p:txBody>
      </p:sp>
      <p:sp>
        <p:nvSpPr>
          <p:cNvPr id="3" name="Content Placeholder 2"/>
          <p:cNvSpPr>
            <a:spLocks noGrp="1"/>
          </p:cNvSpPr>
          <p:nvPr>
            <p:ph idx="1"/>
          </p:nvPr>
        </p:nvSpPr>
        <p:spPr/>
        <p:txBody>
          <a:bodyPr/>
          <a:lstStyle/>
          <a:p>
            <a:pPr marL="0" indent="0">
              <a:buNone/>
            </a:pPr>
            <a:r>
              <a:rPr lang="en-US" dirty="0" smtClean="0"/>
              <a:t>Following four methods commonly used to evaluate trained model/ classifier, based on size of available (training ) data.</a:t>
            </a:r>
          </a:p>
          <a:p>
            <a:r>
              <a:rPr lang="en-US" b="1" dirty="0">
                <a:solidFill>
                  <a:srgbClr val="FF0000"/>
                </a:solidFill>
              </a:rPr>
              <a:t>Holdout </a:t>
            </a:r>
            <a:r>
              <a:rPr lang="en-US" b="1" dirty="0" smtClean="0">
                <a:solidFill>
                  <a:srgbClr val="FF0000"/>
                </a:solidFill>
              </a:rPr>
              <a:t>set</a:t>
            </a:r>
          </a:p>
          <a:p>
            <a:r>
              <a:rPr lang="en-US" b="1" dirty="0">
                <a:solidFill>
                  <a:srgbClr val="FF0000"/>
                </a:solidFill>
              </a:rPr>
              <a:t>n-fold </a:t>
            </a:r>
            <a:r>
              <a:rPr lang="en-US" b="1" dirty="0" smtClean="0">
                <a:solidFill>
                  <a:srgbClr val="FF0000"/>
                </a:solidFill>
              </a:rPr>
              <a:t>cross-validation</a:t>
            </a:r>
          </a:p>
          <a:p>
            <a:r>
              <a:rPr lang="en-US" b="1" dirty="0">
                <a:solidFill>
                  <a:srgbClr val="FF0000"/>
                </a:solidFill>
              </a:rPr>
              <a:t>Leave-one-out </a:t>
            </a:r>
            <a:r>
              <a:rPr lang="en-US" b="1" dirty="0" smtClean="0">
                <a:solidFill>
                  <a:srgbClr val="FF0000"/>
                </a:solidFill>
              </a:rPr>
              <a:t>cross-validation</a:t>
            </a:r>
          </a:p>
          <a:p>
            <a:r>
              <a:rPr lang="en-US" b="1" dirty="0">
                <a:solidFill>
                  <a:srgbClr val="FF0000"/>
                </a:solidFill>
              </a:rPr>
              <a:t>Validation set</a:t>
            </a:r>
            <a:endParaRPr lang="en-US" dirty="0"/>
          </a:p>
        </p:txBody>
      </p:sp>
    </p:spTree>
    <p:extLst>
      <p:ext uri="{BB962C8B-B14F-4D97-AF65-F5344CB8AC3E}">
        <p14:creationId xmlns:p14="http://schemas.microsoft.com/office/powerpoint/2010/main" val="270378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Evaluation methods</a:t>
            </a:r>
          </a:p>
        </p:txBody>
      </p:sp>
      <p:sp>
        <p:nvSpPr>
          <p:cNvPr id="44037" name="Rectangle 3"/>
          <p:cNvSpPr>
            <a:spLocks noGrp="1" noChangeArrowheads="1"/>
          </p:cNvSpPr>
          <p:nvPr>
            <p:ph type="body" idx="1"/>
          </p:nvPr>
        </p:nvSpPr>
        <p:spPr>
          <a:xfrm>
            <a:off x="468313" y="1268413"/>
            <a:ext cx="8229600" cy="5003800"/>
          </a:xfrm>
        </p:spPr>
        <p:txBody>
          <a:bodyPr>
            <a:noAutofit/>
          </a:bodyPr>
          <a:lstStyle/>
          <a:p>
            <a:pPr eaLnBrk="1" hangingPunct="1">
              <a:lnSpc>
                <a:spcPct val="90000"/>
              </a:lnSpc>
            </a:pPr>
            <a:r>
              <a:rPr lang="en-US" sz="2800" b="1" dirty="0" smtClean="0">
                <a:solidFill>
                  <a:srgbClr val="FF0000"/>
                </a:solidFill>
              </a:rPr>
              <a:t>Holdout set</a:t>
            </a:r>
            <a:r>
              <a:rPr lang="en-US" sz="2800" dirty="0" smtClean="0"/>
              <a:t>: </a:t>
            </a:r>
            <a:r>
              <a:rPr lang="en-US" altLang="ja-JP" sz="2800" dirty="0" smtClean="0">
                <a:ea typeface="ＭＳ Ｐゴシック" pitchFamily="34" charset="-128"/>
              </a:rPr>
              <a:t>The available data set </a:t>
            </a:r>
            <a:r>
              <a:rPr lang="en-US" altLang="ja-JP" sz="2800" i="1" dirty="0" smtClean="0">
                <a:ea typeface="ＭＳ Ｐゴシック" pitchFamily="34" charset="-128"/>
              </a:rPr>
              <a:t>D</a:t>
            </a:r>
            <a:r>
              <a:rPr lang="en-US" altLang="ja-JP" sz="2800" dirty="0" smtClean="0">
                <a:ea typeface="ＭＳ Ｐゴシック" pitchFamily="34" charset="-128"/>
              </a:rPr>
              <a:t> is divided into two disjoint subsets, </a:t>
            </a:r>
          </a:p>
          <a:p>
            <a:pPr lvl="1" eaLnBrk="1" hangingPunct="1">
              <a:lnSpc>
                <a:spcPct val="90000"/>
              </a:lnSpc>
            </a:pPr>
            <a:r>
              <a:rPr lang="en-US" altLang="ja-JP" sz="2400" dirty="0" smtClean="0">
                <a:ea typeface="ＭＳ Ｐゴシック" pitchFamily="34" charset="-128"/>
              </a:rPr>
              <a:t>the </a:t>
            </a:r>
            <a:r>
              <a:rPr lang="en-US" altLang="ja-JP" sz="2400" i="1" dirty="0" smtClean="0">
                <a:ea typeface="ＭＳ Ｐゴシック" pitchFamily="34" charset="-128"/>
              </a:rPr>
              <a:t>training set</a:t>
            </a:r>
            <a:r>
              <a:rPr lang="en-US" altLang="ja-JP" sz="2400" dirty="0" smtClean="0">
                <a:ea typeface="ＭＳ Ｐゴシック" pitchFamily="34" charset="-128"/>
              </a:rPr>
              <a:t> </a:t>
            </a:r>
            <a:r>
              <a:rPr lang="en-US" altLang="ja-JP" sz="2400" i="1" dirty="0" err="1" smtClean="0">
                <a:ea typeface="ＭＳ Ｐゴシック" pitchFamily="34" charset="-128"/>
              </a:rPr>
              <a:t>D</a:t>
            </a:r>
            <a:r>
              <a:rPr lang="en-US" altLang="ja-JP" sz="2400" i="1" baseline="-25000" dirty="0" err="1" smtClean="0">
                <a:ea typeface="ＭＳ Ｐゴシック" pitchFamily="34" charset="-128"/>
              </a:rPr>
              <a:t>train</a:t>
            </a:r>
            <a:r>
              <a:rPr lang="en-US" altLang="ja-JP" sz="2400" dirty="0" smtClean="0">
                <a:ea typeface="ＭＳ Ｐゴシック" pitchFamily="34" charset="-128"/>
              </a:rPr>
              <a:t> (for learning a model)</a:t>
            </a:r>
          </a:p>
          <a:p>
            <a:pPr lvl="1" eaLnBrk="1" hangingPunct="1">
              <a:lnSpc>
                <a:spcPct val="90000"/>
              </a:lnSpc>
            </a:pPr>
            <a:r>
              <a:rPr lang="en-US" altLang="ja-JP" sz="2400" dirty="0" smtClean="0">
                <a:ea typeface="ＭＳ Ｐゴシック" pitchFamily="34" charset="-128"/>
              </a:rPr>
              <a:t>the </a:t>
            </a:r>
            <a:r>
              <a:rPr lang="en-US" altLang="ja-JP" sz="2400" i="1" dirty="0" smtClean="0">
                <a:ea typeface="ＭＳ Ｐゴシック" pitchFamily="34" charset="-128"/>
              </a:rPr>
              <a:t>test set</a:t>
            </a:r>
            <a:r>
              <a:rPr lang="en-US" altLang="ja-JP" sz="2400" dirty="0" smtClean="0">
                <a:ea typeface="ＭＳ Ｐゴシック" pitchFamily="34" charset="-128"/>
              </a:rPr>
              <a:t> </a:t>
            </a:r>
            <a:r>
              <a:rPr lang="en-US" altLang="ja-JP" sz="2400" i="1" dirty="0" err="1" smtClean="0">
                <a:ea typeface="ＭＳ Ｐゴシック" pitchFamily="34" charset="-128"/>
              </a:rPr>
              <a:t>D</a:t>
            </a:r>
            <a:r>
              <a:rPr lang="en-US" altLang="ja-JP" sz="2400" i="1" baseline="-25000" dirty="0" err="1" smtClean="0">
                <a:ea typeface="ＭＳ Ｐゴシック" pitchFamily="34" charset="-128"/>
              </a:rPr>
              <a:t>test</a:t>
            </a:r>
            <a:r>
              <a:rPr lang="en-US" altLang="ja-JP" sz="2400" i="1" baseline="-25000" dirty="0" smtClean="0">
                <a:ea typeface="ＭＳ Ｐゴシック" pitchFamily="34" charset="-128"/>
              </a:rPr>
              <a:t> </a:t>
            </a:r>
            <a:r>
              <a:rPr lang="en-US" altLang="ja-JP" sz="2400" dirty="0" smtClean="0">
                <a:ea typeface="ＭＳ Ｐゴシック" pitchFamily="34" charset="-128"/>
              </a:rPr>
              <a:t>(for testing the model)</a:t>
            </a:r>
          </a:p>
          <a:p>
            <a:pPr eaLnBrk="1" hangingPunct="1">
              <a:lnSpc>
                <a:spcPct val="90000"/>
              </a:lnSpc>
            </a:pPr>
            <a:r>
              <a:rPr lang="en-US" altLang="ja-JP" sz="2800" b="1" dirty="0" smtClean="0">
                <a:solidFill>
                  <a:srgbClr val="3333CC"/>
                </a:solidFill>
                <a:ea typeface="ＭＳ Ｐゴシック" pitchFamily="34" charset="-128"/>
              </a:rPr>
              <a:t>Important:</a:t>
            </a:r>
            <a:r>
              <a:rPr lang="en-US" altLang="ja-JP" sz="2800" dirty="0" smtClean="0">
                <a:ea typeface="ＭＳ Ｐゴシック" pitchFamily="34" charset="-128"/>
              </a:rPr>
              <a:t> training set should not be used in testing and the test set should not be used in learning. </a:t>
            </a:r>
          </a:p>
          <a:p>
            <a:pPr lvl="1" eaLnBrk="1" hangingPunct="1">
              <a:lnSpc>
                <a:spcPct val="90000"/>
              </a:lnSpc>
            </a:pPr>
            <a:r>
              <a:rPr lang="en-US" altLang="ja-JP" sz="2400" dirty="0" smtClean="0">
                <a:ea typeface="ＭＳ Ｐゴシック" pitchFamily="34" charset="-128"/>
              </a:rPr>
              <a:t>Unseen test set provides a unbiased estimate of accuracy. </a:t>
            </a:r>
          </a:p>
          <a:p>
            <a:pPr eaLnBrk="1" hangingPunct="1">
              <a:lnSpc>
                <a:spcPct val="90000"/>
              </a:lnSpc>
            </a:pPr>
            <a:r>
              <a:rPr lang="en-US" altLang="ja-JP" sz="2800" dirty="0" smtClean="0">
                <a:ea typeface="ＭＳ Ｐゴシック" pitchFamily="34" charset="-128"/>
              </a:rPr>
              <a:t>The test set is also called the </a:t>
            </a:r>
            <a:r>
              <a:rPr lang="en-US" altLang="ja-JP" sz="2800" dirty="0" smtClean="0">
                <a:solidFill>
                  <a:srgbClr val="3333CC"/>
                </a:solidFill>
                <a:ea typeface="ＭＳ Ｐゴシック" pitchFamily="34" charset="-128"/>
              </a:rPr>
              <a:t>holdout set</a:t>
            </a:r>
            <a:r>
              <a:rPr lang="en-US" altLang="ja-JP" sz="2800" dirty="0" smtClean="0">
                <a:ea typeface="ＭＳ Ｐゴシック" pitchFamily="34" charset="-128"/>
              </a:rPr>
              <a:t>. (the examples in the original data set </a:t>
            </a:r>
            <a:r>
              <a:rPr lang="en-US" altLang="ja-JP" sz="2800" i="1" dirty="0" smtClean="0">
                <a:ea typeface="ＭＳ Ｐゴシック" pitchFamily="34" charset="-128"/>
              </a:rPr>
              <a:t>D</a:t>
            </a:r>
            <a:r>
              <a:rPr lang="en-US" altLang="ja-JP" sz="2800" dirty="0" smtClean="0">
                <a:ea typeface="ＭＳ Ｐゴシック" pitchFamily="34" charset="-128"/>
              </a:rPr>
              <a:t> are all labeled with classes.) </a:t>
            </a:r>
          </a:p>
          <a:p>
            <a:pPr eaLnBrk="1" hangingPunct="1">
              <a:lnSpc>
                <a:spcPct val="90000"/>
              </a:lnSpc>
            </a:pPr>
            <a:r>
              <a:rPr lang="en-US" altLang="ja-JP" sz="2800" dirty="0" smtClean="0">
                <a:ea typeface="ＭＳ Ｐゴシック" pitchFamily="34" charset="-128"/>
              </a:rPr>
              <a:t>This method is mainly used when the data set </a:t>
            </a:r>
            <a:r>
              <a:rPr lang="en-US" altLang="ja-JP" sz="2800" i="1" dirty="0" smtClean="0">
                <a:ea typeface="ＭＳ Ｐゴシック" pitchFamily="34" charset="-128"/>
              </a:rPr>
              <a:t>D</a:t>
            </a:r>
            <a:r>
              <a:rPr lang="en-US" altLang="ja-JP" sz="2800" dirty="0" smtClean="0">
                <a:ea typeface="ＭＳ Ｐゴシック" pitchFamily="34" charset="-128"/>
              </a:rPr>
              <a:t> is large. </a:t>
            </a:r>
            <a:endParaRPr lang="en-US" sz="2800" dirty="0" smtClean="0"/>
          </a:p>
        </p:txBody>
      </p:sp>
    </p:spTree>
    <p:extLst>
      <p:ext uri="{BB962C8B-B14F-4D97-AF65-F5344CB8AC3E}">
        <p14:creationId xmlns:p14="http://schemas.microsoft.com/office/powerpoint/2010/main" val="424077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smtClean="0"/>
              <a:t>Evaluation methods (cont…)</a:t>
            </a:r>
          </a:p>
        </p:txBody>
      </p:sp>
      <p:sp>
        <p:nvSpPr>
          <p:cNvPr id="45061" name="Rectangle 3"/>
          <p:cNvSpPr>
            <a:spLocks noGrp="1" noChangeArrowheads="1"/>
          </p:cNvSpPr>
          <p:nvPr>
            <p:ph type="body" idx="1"/>
          </p:nvPr>
        </p:nvSpPr>
        <p:spPr>
          <a:xfrm>
            <a:off x="457200" y="1196974"/>
            <a:ext cx="8610600" cy="5508625"/>
          </a:xfrm>
        </p:spPr>
        <p:txBody>
          <a:bodyPr>
            <a:noAutofit/>
          </a:bodyPr>
          <a:lstStyle/>
          <a:p>
            <a:pPr eaLnBrk="1" hangingPunct="1"/>
            <a:r>
              <a:rPr lang="en-US" sz="2800" b="1" dirty="0" smtClean="0">
                <a:solidFill>
                  <a:srgbClr val="FF0000"/>
                </a:solidFill>
              </a:rPr>
              <a:t>n-fold cross-validation</a:t>
            </a:r>
            <a:r>
              <a:rPr lang="en-US" sz="2800" dirty="0" smtClean="0"/>
              <a:t>: T</a:t>
            </a:r>
            <a:r>
              <a:rPr lang="en-US" altLang="ja-JP" sz="2800" dirty="0" smtClean="0">
                <a:ea typeface="ＭＳ Ｐゴシック" pitchFamily="34" charset="-128"/>
              </a:rPr>
              <a:t>he available data is partitioned into </a:t>
            </a:r>
            <a:r>
              <a:rPr lang="en-US" altLang="ja-JP" sz="2800" i="1" dirty="0" smtClean="0">
                <a:ea typeface="ＭＳ Ｐゴシック" pitchFamily="34" charset="-128"/>
              </a:rPr>
              <a:t>n</a:t>
            </a:r>
            <a:r>
              <a:rPr lang="en-US" altLang="ja-JP" sz="2800" dirty="0" smtClean="0">
                <a:ea typeface="ＭＳ Ｐゴシック" pitchFamily="34" charset="-128"/>
              </a:rPr>
              <a:t> equal-size disjoint subsets. </a:t>
            </a:r>
          </a:p>
          <a:p>
            <a:pPr eaLnBrk="1" hangingPunct="1"/>
            <a:r>
              <a:rPr lang="en-US" altLang="ja-JP" sz="2800" dirty="0" smtClean="0">
                <a:ea typeface="ＭＳ Ｐゴシック" pitchFamily="34" charset="-128"/>
              </a:rPr>
              <a:t>Use each subset as the test set and combine the rest </a:t>
            </a:r>
            <a:r>
              <a:rPr lang="en-US" altLang="ja-JP" sz="2800" i="1" dirty="0" smtClean="0">
                <a:ea typeface="ＭＳ Ｐゴシック" pitchFamily="34" charset="-128"/>
              </a:rPr>
              <a:t>n</a:t>
            </a:r>
            <a:r>
              <a:rPr lang="en-US" altLang="ja-JP" sz="2800" dirty="0" smtClean="0">
                <a:ea typeface="ＭＳ Ｐゴシック" pitchFamily="34" charset="-128"/>
              </a:rPr>
              <a:t>-1 subsets as the training set to learn a classifier. </a:t>
            </a:r>
          </a:p>
          <a:p>
            <a:pPr eaLnBrk="1" hangingPunct="1"/>
            <a:r>
              <a:rPr lang="en-US" altLang="ja-JP" sz="2800" dirty="0" smtClean="0">
                <a:ea typeface="ＭＳ Ｐゴシック" pitchFamily="34" charset="-128"/>
              </a:rPr>
              <a:t>The procedure is run </a:t>
            </a:r>
            <a:r>
              <a:rPr lang="en-US" altLang="ja-JP" sz="2800" i="1" dirty="0" smtClean="0">
                <a:ea typeface="ＭＳ Ｐゴシック" pitchFamily="34" charset="-128"/>
              </a:rPr>
              <a:t>n</a:t>
            </a:r>
            <a:r>
              <a:rPr lang="en-US" altLang="ja-JP" sz="2800" dirty="0" smtClean="0">
                <a:ea typeface="ＭＳ Ｐゴシック" pitchFamily="34" charset="-128"/>
              </a:rPr>
              <a:t> times, which give </a:t>
            </a:r>
            <a:r>
              <a:rPr lang="en-US" altLang="ja-JP" sz="2800" i="1" dirty="0" smtClean="0">
                <a:ea typeface="ＭＳ Ｐゴシック" pitchFamily="34" charset="-128"/>
              </a:rPr>
              <a:t>n</a:t>
            </a:r>
            <a:r>
              <a:rPr lang="en-US" altLang="ja-JP" sz="2800" dirty="0" smtClean="0">
                <a:ea typeface="ＭＳ Ｐゴシック" pitchFamily="34" charset="-128"/>
              </a:rPr>
              <a:t> accuracies. </a:t>
            </a:r>
          </a:p>
          <a:p>
            <a:pPr eaLnBrk="1" hangingPunct="1"/>
            <a:r>
              <a:rPr lang="en-US" altLang="ja-JP" sz="2800" dirty="0" smtClean="0">
                <a:ea typeface="ＭＳ Ｐゴシック" pitchFamily="34" charset="-128"/>
              </a:rPr>
              <a:t>The final estimated accuracy of learning is the average of the </a:t>
            </a:r>
            <a:r>
              <a:rPr lang="en-US" altLang="ja-JP" sz="2800" i="1" dirty="0" smtClean="0">
                <a:ea typeface="ＭＳ Ｐゴシック" pitchFamily="34" charset="-128"/>
              </a:rPr>
              <a:t>n</a:t>
            </a:r>
            <a:r>
              <a:rPr lang="en-US" altLang="ja-JP" sz="2800" dirty="0" smtClean="0">
                <a:ea typeface="ＭＳ Ｐゴシック" pitchFamily="34" charset="-128"/>
              </a:rPr>
              <a:t> accuracies. </a:t>
            </a:r>
          </a:p>
          <a:p>
            <a:pPr eaLnBrk="1" hangingPunct="1"/>
            <a:r>
              <a:rPr lang="en-US" altLang="ja-JP" sz="2800" dirty="0" smtClean="0">
                <a:ea typeface="ＭＳ Ｐゴシック" pitchFamily="34" charset="-128"/>
              </a:rPr>
              <a:t>10-fold and 5-fold cross-validations are commonly used. </a:t>
            </a:r>
            <a:r>
              <a:rPr lang="en-US" sz="2800" dirty="0" smtClean="0"/>
              <a:t> </a:t>
            </a:r>
          </a:p>
          <a:p>
            <a:pPr eaLnBrk="1" hangingPunct="1"/>
            <a:r>
              <a:rPr lang="en-US" sz="2800" dirty="0" smtClean="0"/>
              <a:t>This method is used when the available data is not large. </a:t>
            </a:r>
          </a:p>
        </p:txBody>
      </p:sp>
    </p:spTree>
    <p:extLst>
      <p:ext uri="{BB962C8B-B14F-4D97-AF65-F5344CB8AC3E}">
        <p14:creationId xmlns:p14="http://schemas.microsoft.com/office/powerpoint/2010/main" val="1677569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smtClean="0"/>
              <a:t>Evaluation methods (cont…)</a:t>
            </a:r>
          </a:p>
        </p:txBody>
      </p:sp>
      <p:sp>
        <p:nvSpPr>
          <p:cNvPr id="46085" name="Rectangle 3"/>
          <p:cNvSpPr>
            <a:spLocks noGrp="1" noChangeArrowheads="1"/>
          </p:cNvSpPr>
          <p:nvPr>
            <p:ph type="body" idx="1"/>
          </p:nvPr>
        </p:nvSpPr>
        <p:spPr>
          <a:xfrm>
            <a:off x="457200" y="1341438"/>
            <a:ext cx="8229600" cy="4789487"/>
          </a:xfrm>
        </p:spPr>
        <p:txBody>
          <a:bodyPr/>
          <a:lstStyle/>
          <a:p>
            <a:pPr eaLnBrk="1" hangingPunct="1"/>
            <a:r>
              <a:rPr lang="en-US" b="1" dirty="0" smtClean="0">
                <a:solidFill>
                  <a:srgbClr val="FF0000"/>
                </a:solidFill>
              </a:rPr>
              <a:t>Leave-one-out cross-validation</a:t>
            </a:r>
            <a:r>
              <a:rPr lang="en-US" dirty="0" smtClean="0"/>
              <a:t>: This method is used when the data set is very small. </a:t>
            </a:r>
          </a:p>
          <a:p>
            <a:pPr eaLnBrk="1" hangingPunct="1"/>
            <a:r>
              <a:rPr lang="en-US" dirty="0" smtClean="0"/>
              <a:t>It is a special case of cross-validation</a:t>
            </a:r>
          </a:p>
          <a:p>
            <a:pPr eaLnBrk="1" hangingPunct="1"/>
            <a:r>
              <a:rPr lang="en-US" altLang="ja-JP" dirty="0" smtClean="0">
                <a:ea typeface="ＭＳ Ｐゴシック" pitchFamily="34" charset="-128"/>
              </a:rPr>
              <a:t>Each fold of the cross validation has only </a:t>
            </a:r>
            <a:r>
              <a:rPr lang="en-US" altLang="ja-JP" dirty="0" smtClean="0">
                <a:solidFill>
                  <a:srgbClr val="3333CC"/>
                </a:solidFill>
                <a:ea typeface="ＭＳ Ｐゴシック" pitchFamily="34" charset="-128"/>
              </a:rPr>
              <a:t>a single test example</a:t>
            </a:r>
            <a:r>
              <a:rPr lang="en-US" altLang="ja-JP" dirty="0" smtClean="0">
                <a:ea typeface="ＭＳ Ｐゴシック" pitchFamily="34" charset="-128"/>
              </a:rPr>
              <a:t> and all the rest of the data is used in training. </a:t>
            </a:r>
          </a:p>
          <a:p>
            <a:pPr eaLnBrk="1" hangingPunct="1"/>
            <a:r>
              <a:rPr lang="en-US" altLang="ja-JP" dirty="0" smtClean="0">
                <a:ea typeface="ＭＳ Ｐゴシック" pitchFamily="34" charset="-128"/>
              </a:rPr>
              <a:t>If the original data has </a:t>
            </a:r>
            <a:r>
              <a:rPr lang="en-US" altLang="ja-JP" i="1" dirty="0" smtClean="0">
                <a:ea typeface="ＭＳ Ｐゴシック" pitchFamily="34" charset="-128"/>
              </a:rPr>
              <a:t>m</a:t>
            </a:r>
            <a:r>
              <a:rPr lang="en-US" altLang="ja-JP" dirty="0" smtClean="0">
                <a:ea typeface="ＭＳ Ｐゴシック" pitchFamily="34" charset="-128"/>
              </a:rPr>
              <a:t> examples, this is </a:t>
            </a:r>
            <a:r>
              <a:rPr lang="en-US" altLang="ja-JP" i="1" dirty="0" smtClean="0">
                <a:solidFill>
                  <a:srgbClr val="3333CC"/>
                </a:solidFill>
                <a:ea typeface="ＭＳ Ｐゴシック" pitchFamily="34" charset="-128"/>
              </a:rPr>
              <a:t>m</a:t>
            </a:r>
            <a:r>
              <a:rPr lang="en-US" altLang="ja-JP" dirty="0" smtClean="0">
                <a:solidFill>
                  <a:srgbClr val="3333CC"/>
                </a:solidFill>
                <a:ea typeface="ＭＳ Ｐゴシック" pitchFamily="34" charset="-128"/>
              </a:rPr>
              <a:t>-fold cross-validation</a:t>
            </a:r>
            <a:r>
              <a:rPr lang="en-US" altLang="ja-JP" dirty="0" smtClean="0">
                <a:ea typeface="ＭＳ Ｐゴシック" pitchFamily="34" charset="-128"/>
              </a:rPr>
              <a:t> </a:t>
            </a:r>
            <a:endParaRPr lang="en-US" dirty="0" smtClean="0"/>
          </a:p>
        </p:txBody>
      </p:sp>
    </p:spTree>
    <p:extLst>
      <p:ext uri="{BB962C8B-B14F-4D97-AF65-F5344CB8AC3E}">
        <p14:creationId xmlns:p14="http://schemas.microsoft.com/office/powerpoint/2010/main" val="2129152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en-US" dirty="0" smtClean="0"/>
              <a:t>Evaluation methods (</a:t>
            </a:r>
            <a:r>
              <a:rPr lang="en-US" dirty="0" err="1" smtClean="0"/>
              <a:t>cont</a:t>
            </a:r>
            <a:r>
              <a:rPr lang="en-US" dirty="0" smtClean="0"/>
              <a:t>…)</a:t>
            </a:r>
          </a:p>
        </p:txBody>
      </p:sp>
      <p:sp>
        <p:nvSpPr>
          <p:cNvPr id="47109" name="Rectangle 3"/>
          <p:cNvSpPr>
            <a:spLocks noGrp="1" noChangeArrowheads="1"/>
          </p:cNvSpPr>
          <p:nvPr>
            <p:ph type="body" idx="1"/>
          </p:nvPr>
        </p:nvSpPr>
        <p:spPr>
          <a:xfrm>
            <a:off x="457200" y="1304925"/>
            <a:ext cx="8229600" cy="4968875"/>
          </a:xfrm>
        </p:spPr>
        <p:txBody>
          <a:bodyPr>
            <a:noAutofit/>
          </a:bodyPr>
          <a:lstStyle/>
          <a:p>
            <a:pPr eaLnBrk="1" hangingPunct="1">
              <a:lnSpc>
                <a:spcPct val="90000"/>
              </a:lnSpc>
            </a:pPr>
            <a:r>
              <a:rPr lang="en-US" sz="2800" b="1" dirty="0" smtClean="0">
                <a:solidFill>
                  <a:srgbClr val="FF0000"/>
                </a:solidFill>
              </a:rPr>
              <a:t>Validation set</a:t>
            </a:r>
            <a:r>
              <a:rPr lang="en-US" sz="2800" dirty="0" smtClean="0"/>
              <a:t>: </a:t>
            </a:r>
            <a:r>
              <a:rPr lang="en-US" altLang="ja-JP" sz="2800" dirty="0" smtClean="0">
                <a:ea typeface="ＭＳ Ｐゴシック" pitchFamily="34" charset="-128"/>
              </a:rPr>
              <a:t>the available data is divided into three subsets, </a:t>
            </a:r>
          </a:p>
          <a:p>
            <a:pPr lvl="1" eaLnBrk="1" hangingPunct="1">
              <a:lnSpc>
                <a:spcPct val="90000"/>
              </a:lnSpc>
            </a:pPr>
            <a:r>
              <a:rPr lang="en-US" altLang="ja-JP" sz="2400" dirty="0" smtClean="0">
                <a:ea typeface="ＭＳ Ｐゴシック" pitchFamily="34" charset="-128"/>
              </a:rPr>
              <a:t>a training set, </a:t>
            </a:r>
          </a:p>
          <a:p>
            <a:pPr lvl="1" eaLnBrk="1" hangingPunct="1">
              <a:lnSpc>
                <a:spcPct val="90000"/>
              </a:lnSpc>
            </a:pPr>
            <a:r>
              <a:rPr lang="en-US" altLang="ja-JP" sz="2400" dirty="0" smtClean="0">
                <a:ea typeface="ＭＳ Ｐゴシック" pitchFamily="34" charset="-128"/>
              </a:rPr>
              <a:t>a validation set and </a:t>
            </a:r>
          </a:p>
          <a:p>
            <a:pPr lvl="1" eaLnBrk="1" hangingPunct="1">
              <a:lnSpc>
                <a:spcPct val="90000"/>
              </a:lnSpc>
            </a:pPr>
            <a:r>
              <a:rPr lang="en-US" altLang="ja-JP" sz="2400" dirty="0" smtClean="0">
                <a:ea typeface="ＭＳ Ｐゴシック" pitchFamily="34" charset="-128"/>
              </a:rPr>
              <a:t>a test set. </a:t>
            </a:r>
          </a:p>
          <a:p>
            <a:pPr eaLnBrk="1" hangingPunct="1">
              <a:lnSpc>
                <a:spcPct val="90000"/>
              </a:lnSpc>
            </a:pPr>
            <a:r>
              <a:rPr lang="en-US" altLang="ja-JP" sz="2800" dirty="0" smtClean="0">
                <a:ea typeface="ＭＳ Ｐゴシック" pitchFamily="34" charset="-128"/>
              </a:rPr>
              <a:t>A validation set is used frequently for estimating parameters in learning algorithms. </a:t>
            </a:r>
          </a:p>
          <a:p>
            <a:pPr eaLnBrk="1" hangingPunct="1">
              <a:lnSpc>
                <a:spcPct val="90000"/>
              </a:lnSpc>
            </a:pPr>
            <a:r>
              <a:rPr lang="en-US" altLang="ja-JP" sz="2800" dirty="0" smtClean="0">
                <a:ea typeface="ＭＳ Ｐゴシック" pitchFamily="34" charset="-128"/>
              </a:rPr>
              <a:t>In such cases, the values that give the best accuracy on the validation set are used as the final parameter values. </a:t>
            </a:r>
          </a:p>
          <a:p>
            <a:pPr eaLnBrk="1" hangingPunct="1">
              <a:lnSpc>
                <a:spcPct val="90000"/>
              </a:lnSpc>
            </a:pPr>
            <a:r>
              <a:rPr lang="en-US" altLang="ja-JP" sz="2800" dirty="0" smtClean="0">
                <a:ea typeface="ＭＳ Ｐゴシック" pitchFamily="34" charset="-128"/>
              </a:rPr>
              <a:t>Cross-validation can be used for parameter estimating as well. </a:t>
            </a:r>
            <a:endParaRPr lang="en-US" sz="2800" dirty="0" smtClean="0">
              <a:ea typeface="ＭＳ Ｐゴシック" pitchFamily="34" charset="-128"/>
            </a:endParaRPr>
          </a:p>
        </p:txBody>
      </p:sp>
    </p:spTree>
    <p:extLst>
      <p:ext uri="{BB962C8B-B14F-4D97-AF65-F5344CB8AC3E}">
        <p14:creationId xmlns:p14="http://schemas.microsoft.com/office/powerpoint/2010/main" val="3934411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measures</a:t>
            </a:r>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pPr marL="0" indent="0">
              <a:buNone/>
            </a:pPr>
            <a:r>
              <a:rPr lang="en-US" dirty="0"/>
              <a:t>In Bioinformatics and machine learning in general, there is a large variation in the measures that are used to evaluate prediction systems. </a:t>
            </a:r>
            <a:r>
              <a:rPr lang="en-US" dirty="0" smtClean="0"/>
              <a:t>Following are the common techniques used to classification measure.</a:t>
            </a:r>
          </a:p>
          <a:p>
            <a:r>
              <a:rPr lang="en-US" dirty="0">
                <a:solidFill>
                  <a:srgbClr val="FF0000"/>
                </a:solidFill>
              </a:rPr>
              <a:t>Precision and recall </a:t>
            </a:r>
            <a:r>
              <a:rPr lang="en-US" dirty="0" smtClean="0">
                <a:solidFill>
                  <a:srgbClr val="FF0000"/>
                </a:solidFill>
              </a:rPr>
              <a:t>measures</a:t>
            </a:r>
          </a:p>
          <a:p>
            <a:r>
              <a:rPr lang="en-US" dirty="0" smtClean="0">
                <a:solidFill>
                  <a:srgbClr val="FF0000"/>
                </a:solidFill>
              </a:rPr>
              <a:t>F</a:t>
            </a:r>
            <a:r>
              <a:rPr lang="en-US" baseline="-25000" dirty="0" smtClean="0">
                <a:solidFill>
                  <a:srgbClr val="FF0000"/>
                </a:solidFill>
              </a:rPr>
              <a:t>1</a:t>
            </a:r>
            <a:r>
              <a:rPr lang="en-US" dirty="0" smtClean="0">
                <a:solidFill>
                  <a:srgbClr val="FF0000"/>
                </a:solidFill>
              </a:rPr>
              <a:t>-value (measure)</a:t>
            </a:r>
          </a:p>
          <a:p>
            <a:r>
              <a:rPr lang="en-US" dirty="0">
                <a:solidFill>
                  <a:srgbClr val="FF0000"/>
                </a:solidFill>
              </a:rPr>
              <a:t>Confusion </a:t>
            </a:r>
            <a:r>
              <a:rPr lang="en-US" dirty="0" smtClean="0">
                <a:solidFill>
                  <a:srgbClr val="FF0000"/>
                </a:solidFill>
              </a:rPr>
              <a:t>matrix</a:t>
            </a:r>
          </a:p>
          <a:p>
            <a:r>
              <a:rPr lang="en-US" dirty="0">
                <a:solidFill>
                  <a:srgbClr val="FF0000"/>
                </a:solidFill>
              </a:rPr>
              <a:t>Receiver operating characteristic </a:t>
            </a:r>
            <a:r>
              <a:rPr lang="en-US" dirty="0" smtClean="0">
                <a:solidFill>
                  <a:srgbClr val="FF0000"/>
                </a:solidFill>
              </a:rPr>
              <a:t>(ROC)</a:t>
            </a:r>
          </a:p>
          <a:p>
            <a:pPr marL="0" indent="0">
              <a:buNone/>
            </a:pPr>
            <a:r>
              <a:rPr lang="en-US" dirty="0" smtClean="0"/>
              <a:t> </a:t>
            </a:r>
            <a:r>
              <a:rPr lang="en-US" altLang="ja-JP" dirty="0">
                <a:ea typeface="ＭＳ Ｐゴシック" pitchFamily="34" charset="-128"/>
              </a:rPr>
              <a:t>The class of interest is commonly called the </a:t>
            </a:r>
            <a:r>
              <a:rPr lang="en-US" altLang="ja-JP" b="1" dirty="0">
                <a:solidFill>
                  <a:srgbClr val="3333CC"/>
                </a:solidFill>
                <a:ea typeface="ＭＳ Ｐゴシック" pitchFamily="34" charset="-128"/>
              </a:rPr>
              <a:t>positive class</a:t>
            </a:r>
            <a:r>
              <a:rPr lang="en-US" altLang="ja-JP" dirty="0">
                <a:ea typeface="ＭＳ Ｐゴシック" pitchFamily="34" charset="-128"/>
              </a:rPr>
              <a:t>, and the rest </a:t>
            </a:r>
            <a:r>
              <a:rPr lang="en-US" altLang="ja-JP" b="1" dirty="0">
                <a:solidFill>
                  <a:srgbClr val="3333CC"/>
                </a:solidFill>
                <a:ea typeface="ＭＳ Ｐゴシック" pitchFamily="34" charset="-128"/>
              </a:rPr>
              <a:t>negative classes</a:t>
            </a:r>
            <a:r>
              <a:rPr lang="en-US" altLang="ja-JP" b="1" dirty="0">
                <a:ea typeface="ＭＳ Ｐゴシック" pitchFamily="34" charset="-128"/>
              </a:rPr>
              <a:t>.</a:t>
            </a:r>
            <a:endParaRPr lang="en-US" dirty="0"/>
          </a:p>
          <a:p>
            <a:pPr marL="0" indent="0">
              <a:buNone/>
            </a:pPr>
            <a:endParaRPr lang="en-US" dirty="0"/>
          </a:p>
        </p:txBody>
      </p:sp>
    </p:spTree>
    <p:extLst>
      <p:ext uri="{BB962C8B-B14F-4D97-AF65-F5344CB8AC3E}">
        <p14:creationId xmlns:p14="http://schemas.microsoft.com/office/powerpoint/2010/main" val="3713162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en-US" b="1" dirty="0" smtClean="0"/>
              <a:t>Precision</a:t>
            </a:r>
            <a:r>
              <a:rPr lang="en-US" dirty="0" smtClean="0"/>
              <a:t> and </a:t>
            </a:r>
            <a:r>
              <a:rPr lang="en-US" b="1" dirty="0" smtClean="0"/>
              <a:t>recall</a:t>
            </a:r>
            <a:r>
              <a:rPr lang="en-US" dirty="0" smtClean="0"/>
              <a:t> measures</a:t>
            </a:r>
          </a:p>
        </p:txBody>
      </p:sp>
      <p:sp>
        <p:nvSpPr>
          <p:cNvPr id="49157" name="Rectangle 3"/>
          <p:cNvSpPr>
            <a:spLocks noGrp="1" noChangeArrowheads="1"/>
          </p:cNvSpPr>
          <p:nvPr>
            <p:ph type="body" sz="half" idx="1"/>
          </p:nvPr>
        </p:nvSpPr>
        <p:spPr>
          <a:xfrm>
            <a:off x="457200" y="1233488"/>
            <a:ext cx="8328025" cy="4897437"/>
          </a:xfrm>
        </p:spPr>
        <p:txBody>
          <a:bodyPr/>
          <a:lstStyle/>
          <a:p>
            <a:pPr eaLnBrk="1" hangingPunct="1"/>
            <a:r>
              <a:rPr lang="en-US" sz="2600" dirty="0" smtClean="0"/>
              <a:t>Used in information retrieval and text classification. </a:t>
            </a:r>
          </a:p>
          <a:p>
            <a:pPr eaLnBrk="1" hangingPunct="1"/>
            <a:r>
              <a:rPr lang="en-US" sz="2600" dirty="0" smtClean="0"/>
              <a:t>We use a confusion matrix to introduce them. </a:t>
            </a:r>
          </a:p>
        </p:txBody>
      </p:sp>
      <p:pic>
        <p:nvPicPr>
          <p:cNvPr id="4915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4213" y="2276475"/>
            <a:ext cx="7489825" cy="427672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95932746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Inference</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effectLst/>
              </a:rPr>
              <a:t>Inference</a:t>
            </a:r>
            <a:r>
              <a:rPr lang="en-US" dirty="0" smtClean="0">
                <a:effectLst/>
              </a:rPr>
              <a:t> is the act or process of deriving logical conclusions from premises /evidences. </a:t>
            </a:r>
          </a:p>
          <a:p>
            <a:pPr marL="0" indent="0">
              <a:buNone/>
            </a:pPr>
            <a:endParaRPr lang="en-US" dirty="0"/>
          </a:p>
          <a:p>
            <a:pPr marL="0" indent="0">
              <a:buNone/>
            </a:pPr>
            <a:r>
              <a:rPr lang="en-US" dirty="0" smtClean="0"/>
              <a:t>Learning methods uses: </a:t>
            </a:r>
          </a:p>
          <a:p>
            <a:pPr marL="0" indent="0">
              <a:buNone/>
            </a:pPr>
            <a:r>
              <a:rPr lang="en-US" dirty="0" smtClean="0"/>
              <a:t>Deductive inference </a:t>
            </a:r>
          </a:p>
          <a:p>
            <a:pPr marL="0" indent="0">
              <a:buNone/>
            </a:pPr>
            <a:r>
              <a:rPr lang="en-US" dirty="0" smtClean="0"/>
              <a:t>                    Or</a:t>
            </a:r>
          </a:p>
          <a:p>
            <a:pPr marL="0" indent="0">
              <a:buNone/>
            </a:pPr>
            <a:r>
              <a:rPr lang="en-US" dirty="0" smtClean="0"/>
              <a:t> Inductive inference.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5444836"/>
            <a:ext cx="177542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590800"/>
            <a:ext cx="2438400" cy="3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315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xfrm>
            <a:off x="457200" y="188913"/>
            <a:ext cx="8507413" cy="1139825"/>
          </a:xfrm>
        </p:spPr>
        <p:txBody>
          <a:bodyPr>
            <a:normAutofit fontScale="90000"/>
          </a:bodyPr>
          <a:lstStyle/>
          <a:p>
            <a:pPr eaLnBrk="1" hangingPunct="1"/>
            <a:r>
              <a:rPr lang="en-US" b="1" dirty="0" smtClean="0"/>
              <a:t>Precision</a:t>
            </a:r>
            <a:r>
              <a:rPr lang="en-US" dirty="0" smtClean="0"/>
              <a:t> and </a:t>
            </a:r>
            <a:r>
              <a:rPr lang="en-US" b="1" dirty="0" smtClean="0"/>
              <a:t>recall</a:t>
            </a:r>
            <a:r>
              <a:rPr lang="en-US" dirty="0" smtClean="0"/>
              <a:t> measures (</a:t>
            </a:r>
            <a:r>
              <a:rPr lang="en-US" dirty="0" err="1" smtClean="0"/>
              <a:t>cont</a:t>
            </a:r>
            <a:r>
              <a:rPr lang="en-US" dirty="0" smtClean="0"/>
              <a:t>…)</a:t>
            </a:r>
          </a:p>
        </p:txBody>
      </p:sp>
      <p:pic>
        <p:nvPicPr>
          <p:cNvPr id="50181"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47700" y="1125538"/>
            <a:ext cx="7669213" cy="136683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50182" name="Text Box 8"/>
          <p:cNvSpPr txBox="1">
            <a:spLocks noChangeArrowheads="1"/>
          </p:cNvSpPr>
          <p:nvPr/>
        </p:nvSpPr>
        <p:spPr bwMode="auto">
          <a:xfrm>
            <a:off x="358775" y="3652838"/>
            <a:ext cx="8389938" cy="293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6pPr>
            <a:lvl7pPr marL="29718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7pPr>
            <a:lvl8pPr marL="34290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8pPr>
            <a:lvl9pPr marL="3886200" indent="-22860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rial" charset="0"/>
              </a:defRPr>
            </a:lvl9pPr>
          </a:lstStyle>
          <a:p>
            <a:pPr eaLnBrk="1" hangingPunct="1">
              <a:spcBef>
                <a:spcPct val="10000"/>
              </a:spcBef>
            </a:pPr>
            <a:r>
              <a:rPr lang="en-US" altLang="ja-JP" sz="2600" dirty="0">
                <a:solidFill>
                  <a:srgbClr val="FF0000"/>
                </a:solidFill>
                <a:ea typeface="ＭＳ Ｐゴシック" pitchFamily="34" charset="-128"/>
              </a:rPr>
              <a:t>Precision </a:t>
            </a:r>
            <a:r>
              <a:rPr lang="en-US" altLang="ja-JP" sz="2600" i="1" dirty="0">
                <a:solidFill>
                  <a:srgbClr val="FF0000"/>
                </a:solidFill>
                <a:ea typeface="ＭＳ Ｐゴシック" pitchFamily="34" charset="-128"/>
              </a:rPr>
              <a:t>p</a:t>
            </a:r>
            <a:r>
              <a:rPr lang="en-US" altLang="ja-JP" sz="2600" dirty="0">
                <a:ea typeface="ＭＳ Ｐゴシック" pitchFamily="34" charset="-128"/>
              </a:rPr>
              <a:t> is the number of </a:t>
            </a:r>
            <a:r>
              <a:rPr lang="en-US" altLang="ja-JP" sz="2600" dirty="0">
                <a:solidFill>
                  <a:srgbClr val="3333CC"/>
                </a:solidFill>
                <a:ea typeface="ＭＳ Ｐゴシック" pitchFamily="34" charset="-128"/>
              </a:rPr>
              <a:t>correctly classified positive examples</a:t>
            </a:r>
            <a:r>
              <a:rPr lang="en-US" altLang="ja-JP" sz="2600" dirty="0">
                <a:ea typeface="ＭＳ Ｐゴシック" pitchFamily="34" charset="-128"/>
              </a:rPr>
              <a:t> divided by the total number of examples that are classified as </a:t>
            </a:r>
            <a:r>
              <a:rPr lang="en-US" altLang="ja-JP" sz="2600" dirty="0" smtClean="0">
                <a:ea typeface="ＭＳ Ｐゴシック" pitchFamily="34" charset="-128"/>
              </a:rPr>
              <a:t>positive (by the classifier). </a:t>
            </a:r>
            <a:endParaRPr lang="en-US" altLang="ja-JP" sz="2600" dirty="0">
              <a:ea typeface="ＭＳ Ｐゴシック" pitchFamily="34" charset="-128"/>
            </a:endParaRPr>
          </a:p>
          <a:p>
            <a:pPr eaLnBrk="1" hangingPunct="1">
              <a:spcBef>
                <a:spcPct val="10000"/>
              </a:spcBef>
            </a:pPr>
            <a:r>
              <a:rPr lang="en-US" altLang="ja-JP" sz="2600" dirty="0">
                <a:solidFill>
                  <a:srgbClr val="FF0000"/>
                </a:solidFill>
                <a:ea typeface="ＭＳ Ｐゴシック" pitchFamily="34" charset="-128"/>
              </a:rPr>
              <a:t>Recall </a:t>
            </a:r>
            <a:r>
              <a:rPr lang="en-US" altLang="ja-JP" sz="2600" i="1" dirty="0">
                <a:solidFill>
                  <a:srgbClr val="FF0000"/>
                </a:solidFill>
                <a:ea typeface="ＭＳ Ｐゴシック" pitchFamily="34" charset="-128"/>
              </a:rPr>
              <a:t>r</a:t>
            </a:r>
            <a:r>
              <a:rPr lang="en-US" altLang="ja-JP" sz="2600" dirty="0">
                <a:ea typeface="ＭＳ Ｐゴシック" pitchFamily="34" charset="-128"/>
              </a:rPr>
              <a:t> is the number of </a:t>
            </a:r>
            <a:r>
              <a:rPr lang="en-US" altLang="ja-JP" sz="2600" dirty="0">
                <a:solidFill>
                  <a:srgbClr val="3333CC"/>
                </a:solidFill>
                <a:ea typeface="ＭＳ Ｐゴシック" pitchFamily="34" charset="-128"/>
              </a:rPr>
              <a:t>correctly classified positive examples</a:t>
            </a:r>
            <a:r>
              <a:rPr lang="en-US" altLang="ja-JP" sz="2600" dirty="0">
                <a:ea typeface="ＭＳ Ｐゴシック" pitchFamily="34" charset="-128"/>
              </a:rPr>
              <a:t> divided by the total number of actual positive examples in the test </a:t>
            </a:r>
            <a:r>
              <a:rPr lang="en-US" altLang="ja-JP" sz="2600" dirty="0" smtClean="0">
                <a:ea typeface="ＭＳ Ｐゴシック" pitchFamily="34" charset="-128"/>
              </a:rPr>
              <a:t>set (either detected or </a:t>
            </a:r>
            <a:r>
              <a:rPr lang="en-US" altLang="ja-JP" sz="2600" dirty="0" err="1" smtClean="0">
                <a:ea typeface="ＭＳ Ｐゴシック" pitchFamily="34" charset="-128"/>
              </a:rPr>
              <a:t>mised</a:t>
            </a:r>
            <a:r>
              <a:rPr lang="en-US" altLang="ja-JP" sz="2600" dirty="0" smtClean="0">
                <a:ea typeface="ＭＳ Ｐゴシック" pitchFamily="34" charset="-128"/>
              </a:rPr>
              <a:t>). </a:t>
            </a:r>
            <a:endParaRPr lang="en-US" sz="2600" dirty="0"/>
          </a:p>
        </p:txBody>
      </p:sp>
      <p:sp>
        <p:nvSpPr>
          <p:cNvPr id="50183" name="Rectangle 10"/>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50184" name="Object 9"/>
          <p:cNvGraphicFramePr>
            <a:graphicFrameLocks noChangeAspect="1"/>
          </p:cNvGraphicFramePr>
          <p:nvPr/>
        </p:nvGraphicFramePr>
        <p:xfrm>
          <a:off x="1476375" y="2470150"/>
          <a:ext cx="5256213" cy="1066800"/>
        </p:xfrm>
        <a:graphic>
          <a:graphicData uri="http://schemas.openxmlformats.org/presentationml/2006/ole">
            <mc:AlternateContent xmlns:mc="http://schemas.openxmlformats.org/markup-compatibility/2006">
              <mc:Choice xmlns:v="urn:schemas-microsoft-com:vml" Requires="v">
                <p:oleObj spid="_x0000_s7182" name="Equation" r:id="rId4" imgW="1828800" imgH="368300" progId="Equation.3">
                  <p:embed/>
                </p:oleObj>
              </mc:Choice>
              <mc:Fallback>
                <p:oleObj name="Equation" r:id="rId4" imgW="1828800" imgH="368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2470150"/>
                        <a:ext cx="52562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46701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fontScale="90000"/>
          </a:bodyPr>
          <a:lstStyle/>
          <a:p>
            <a:r>
              <a:rPr lang="en-US" b="1" dirty="0"/>
              <a:t>Precision</a:t>
            </a:r>
            <a:r>
              <a:rPr lang="en-US" dirty="0"/>
              <a:t> and </a:t>
            </a:r>
            <a:r>
              <a:rPr lang="en-US" b="1" dirty="0"/>
              <a:t>recall</a:t>
            </a:r>
            <a:r>
              <a:rPr lang="en-US" dirty="0"/>
              <a:t> </a:t>
            </a:r>
            <a:r>
              <a:rPr lang="en-US" dirty="0" smtClean="0"/>
              <a:t>measures</a:t>
            </a:r>
            <a:br>
              <a:rPr lang="en-US" dirty="0" smtClean="0"/>
            </a:br>
            <a:r>
              <a:rPr lang="en-US" dirty="0" smtClean="0"/>
              <a:t>An example</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1800" dirty="0" smtClean="0">
                <a:solidFill>
                  <a:srgbClr val="FF0000"/>
                </a:solidFill>
              </a:rPr>
              <a:t>Efficiency </a:t>
            </a:r>
            <a:r>
              <a:rPr lang="en-US" sz="1800" dirty="0">
                <a:solidFill>
                  <a:srgbClr val="FF0000"/>
                </a:solidFill>
              </a:rPr>
              <a:t>of the learnt model </a:t>
            </a:r>
            <a:r>
              <a:rPr lang="en-US" sz="1800" dirty="0"/>
              <a:t>is evaluated using </a:t>
            </a:r>
            <a:r>
              <a:rPr lang="en-US" sz="1800" dirty="0" smtClean="0"/>
              <a:t>test </a:t>
            </a:r>
            <a:r>
              <a:rPr lang="en-US" sz="1800" dirty="0"/>
              <a:t>video </a:t>
            </a:r>
            <a:r>
              <a:rPr lang="en-US" sz="1800" dirty="0" smtClean="0"/>
              <a:t>with </a:t>
            </a:r>
            <a:r>
              <a:rPr lang="en-US" sz="1800" dirty="0"/>
              <a:t>35 test images, </a:t>
            </a:r>
            <a:r>
              <a:rPr lang="en-US" sz="1800" dirty="0" smtClean="0"/>
              <a:t>manually </a:t>
            </a:r>
            <a:r>
              <a:rPr lang="en-US" sz="1800" dirty="0"/>
              <a:t>annotated </a:t>
            </a:r>
            <a:r>
              <a:rPr lang="en-US" sz="1800" dirty="0" smtClean="0"/>
              <a:t> 90 samples as </a:t>
            </a:r>
            <a:r>
              <a:rPr lang="en-US" sz="1800" dirty="0"/>
              <a:t>test data. </a:t>
            </a:r>
          </a:p>
        </p:txBody>
      </p:sp>
      <p:graphicFrame>
        <p:nvGraphicFramePr>
          <p:cNvPr id="4" name="Object 3"/>
          <p:cNvGraphicFramePr>
            <a:graphicFrameLocks noChangeAspect="1"/>
          </p:cNvGraphicFramePr>
          <p:nvPr>
            <p:extLst>
              <p:ext uri="{D42A27DB-BD31-4B8C-83A1-F6EECF244321}">
                <p14:modId xmlns:p14="http://schemas.microsoft.com/office/powerpoint/2010/main" val="2623537281"/>
              </p:ext>
            </p:extLst>
          </p:nvPr>
        </p:nvGraphicFramePr>
        <p:xfrm>
          <a:off x="533400" y="2209800"/>
          <a:ext cx="7626350" cy="4066243"/>
        </p:xfrm>
        <a:graphic>
          <a:graphicData uri="http://schemas.openxmlformats.org/presentationml/2006/ole">
            <mc:AlternateContent xmlns:mc="http://schemas.openxmlformats.org/markup-compatibility/2006">
              <mc:Choice xmlns:v="urn:schemas-microsoft-com:vml" Requires="v">
                <p:oleObj spid="_x0000_s8200" name="Document" r:id="rId4" imgW="5645433" imgH="3009579" progId="Word.Document.12">
                  <p:embed/>
                </p:oleObj>
              </mc:Choice>
              <mc:Fallback>
                <p:oleObj name="Document" r:id="rId4" imgW="5645433" imgH="3009579" progId="Word.Document.12">
                  <p:embed/>
                  <p:pic>
                    <p:nvPicPr>
                      <p:cNvPr id="0" name=""/>
                      <p:cNvPicPr/>
                      <p:nvPr/>
                    </p:nvPicPr>
                    <p:blipFill>
                      <a:blip r:embed="rId5"/>
                      <a:stretch>
                        <a:fillRect/>
                      </a:stretch>
                    </p:blipFill>
                    <p:spPr>
                      <a:xfrm>
                        <a:off x="533400" y="2209800"/>
                        <a:ext cx="7626350" cy="4066243"/>
                      </a:xfrm>
                      <a:prstGeom prst="rect">
                        <a:avLst/>
                      </a:prstGeom>
                    </p:spPr>
                  </p:pic>
                </p:oleObj>
              </mc:Fallback>
            </mc:AlternateContent>
          </a:graphicData>
        </a:graphic>
      </p:graphicFrame>
    </p:spTree>
    <p:extLst>
      <p:ext uri="{BB962C8B-B14F-4D97-AF65-F5344CB8AC3E}">
        <p14:creationId xmlns:p14="http://schemas.microsoft.com/office/powerpoint/2010/main" val="992357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a:defRPr/>
            </a:pPr>
            <a:fld id="{1B23813E-772B-4886-8509-4F84E52E5673}" type="slidenum">
              <a:rPr lang="en-US" altLang="en-US"/>
              <a:pPr>
                <a:defRPr/>
              </a:pPr>
              <a:t>32</a:t>
            </a:fld>
            <a:endParaRPr lang="en-US" altLang="en-US"/>
          </a:p>
        </p:txBody>
      </p:sp>
      <p:sp>
        <p:nvSpPr>
          <p:cNvPr id="51204" name="Rectangle 2"/>
          <p:cNvSpPr>
            <a:spLocks noGrp="1" noChangeArrowheads="1"/>
          </p:cNvSpPr>
          <p:nvPr>
            <p:ph type="title"/>
          </p:nvPr>
        </p:nvSpPr>
        <p:spPr/>
        <p:txBody>
          <a:bodyPr/>
          <a:lstStyle/>
          <a:p>
            <a:pPr eaLnBrk="1" hangingPunct="1"/>
            <a:r>
              <a:rPr lang="en-US" dirty="0" smtClean="0"/>
              <a:t>Another example</a:t>
            </a:r>
          </a:p>
        </p:txBody>
      </p:sp>
      <p:sp>
        <p:nvSpPr>
          <p:cNvPr id="51205" name="Rectangle 3"/>
          <p:cNvSpPr>
            <a:spLocks noGrp="1" noChangeArrowheads="1"/>
          </p:cNvSpPr>
          <p:nvPr>
            <p:ph type="body" sz="half" idx="1"/>
          </p:nvPr>
        </p:nvSpPr>
        <p:spPr>
          <a:xfrm>
            <a:off x="611188" y="2924175"/>
            <a:ext cx="8110537" cy="3095625"/>
          </a:xfrm>
        </p:spPr>
        <p:txBody>
          <a:bodyPr/>
          <a:lstStyle/>
          <a:p>
            <a:pPr eaLnBrk="1" hangingPunct="1"/>
            <a:r>
              <a:rPr lang="en-US" altLang="ja-JP" sz="2600" smtClean="0">
                <a:solidFill>
                  <a:srgbClr val="FF0000"/>
                </a:solidFill>
                <a:ea typeface="ＭＳ Ｐゴシック" pitchFamily="34" charset="-128"/>
              </a:rPr>
              <a:t>This confusion matrix gives</a:t>
            </a:r>
            <a:r>
              <a:rPr lang="en-US" altLang="ja-JP" sz="2600" smtClean="0">
                <a:ea typeface="ＭＳ Ｐゴシック" pitchFamily="34" charset="-128"/>
              </a:rPr>
              <a:t> </a:t>
            </a:r>
          </a:p>
          <a:p>
            <a:pPr lvl="1" eaLnBrk="1" hangingPunct="1"/>
            <a:r>
              <a:rPr lang="en-US" altLang="ja-JP" sz="2200" smtClean="0">
                <a:solidFill>
                  <a:srgbClr val="3333CC"/>
                </a:solidFill>
                <a:ea typeface="ＭＳ Ｐゴシック" pitchFamily="34" charset="-128"/>
              </a:rPr>
              <a:t>precision </a:t>
            </a:r>
            <a:r>
              <a:rPr lang="en-US" altLang="ja-JP" sz="2200" i="1" smtClean="0">
                <a:solidFill>
                  <a:srgbClr val="3333CC"/>
                </a:solidFill>
                <a:ea typeface="ＭＳ Ｐゴシック" pitchFamily="34" charset="-128"/>
              </a:rPr>
              <a:t>p</a:t>
            </a:r>
            <a:r>
              <a:rPr lang="en-US" altLang="ja-JP" sz="2200" smtClean="0">
                <a:solidFill>
                  <a:srgbClr val="3333CC"/>
                </a:solidFill>
                <a:ea typeface="ＭＳ Ｐゴシック" pitchFamily="34" charset="-128"/>
              </a:rPr>
              <a:t> = 100% and </a:t>
            </a:r>
          </a:p>
          <a:p>
            <a:pPr lvl="1" eaLnBrk="1" hangingPunct="1"/>
            <a:r>
              <a:rPr lang="en-US" altLang="ja-JP" sz="2200" smtClean="0">
                <a:solidFill>
                  <a:srgbClr val="3333CC"/>
                </a:solidFill>
                <a:ea typeface="ＭＳ Ｐゴシック" pitchFamily="34" charset="-128"/>
              </a:rPr>
              <a:t>recall </a:t>
            </a:r>
            <a:r>
              <a:rPr lang="en-US" altLang="ja-JP" sz="2200" i="1" smtClean="0">
                <a:solidFill>
                  <a:srgbClr val="3333CC"/>
                </a:solidFill>
                <a:ea typeface="ＭＳ Ｐゴシック" pitchFamily="34" charset="-128"/>
              </a:rPr>
              <a:t>r</a:t>
            </a:r>
            <a:r>
              <a:rPr lang="en-US" altLang="ja-JP" sz="2200" smtClean="0">
                <a:solidFill>
                  <a:srgbClr val="3333CC"/>
                </a:solidFill>
                <a:ea typeface="ＭＳ Ｐゴシック" pitchFamily="34" charset="-128"/>
              </a:rPr>
              <a:t> = 1% </a:t>
            </a:r>
          </a:p>
          <a:p>
            <a:pPr lvl="1" eaLnBrk="1" hangingPunct="1">
              <a:buFont typeface="Wingdings" pitchFamily="2" charset="2"/>
              <a:buNone/>
            </a:pPr>
            <a:r>
              <a:rPr lang="en-US" altLang="ja-JP" sz="2200" smtClean="0">
                <a:ea typeface="ＭＳ Ｐゴシック" pitchFamily="34" charset="-128"/>
              </a:rPr>
              <a:t>	because we only classified one positive example correctly and no negative examples wrongly. </a:t>
            </a:r>
          </a:p>
          <a:p>
            <a:pPr eaLnBrk="1" hangingPunct="1"/>
            <a:r>
              <a:rPr lang="en-US" sz="2600" smtClean="0">
                <a:solidFill>
                  <a:srgbClr val="3333CC"/>
                </a:solidFill>
              </a:rPr>
              <a:t>Note: </a:t>
            </a:r>
            <a:r>
              <a:rPr lang="en-US" sz="2600" smtClean="0"/>
              <a:t>precision and recall only measure classification on the positive class. </a:t>
            </a:r>
          </a:p>
        </p:txBody>
      </p:sp>
      <p:pic>
        <p:nvPicPr>
          <p:cNvPr id="5120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8313" y="1341438"/>
            <a:ext cx="8064500" cy="12207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92427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en-US" dirty="0" smtClean="0"/>
              <a:t>F</a:t>
            </a:r>
            <a:r>
              <a:rPr lang="en-US" baseline="-25000" dirty="0" smtClean="0"/>
              <a:t>1</a:t>
            </a:r>
            <a:r>
              <a:rPr lang="en-US" dirty="0" smtClean="0"/>
              <a:t>-value (also called F</a:t>
            </a:r>
            <a:r>
              <a:rPr lang="en-US" baseline="-25000" dirty="0" smtClean="0"/>
              <a:t>1</a:t>
            </a:r>
            <a:r>
              <a:rPr lang="en-US" dirty="0" smtClean="0"/>
              <a:t>-score)</a:t>
            </a:r>
          </a:p>
        </p:txBody>
      </p:sp>
      <p:sp>
        <p:nvSpPr>
          <p:cNvPr id="52229" name="Rectangle 3"/>
          <p:cNvSpPr>
            <a:spLocks noGrp="1" noChangeArrowheads="1"/>
          </p:cNvSpPr>
          <p:nvPr>
            <p:ph type="body" sz="half" idx="1"/>
          </p:nvPr>
        </p:nvSpPr>
        <p:spPr>
          <a:xfrm>
            <a:off x="457200" y="1196975"/>
            <a:ext cx="8147050" cy="4860925"/>
          </a:xfrm>
        </p:spPr>
        <p:txBody>
          <a:bodyPr/>
          <a:lstStyle/>
          <a:p>
            <a:pPr eaLnBrk="1" hangingPunct="1"/>
            <a:r>
              <a:rPr lang="en-US" sz="2200" smtClean="0"/>
              <a:t>It is hard to compare two classifiers using two measures. F</a:t>
            </a:r>
            <a:r>
              <a:rPr lang="en-US" sz="2200" baseline="-25000" smtClean="0">
                <a:ea typeface="ＭＳ Ｐゴシック" pitchFamily="34" charset="-128"/>
              </a:rPr>
              <a:t>1</a:t>
            </a:r>
            <a:r>
              <a:rPr lang="en-US" sz="2200" smtClean="0"/>
              <a:t> score combines precision and recall into one measure</a:t>
            </a:r>
          </a:p>
          <a:p>
            <a:pPr eaLnBrk="1" hangingPunct="1"/>
            <a:endParaRPr lang="en-US" sz="2200" smtClean="0"/>
          </a:p>
          <a:p>
            <a:pPr eaLnBrk="1" hangingPunct="1"/>
            <a:endParaRPr lang="en-US" sz="2200" smtClean="0"/>
          </a:p>
          <a:p>
            <a:pPr eaLnBrk="1" hangingPunct="1"/>
            <a:endParaRPr lang="en-US" sz="2200" smtClean="0"/>
          </a:p>
          <a:p>
            <a:pPr eaLnBrk="1" hangingPunct="1"/>
            <a:endParaRPr lang="en-US" sz="2200" smtClean="0"/>
          </a:p>
          <a:p>
            <a:pPr eaLnBrk="1" hangingPunct="1"/>
            <a:endParaRPr lang="en-US" sz="2200" smtClean="0"/>
          </a:p>
          <a:p>
            <a:pPr eaLnBrk="1" hangingPunct="1"/>
            <a:endParaRPr lang="en-US" altLang="ja-JP" sz="2200" smtClean="0">
              <a:ea typeface="ＭＳ Ｐゴシック" pitchFamily="34" charset="-128"/>
            </a:endParaRPr>
          </a:p>
          <a:p>
            <a:pPr eaLnBrk="1" hangingPunct="1"/>
            <a:endParaRPr lang="en-US" altLang="ja-JP" sz="2200" smtClean="0">
              <a:ea typeface="ＭＳ Ｐゴシック" pitchFamily="34" charset="-128"/>
            </a:endParaRPr>
          </a:p>
          <a:p>
            <a:pPr eaLnBrk="1" hangingPunct="1"/>
            <a:r>
              <a:rPr lang="en-US" altLang="ja-JP" sz="2200" smtClean="0">
                <a:ea typeface="ＭＳ Ｐゴシック" pitchFamily="34" charset="-128"/>
              </a:rPr>
              <a:t>The harmonic mean of two numbers tends to be closer to the smaller of the two. </a:t>
            </a:r>
          </a:p>
          <a:p>
            <a:pPr eaLnBrk="1" hangingPunct="1"/>
            <a:r>
              <a:rPr lang="en-US" altLang="ja-JP" sz="2200" smtClean="0">
                <a:ea typeface="ＭＳ Ｐゴシック" pitchFamily="34" charset="-128"/>
              </a:rPr>
              <a:t>For F</a:t>
            </a:r>
            <a:r>
              <a:rPr lang="en-US" altLang="ja-JP" sz="2200" baseline="-25000" smtClean="0">
                <a:ea typeface="ＭＳ Ｐゴシック" pitchFamily="34" charset="-128"/>
              </a:rPr>
              <a:t>1</a:t>
            </a:r>
            <a:r>
              <a:rPr lang="en-US" altLang="ja-JP" sz="2200" smtClean="0">
                <a:ea typeface="ＭＳ Ｐゴシック" pitchFamily="34" charset="-128"/>
              </a:rPr>
              <a:t>-value to be large, both </a:t>
            </a:r>
            <a:r>
              <a:rPr lang="en-US" altLang="ja-JP" sz="2200" i="1" smtClean="0">
                <a:ea typeface="ＭＳ Ｐゴシック" pitchFamily="34" charset="-128"/>
              </a:rPr>
              <a:t>p</a:t>
            </a:r>
            <a:r>
              <a:rPr lang="en-US" altLang="ja-JP" sz="2200" smtClean="0">
                <a:ea typeface="ＭＳ Ｐゴシック" pitchFamily="34" charset="-128"/>
              </a:rPr>
              <a:t> and </a:t>
            </a:r>
            <a:r>
              <a:rPr lang="en-US" altLang="ja-JP" sz="2200" i="1" smtClean="0">
                <a:ea typeface="ＭＳ Ｐゴシック" pitchFamily="34" charset="-128"/>
              </a:rPr>
              <a:t>r</a:t>
            </a:r>
            <a:r>
              <a:rPr lang="en-US" altLang="ja-JP" sz="2200" smtClean="0">
                <a:ea typeface="ＭＳ Ｐゴシック" pitchFamily="34" charset="-128"/>
              </a:rPr>
              <a:t> much be large. </a:t>
            </a:r>
            <a:endParaRPr lang="en-US" sz="2200" smtClean="0"/>
          </a:p>
        </p:txBody>
      </p:sp>
      <p:pic>
        <p:nvPicPr>
          <p:cNvPr id="5223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92163" y="2133600"/>
            <a:ext cx="6337300" cy="2541588"/>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43469698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63562"/>
          </a:xfrm>
        </p:spPr>
        <p:txBody>
          <a:bodyPr>
            <a:normAutofit fontScale="90000"/>
          </a:bodyPr>
          <a:lstStyle/>
          <a:p>
            <a:r>
              <a:rPr lang="en-US" b="1" dirty="0" smtClean="0"/>
              <a:t>Confusion </a:t>
            </a:r>
            <a:r>
              <a:rPr lang="en-US" b="1" dirty="0"/>
              <a:t>matrix</a:t>
            </a:r>
            <a:endParaRPr lang="en-US" dirty="0"/>
          </a:p>
        </p:txBody>
      </p:sp>
      <p:sp>
        <p:nvSpPr>
          <p:cNvPr id="6" name="Content Placeholder 5"/>
          <p:cNvSpPr>
            <a:spLocks noGrp="1"/>
          </p:cNvSpPr>
          <p:nvPr>
            <p:ph idx="1"/>
          </p:nvPr>
        </p:nvSpPr>
        <p:spPr>
          <a:xfrm>
            <a:off x="457200" y="990600"/>
            <a:ext cx="8229600" cy="5715000"/>
          </a:xfrm>
        </p:spPr>
        <p:txBody>
          <a:bodyPr>
            <a:normAutofit/>
          </a:bodyPr>
          <a:lstStyle/>
          <a:p>
            <a:pPr marL="0" indent="0">
              <a:buNone/>
            </a:pPr>
            <a:r>
              <a:rPr lang="en-US" sz="2800" dirty="0"/>
              <a:t>In the field of </a:t>
            </a:r>
            <a:r>
              <a:rPr lang="en-US" sz="2800" dirty="0" smtClean="0"/>
              <a:t>AI, </a:t>
            </a:r>
            <a:r>
              <a:rPr lang="en-US" sz="2800" dirty="0"/>
              <a:t>a </a:t>
            </a:r>
            <a:r>
              <a:rPr lang="en-US" sz="2800" b="1" dirty="0"/>
              <a:t>confusion matrix</a:t>
            </a:r>
            <a:r>
              <a:rPr lang="en-US" sz="2800" dirty="0"/>
              <a:t> is a specific table layout that allows visualization of the performance of an algorithm, typically </a:t>
            </a:r>
            <a:r>
              <a:rPr lang="en-US" sz="2800" dirty="0" smtClean="0"/>
              <a:t>used in </a:t>
            </a:r>
            <a:r>
              <a:rPr lang="en-US" sz="2800" dirty="0">
                <a:hlinkClick r:id="rId2" action="ppaction://hlinkfile" tooltip="Supervised learning"/>
              </a:rPr>
              <a:t>supervised </a:t>
            </a:r>
            <a:r>
              <a:rPr lang="en-US" sz="2800" dirty="0" smtClean="0">
                <a:hlinkClick r:id="rId2" action="ppaction://hlinkfile" tooltip="Supervised learning"/>
              </a:rPr>
              <a:t>learning</a:t>
            </a:r>
            <a:r>
              <a:rPr lang="en-US" sz="2800" dirty="0" smtClean="0"/>
              <a:t>. In </a:t>
            </a:r>
            <a:r>
              <a:rPr lang="en-US" sz="2800" dirty="0">
                <a:hlinkClick r:id="rId3" action="ppaction://hlinkfile" tooltip="Unsupervised learning"/>
              </a:rPr>
              <a:t>unsupervised learning</a:t>
            </a:r>
            <a:r>
              <a:rPr lang="en-US" sz="2800" dirty="0"/>
              <a:t> it is usually called a </a:t>
            </a:r>
            <a:r>
              <a:rPr lang="en-US" sz="2800" b="1" dirty="0"/>
              <a:t>matching </a:t>
            </a:r>
            <a:r>
              <a:rPr lang="en-US" sz="2800" b="1" dirty="0" smtClean="0"/>
              <a:t>matrix</a:t>
            </a:r>
            <a:r>
              <a:rPr lang="en-US" sz="2800" dirty="0" smtClean="0"/>
              <a:t>. </a:t>
            </a:r>
          </a:p>
          <a:p>
            <a:r>
              <a:rPr lang="en-US" sz="2800" dirty="0" smtClean="0"/>
              <a:t>Each </a:t>
            </a:r>
            <a:r>
              <a:rPr lang="en-US" sz="2800" dirty="0"/>
              <a:t>column of the matrix represents the instances in a predicted class, while each row represents the instances in an actual class. The name stems from the fact that it makes it easy to see if the system is confusing two classes (i.e. commonly mislabeling one as another).</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5332171"/>
            <a:ext cx="2133600" cy="1484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32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a:t>
            </a:r>
            <a:r>
              <a:rPr lang="en-US" dirty="0"/>
              <a:t>c</a:t>
            </a:r>
            <a:r>
              <a:rPr lang="en-US" dirty="0" smtClean="0"/>
              <a:t>onfusion matrix</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29795"/>
            <a:ext cx="3810000" cy="4742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338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idx="1"/>
          </p:nvPr>
        </p:nvSpPr>
        <p:spPr/>
        <p:txBody>
          <a:bodyPr/>
          <a:lstStyle/>
          <a:p>
            <a:pPr marL="0" indent="0">
              <a:buNone/>
            </a:pPr>
            <a:r>
              <a:rPr lang="en-US" dirty="0" smtClean="0"/>
              <a:t>In </a:t>
            </a:r>
            <a:r>
              <a:rPr lang="en-US" dirty="0"/>
              <a:t>the confusion matrix above, its corresponding table of confusion, for the cat class, would be:</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088574"/>
            <a:ext cx="532231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045169"/>
            <a:ext cx="1938399" cy="2411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2667000" y="4250834"/>
            <a:ext cx="685800" cy="244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7844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ROC curve</a:t>
            </a:r>
            <a:endParaRPr lang="en-US" dirty="0"/>
          </a:p>
        </p:txBody>
      </p:sp>
      <p:sp>
        <p:nvSpPr>
          <p:cNvPr id="3" name="Content Placeholder 2"/>
          <p:cNvSpPr>
            <a:spLocks noGrp="1"/>
          </p:cNvSpPr>
          <p:nvPr>
            <p:ph idx="1"/>
          </p:nvPr>
        </p:nvSpPr>
        <p:spPr/>
        <p:txBody>
          <a:bodyPr>
            <a:normAutofit/>
          </a:bodyPr>
          <a:lstStyle/>
          <a:p>
            <a:pPr marL="0" indent="0">
              <a:buNone/>
            </a:pPr>
            <a:r>
              <a:rPr lang="en-US" b="1" dirty="0"/>
              <a:t>ROC curve</a:t>
            </a:r>
            <a:r>
              <a:rPr lang="en-US" dirty="0"/>
              <a:t>, is a </a:t>
            </a:r>
            <a:r>
              <a:rPr lang="en-US" dirty="0">
                <a:hlinkClick r:id="rId2" action="ppaction://hlinkfile" tooltip="Graph of a function"/>
              </a:rPr>
              <a:t>graphical</a:t>
            </a:r>
            <a:r>
              <a:rPr lang="en-US" dirty="0"/>
              <a:t> plot of the </a:t>
            </a:r>
            <a:r>
              <a:rPr lang="en-US" dirty="0">
                <a:hlinkClick r:id="rId3" action="ppaction://hlinkfile" tooltip="Sensitivity (tests)"/>
              </a:rPr>
              <a:t>sensitivity</a:t>
            </a:r>
            <a:r>
              <a:rPr lang="en-US" dirty="0"/>
              <a:t>, or true positive rate, vs. false positive rate (one minus the </a:t>
            </a:r>
            <a:r>
              <a:rPr lang="en-US" dirty="0">
                <a:hlinkClick r:id="rId4" action="ppaction://hlinkfile" tooltip="Specificity (tests)"/>
              </a:rPr>
              <a:t>specificity</a:t>
            </a:r>
            <a:r>
              <a:rPr lang="en-US" dirty="0"/>
              <a:t> or true negative rate), for a </a:t>
            </a:r>
            <a:r>
              <a:rPr lang="en-US" dirty="0">
                <a:hlinkClick r:id="rId5" action="ppaction://hlinkfile" tooltip="Binary classifier"/>
              </a:rPr>
              <a:t>binary classifier</a:t>
            </a:r>
            <a:r>
              <a:rPr lang="en-US" dirty="0"/>
              <a:t> system as its discrimination threshold is varied. </a:t>
            </a:r>
          </a:p>
        </p:txBody>
      </p:sp>
      <p:pic>
        <p:nvPicPr>
          <p:cNvPr id="92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3552" y="3581400"/>
            <a:ext cx="4005048" cy="328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0263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ROC </a:t>
            </a:r>
            <a:r>
              <a:rPr lang="en-US" b="1" dirty="0" smtClean="0"/>
              <a:t>curve (Cont.)</a:t>
            </a:r>
            <a:endParaRPr lang="en-US" dirty="0"/>
          </a:p>
        </p:txBody>
      </p:sp>
      <p:sp>
        <p:nvSpPr>
          <p:cNvPr id="3" name="Content Placeholder 2"/>
          <p:cNvSpPr>
            <a:spLocks noGrp="1"/>
          </p:cNvSpPr>
          <p:nvPr>
            <p:ph sz="half" idx="1"/>
          </p:nvPr>
        </p:nvSpPr>
        <p:spPr/>
        <p:txBody>
          <a:bodyPr>
            <a:normAutofit fontScale="92500"/>
          </a:bodyPr>
          <a:lstStyle/>
          <a:p>
            <a:pPr marL="0" indent="0">
              <a:buNone/>
            </a:pPr>
            <a:r>
              <a:rPr lang="en-US" dirty="0"/>
              <a:t>The ROC can also be represented equivalently by plotting the fraction of </a:t>
            </a:r>
            <a:r>
              <a:rPr lang="en-US" dirty="0">
                <a:hlinkClick r:id="rId2" action="ppaction://hlinkfile" tooltip="True positive"/>
              </a:rPr>
              <a:t>true positives</a:t>
            </a:r>
            <a:r>
              <a:rPr lang="en-US" dirty="0"/>
              <a:t> out of the positives (TPR = true positive rate) vs. the fraction of </a:t>
            </a:r>
            <a:r>
              <a:rPr lang="en-US" dirty="0">
                <a:hlinkClick r:id="rId3" action="ppaction://hlinkfile" tooltip="False positive"/>
              </a:rPr>
              <a:t>false positives</a:t>
            </a:r>
            <a:r>
              <a:rPr lang="en-US" dirty="0"/>
              <a:t> out of the negatives (FPR = false positive rate). The ROC is also known as a Relative Operating Characteristic</a:t>
            </a:r>
          </a:p>
          <a:p>
            <a:endParaRPr lang="en-US"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456" y="1676400"/>
            <a:ext cx="373402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53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B050"/>
                </a:solidFill>
              </a:rPr>
              <a:t>Deductive inference</a:t>
            </a:r>
            <a:endParaRPr lang="en-US" dirty="0">
              <a:solidFill>
                <a:srgbClr val="00B050"/>
              </a:solidFill>
            </a:endParaRPr>
          </a:p>
        </p:txBody>
      </p:sp>
      <p:sp>
        <p:nvSpPr>
          <p:cNvPr id="3" name="Content Placeholder 2"/>
          <p:cNvSpPr>
            <a:spLocks noGrp="1"/>
          </p:cNvSpPr>
          <p:nvPr>
            <p:ph idx="1"/>
          </p:nvPr>
        </p:nvSpPr>
        <p:spPr/>
        <p:txBody>
          <a:bodyPr/>
          <a:lstStyle/>
          <a:p>
            <a:pPr marL="0" indent="0">
              <a:buNone/>
            </a:pPr>
            <a:r>
              <a:rPr lang="en-US" dirty="0" smtClean="0">
                <a:effectLst/>
              </a:rPr>
              <a:t>If a conclusion is reached on the basis of a certain set of premises/examples.</a:t>
            </a:r>
          </a:p>
          <a:p>
            <a:pPr marL="0" indent="0">
              <a:buNone/>
            </a:pPr>
            <a:r>
              <a:rPr lang="en-US" dirty="0" smtClean="0">
                <a:effectLst/>
              </a:rPr>
              <a:t>The conclusion still holds if more premises are added.</a:t>
            </a:r>
          </a:p>
          <a:p>
            <a:pPr marL="0" indent="0">
              <a:buNone/>
            </a:pPr>
            <a:r>
              <a:rPr lang="en-US" dirty="0"/>
              <a:t>Deductive </a:t>
            </a:r>
            <a:r>
              <a:rPr lang="en-US" dirty="0" smtClean="0"/>
              <a:t>inferences are used to improve the performance of automated reasoning system.</a:t>
            </a:r>
          </a:p>
          <a:p>
            <a:pPr marL="0" indent="0">
              <a:buNone/>
            </a:pPr>
            <a:r>
              <a:rPr lang="en-US" dirty="0" smtClean="0"/>
              <a:t>- Applied in Robotics</a:t>
            </a:r>
            <a:endParaRPr lang="en-US" dirty="0"/>
          </a:p>
          <a:p>
            <a:pPr marL="0" indent="0">
              <a:buNone/>
            </a:pPr>
            <a:r>
              <a:rPr lang="en-US" dirty="0" smtClean="0">
                <a:effectLst/>
              </a:rPr>
              <a:t>-in medical diagnosis </a:t>
            </a:r>
            <a:r>
              <a:rPr lang="en-US" dirty="0" err="1" smtClean="0">
                <a:effectLst/>
              </a:rPr>
              <a:t>e.t.c</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031" y="182440"/>
            <a:ext cx="1667969" cy="256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4225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solidFill>
                  <a:srgbClr val="00B050"/>
                </a:solidFill>
              </a:rPr>
              <a:t>I</a:t>
            </a:r>
            <a:r>
              <a:rPr lang="en-US" dirty="0" smtClean="0">
                <a:solidFill>
                  <a:srgbClr val="00B050"/>
                </a:solidFill>
                <a:effectLst/>
              </a:rPr>
              <a:t>nductive</a:t>
            </a:r>
            <a:r>
              <a:rPr lang="en-US" dirty="0" smtClean="0">
                <a:effectLst/>
              </a:rPr>
              <a:t> </a:t>
            </a:r>
            <a:r>
              <a:rPr lang="en-US" dirty="0" smtClean="0">
                <a:solidFill>
                  <a:srgbClr val="00B050"/>
                </a:solidFill>
              </a:rPr>
              <a:t>Inference</a:t>
            </a:r>
            <a:endParaRPr lang="en-US" dirty="0">
              <a:solidFill>
                <a:srgbClr val="00B050"/>
              </a:solidFill>
            </a:endParaRPr>
          </a:p>
        </p:txBody>
      </p:sp>
      <p:sp>
        <p:nvSpPr>
          <p:cNvPr id="3" name="Content Placeholder 2"/>
          <p:cNvSpPr>
            <a:spLocks noGrp="1"/>
          </p:cNvSpPr>
          <p:nvPr>
            <p:ph idx="1"/>
          </p:nvPr>
        </p:nvSpPr>
        <p:spPr>
          <a:xfrm>
            <a:off x="457200" y="1371600"/>
            <a:ext cx="8229600" cy="5410200"/>
          </a:xfrm>
        </p:spPr>
        <p:txBody>
          <a:bodyPr>
            <a:normAutofit fontScale="85000" lnSpcReduction="20000"/>
          </a:bodyPr>
          <a:lstStyle/>
          <a:p>
            <a:pPr marL="0" indent="0">
              <a:buNone/>
            </a:pPr>
            <a:r>
              <a:rPr lang="en-US" sz="4100" dirty="0" smtClean="0">
                <a:effectLst/>
              </a:rPr>
              <a:t>Inductive reasoning consists of inferring general principles or rules from specific facts. In other words, </a:t>
            </a:r>
            <a:r>
              <a:rPr lang="en-US" sz="4100" dirty="0" smtClean="0">
                <a:solidFill>
                  <a:srgbClr val="00B050"/>
                </a:solidFill>
              </a:rPr>
              <a:t>Ind-Inf  </a:t>
            </a:r>
            <a:r>
              <a:rPr lang="en-US" sz="4100" dirty="0" smtClean="0"/>
              <a:t>arrives at general conclusions by examining particular examples. </a:t>
            </a:r>
            <a:endParaRPr lang="en-US" sz="4100" dirty="0"/>
          </a:p>
          <a:p>
            <a:pPr marL="0" indent="0">
              <a:buNone/>
            </a:pPr>
            <a:endParaRPr lang="en-US" sz="4100" dirty="0" smtClean="0"/>
          </a:p>
          <a:p>
            <a:pPr marL="0" indent="0">
              <a:buNone/>
            </a:pPr>
            <a:r>
              <a:rPr lang="en-US" sz="4100" dirty="0" smtClean="0"/>
              <a:t>Example:</a:t>
            </a:r>
            <a:endParaRPr lang="en-US" sz="4100" dirty="0"/>
          </a:p>
          <a:p>
            <a:r>
              <a:rPr lang="en-US" sz="4100" dirty="0" smtClean="0">
                <a:effectLst/>
              </a:rPr>
              <a:t>90% of humans are right-handed.</a:t>
            </a:r>
          </a:p>
          <a:p>
            <a:r>
              <a:rPr lang="en-US" sz="4100" dirty="0" smtClean="0">
                <a:effectLst/>
              </a:rPr>
              <a:t>Joe is a human.</a:t>
            </a:r>
          </a:p>
          <a:p>
            <a:r>
              <a:rPr lang="en-US" sz="4100" dirty="0" smtClean="0">
                <a:effectLst/>
              </a:rPr>
              <a:t>Therefore, the probability that Joe is right-handed is 90%.</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110340"/>
            <a:ext cx="608076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0869" y="27710"/>
            <a:ext cx="1775421"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1961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I</a:t>
            </a:r>
            <a:r>
              <a:rPr lang="en-US" dirty="0" smtClean="0">
                <a:solidFill>
                  <a:srgbClr val="00B050"/>
                </a:solidFill>
                <a:effectLst/>
              </a:rPr>
              <a:t>nductive</a:t>
            </a:r>
            <a:r>
              <a:rPr lang="en-US" dirty="0" smtClean="0">
                <a:effectLst/>
              </a:rPr>
              <a:t> </a:t>
            </a:r>
            <a:r>
              <a:rPr lang="en-US" dirty="0" smtClean="0">
                <a:solidFill>
                  <a:srgbClr val="00B050"/>
                </a:solidFill>
              </a:rPr>
              <a:t>Inference (Cont.)</a:t>
            </a:r>
            <a:endParaRPr lang="en-US" dirty="0"/>
          </a:p>
        </p:txBody>
      </p:sp>
      <p:sp>
        <p:nvSpPr>
          <p:cNvPr id="3" name="Content Placeholder 2"/>
          <p:cNvSpPr>
            <a:spLocks noGrp="1"/>
          </p:cNvSpPr>
          <p:nvPr>
            <p:ph idx="1"/>
          </p:nvPr>
        </p:nvSpPr>
        <p:spPr>
          <a:xfrm>
            <a:off x="457200" y="1219200"/>
            <a:ext cx="8534400" cy="5486400"/>
          </a:xfrm>
        </p:spPr>
        <p:txBody>
          <a:bodyPr>
            <a:normAutofit/>
          </a:bodyPr>
          <a:lstStyle/>
          <a:p>
            <a:pPr marL="0" indent="0">
              <a:buNone/>
            </a:pPr>
            <a:r>
              <a:rPr lang="en-US" dirty="0" smtClean="0">
                <a:effectLst/>
              </a:rPr>
              <a:t>Inductive reasoning allows for the possibility that the conclusion may be false, even where all of the premises are true. Example is as follows:</a:t>
            </a:r>
          </a:p>
          <a:p>
            <a:r>
              <a:rPr lang="en-US" dirty="0" smtClean="0">
                <a:solidFill>
                  <a:srgbClr val="00B050"/>
                </a:solidFill>
                <a:effectLst/>
              </a:rPr>
              <a:t>All of the swans we have seen are white. </a:t>
            </a:r>
          </a:p>
          <a:p>
            <a:pPr marL="0" indent="0">
              <a:buNone/>
            </a:pPr>
            <a:r>
              <a:rPr lang="en-US" dirty="0" smtClean="0">
                <a:solidFill>
                  <a:srgbClr val="00B050"/>
                </a:solidFill>
                <a:effectLst/>
              </a:rPr>
              <a:t>All swans are white.</a:t>
            </a:r>
          </a:p>
          <a:p>
            <a:pPr marL="0" indent="0">
              <a:buNone/>
            </a:pPr>
            <a:r>
              <a:rPr lang="en-US" dirty="0" smtClean="0">
                <a:effectLst/>
              </a:rPr>
              <a:t>A proper example of inductive reasoning is as follows:</a:t>
            </a:r>
          </a:p>
          <a:p>
            <a:r>
              <a:rPr lang="en-US" dirty="0" smtClean="0">
                <a:solidFill>
                  <a:srgbClr val="00B050"/>
                </a:solidFill>
                <a:effectLst/>
              </a:rPr>
              <a:t>All of the swans that all living beings have ever seen are white. Therefore, all swans are white.</a:t>
            </a:r>
          </a:p>
        </p:txBody>
      </p:sp>
    </p:spTree>
    <p:extLst>
      <p:ext uri="{BB962C8B-B14F-4D97-AF65-F5344CB8AC3E}">
        <p14:creationId xmlns:p14="http://schemas.microsoft.com/office/powerpoint/2010/main" val="1441324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Classifying Inductive Learning</a:t>
            </a:r>
            <a:endParaRPr lang="en-US" dirty="0"/>
          </a:p>
        </p:txBody>
      </p:sp>
      <p:sp>
        <p:nvSpPr>
          <p:cNvPr id="3" name="Content Placeholder 2"/>
          <p:cNvSpPr>
            <a:spLocks noGrp="1"/>
          </p:cNvSpPr>
          <p:nvPr>
            <p:ph idx="1"/>
          </p:nvPr>
        </p:nvSpPr>
        <p:spPr/>
        <p:txBody>
          <a:bodyPr/>
          <a:lstStyle/>
          <a:p>
            <a:pPr marL="0" indent="0">
              <a:buNone/>
            </a:pPr>
            <a:r>
              <a:rPr lang="en-US" dirty="0" smtClean="0"/>
              <a:t>I</a:t>
            </a:r>
            <a:r>
              <a:rPr lang="en-US" dirty="0" smtClean="0">
                <a:effectLst/>
              </a:rPr>
              <a:t>nductive learning methods  make use of Statistical </a:t>
            </a:r>
            <a:r>
              <a:rPr lang="en-US" dirty="0" smtClean="0"/>
              <a:t>t</a:t>
            </a:r>
            <a:r>
              <a:rPr lang="en-US" dirty="0" smtClean="0">
                <a:effectLst/>
              </a:rPr>
              <a:t>echniques.</a:t>
            </a:r>
            <a:endParaRPr lang="en-US" dirty="0" smtClean="0"/>
          </a:p>
          <a:p>
            <a:pPr marL="0" indent="0">
              <a:buNone/>
            </a:pPr>
            <a:r>
              <a:rPr lang="en-US" dirty="0" smtClean="0"/>
              <a:t>Learning based on inductive inference can be divided into: </a:t>
            </a:r>
          </a:p>
          <a:p>
            <a:pPr marL="0" indent="0">
              <a:buNone/>
            </a:pPr>
            <a:r>
              <a:rPr lang="en-US" b="1" i="1" dirty="0" smtClean="0">
                <a:solidFill>
                  <a:srgbClr val="00B050"/>
                </a:solidFill>
              </a:rPr>
              <a:t>supervised learning</a:t>
            </a:r>
          </a:p>
          <a:p>
            <a:pPr marL="0" indent="0">
              <a:buNone/>
            </a:pPr>
            <a:r>
              <a:rPr lang="en-US" b="1" i="1" dirty="0" smtClean="0"/>
              <a:t>               </a:t>
            </a:r>
            <a:r>
              <a:rPr lang="en-US" dirty="0" smtClean="0"/>
              <a:t>and</a:t>
            </a:r>
          </a:p>
          <a:p>
            <a:pPr marL="0" indent="0">
              <a:buNone/>
            </a:pPr>
            <a:r>
              <a:rPr lang="en-US" dirty="0" smtClean="0"/>
              <a:t> </a:t>
            </a:r>
            <a:r>
              <a:rPr lang="en-US" b="1" i="1" dirty="0" smtClean="0">
                <a:solidFill>
                  <a:srgbClr val="00B050"/>
                </a:solidFill>
              </a:rPr>
              <a:t>unsupervised learning</a:t>
            </a:r>
            <a:r>
              <a:rPr lang="en-US" dirty="0" smtClean="0">
                <a:solidFill>
                  <a:srgbClr val="00B050"/>
                </a:solidFill>
              </a:rPr>
              <a:t>.</a:t>
            </a:r>
          </a:p>
          <a:p>
            <a:endParaRPr lang="en-US" dirty="0"/>
          </a:p>
        </p:txBody>
      </p:sp>
    </p:spTree>
    <p:extLst>
      <p:ext uri="{BB962C8B-B14F-4D97-AF65-F5344CB8AC3E}">
        <p14:creationId xmlns:p14="http://schemas.microsoft.com/office/powerpoint/2010/main" val="1682541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3886200"/>
            <a:ext cx="7772400" cy="1470025"/>
          </a:xfrm>
        </p:spPr>
        <p:txBody>
          <a:bodyPr>
            <a:normAutofit/>
          </a:bodyPr>
          <a:lstStyle/>
          <a:p>
            <a:r>
              <a:rPr lang="en-US" sz="4800" b="1" i="1" dirty="0"/>
              <a:t>S</a:t>
            </a:r>
            <a:r>
              <a:rPr lang="en-US" sz="4800" b="1" i="1" dirty="0" smtClean="0"/>
              <a:t>upervised learning</a:t>
            </a:r>
            <a:endParaRPr lang="en-US" sz="48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990600"/>
            <a:ext cx="325539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652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dirty="0" smtClean="0"/>
              <a:t>An example application</a:t>
            </a:r>
          </a:p>
        </p:txBody>
      </p:sp>
      <p:sp>
        <p:nvSpPr>
          <p:cNvPr id="5125" name="Rectangle 3"/>
          <p:cNvSpPr>
            <a:spLocks noGrp="1" noChangeArrowheads="1"/>
          </p:cNvSpPr>
          <p:nvPr>
            <p:ph type="body" idx="1"/>
          </p:nvPr>
        </p:nvSpPr>
        <p:spPr>
          <a:xfrm>
            <a:off x="431800" y="1484312"/>
            <a:ext cx="8316913" cy="4840287"/>
          </a:xfrm>
        </p:spPr>
        <p:txBody>
          <a:bodyPr>
            <a:normAutofit/>
          </a:bodyPr>
          <a:lstStyle/>
          <a:p>
            <a:pPr marL="609600" indent="-609600" eaLnBrk="1" hangingPunct="1">
              <a:lnSpc>
                <a:spcPct val="90000"/>
              </a:lnSpc>
            </a:pPr>
            <a:r>
              <a:rPr lang="en-US" dirty="0" smtClean="0"/>
              <a:t>An emergency room in a hospital measures 17 variables (e.g., blood pressure, age, </a:t>
            </a:r>
            <a:r>
              <a:rPr lang="en-US" dirty="0" err="1" smtClean="0"/>
              <a:t>etc</a:t>
            </a:r>
            <a:r>
              <a:rPr lang="en-US" dirty="0" smtClean="0"/>
              <a:t>) of newly admitted patients. </a:t>
            </a:r>
          </a:p>
          <a:p>
            <a:pPr marL="609600" indent="-609600" eaLnBrk="1" hangingPunct="1">
              <a:lnSpc>
                <a:spcPct val="90000"/>
              </a:lnSpc>
            </a:pPr>
            <a:r>
              <a:rPr lang="en-US" dirty="0" smtClean="0">
                <a:solidFill>
                  <a:srgbClr val="FF0000"/>
                </a:solidFill>
              </a:rPr>
              <a:t>A decision is needed</a:t>
            </a:r>
            <a:r>
              <a:rPr lang="en-US" dirty="0" smtClean="0"/>
              <a:t>: whether to put a new patient in an intensive-care unit. </a:t>
            </a:r>
          </a:p>
          <a:p>
            <a:pPr marL="609600" indent="-609600" eaLnBrk="1" hangingPunct="1">
              <a:lnSpc>
                <a:spcPct val="90000"/>
              </a:lnSpc>
            </a:pPr>
            <a:r>
              <a:rPr lang="en-US" dirty="0" smtClean="0"/>
              <a:t>Due to the high cost of ICU, those patients who may survive less than a month are given higher priority. </a:t>
            </a:r>
          </a:p>
          <a:p>
            <a:pPr marL="609600" indent="-609600" eaLnBrk="1" hangingPunct="1">
              <a:lnSpc>
                <a:spcPct val="90000"/>
              </a:lnSpc>
            </a:pPr>
            <a:r>
              <a:rPr lang="en-US" dirty="0" smtClean="0">
                <a:solidFill>
                  <a:srgbClr val="FF0000"/>
                </a:solidFill>
              </a:rPr>
              <a:t>Problem</a:t>
            </a:r>
            <a:r>
              <a:rPr lang="en-US" dirty="0" smtClean="0"/>
              <a:t>: to predict </a:t>
            </a:r>
            <a:r>
              <a:rPr lang="en-US" dirty="0" smtClean="0">
                <a:solidFill>
                  <a:srgbClr val="3333CC"/>
                </a:solidFill>
              </a:rPr>
              <a:t>high-risk patients</a:t>
            </a:r>
            <a:r>
              <a:rPr lang="en-US" dirty="0" smtClean="0"/>
              <a:t> and discriminate them from </a:t>
            </a:r>
            <a:r>
              <a:rPr lang="en-US" dirty="0" smtClean="0">
                <a:solidFill>
                  <a:srgbClr val="3333CC"/>
                </a:solidFill>
              </a:rPr>
              <a:t>low-risk patients</a:t>
            </a:r>
            <a:r>
              <a:rPr lang="en-US" dirty="0" smtClean="0"/>
              <a:t>. </a:t>
            </a:r>
          </a:p>
        </p:txBody>
      </p:sp>
    </p:spTree>
    <p:extLst>
      <p:ext uri="{BB962C8B-B14F-4D97-AF65-F5344CB8AC3E}">
        <p14:creationId xmlns:p14="http://schemas.microsoft.com/office/powerpoint/2010/main" val="2588251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1839</Words>
  <Application>Microsoft Office PowerPoint</Application>
  <PresentationFormat>On-screen Show (4:3)</PresentationFormat>
  <Paragraphs>206</Paragraphs>
  <Slides>38</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1" baseType="lpstr">
      <vt:lpstr>Office Theme</vt:lpstr>
      <vt:lpstr>Equation</vt:lpstr>
      <vt:lpstr>Document</vt:lpstr>
      <vt:lpstr>Learning </vt:lpstr>
      <vt:lpstr>Learning  </vt:lpstr>
      <vt:lpstr>Inference</vt:lpstr>
      <vt:lpstr>Deductive inference</vt:lpstr>
      <vt:lpstr>Inductive Inference</vt:lpstr>
      <vt:lpstr>Inductive Inference (Cont.)</vt:lpstr>
      <vt:lpstr>Classifying Inductive Learning</vt:lpstr>
      <vt:lpstr>Supervised learning</vt:lpstr>
      <vt:lpstr>An example application</vt:lpstr>
      <vt:lpstr>Another application</vt:lpstr>
      <vt:lpstr>learning and our focus</vt:lpstr>
      <vt:lpstr>The data and the goal</vt:lpstr>
      <vt:lpstr>An example: data (loan application)</vt:lpstr>
      <vt:lpstr>An example: the learning task</vt:lpstr>
      <vt:lpstr>Supervised Learning</vt:lpstr>
      <vt:lpstr>E.g. Procedure of Labeling</vt:lpstr>
      <vt:lpstr>Supervised learning process: two steps</vt:lpstr>
      <vt:lpstr>What do we mean by learning?</vt:lpstr>
      <vt:lpstr>An example</vt:lpstr>
      <vt:lpstr>Fundamental assumption of learning</vt:lpstr>
      <vt:lpstr>PowerPoint Presentation</vt:lpstr>
      <vt:lpstr>Evaluating classification methods</vt:lpstr>
      <vt:lpstr>Evaluation methods</vt:lpstr>
      <vt:lpstr>Evaluation methods</vt:lpstr>
      <vt:lpstr>Evaluation methods (cont…)</vt:lpstr>
      <vt:lpstr>Evaluation methods (cont…)</vt:lpstr>
      <vt:lpstr>Evaluation methods (cont…)</vt:lpstr>
      <vt:lpstr>Classification measures</vt:lpstr>
      <vt:lpstr>Precision and recall measures</vt:lpstr>
      <vt:lpstr>Precision and recall measures (cont…)</vt:lpstr>
      <vt:lpstr>Precision and recall measures An example</vt:lpstr>
      <vt:lpstr>Another example</vt:lpstr>
      <vt:lpstr>F1-value (also called F1-score)</vt:lpstr>
      <vt:lpstr>Confusion matrix</vt:lpstr>
      <vt:lpstr>An example confusion matrix</vt:lpstr>
      <vt:lpstr>confusion matrix</vt:lpstr>
      <vt:lpstr>ROC curve</vt:lpstr>
      <vt:lpstr>ROC curve (Cont.)</vt:lpstr>
    </vt:vector>
  </TitlesOfParts>
  <Company>NED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dc:title>
  <dc:creator>Dr. Najeed A Khan</dc:creator>
  <cp:lastModifiedBy>Administrator</cp:lastModifiedBy>
  <cp:revision>29</cp:revision>
  <dcterms:created xsi:type="dcterms:W3CDTF">2012-03-29T09:20:19Z</dcterms:created>
  <dcterms:modified xsi:type="dcterms:W3CDTF">2014-03-17T14:02:11Z</dcterms:modified>
</cp:coreProperties>
</file>