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  <p:sldMasterId id="2147483666" r:id="rId2"/>
    <p:sldMasterId id="2147483667" r:id="rId3"/>
    <p:sldMasterId id="2147483668" r:id="rId4"/>
    <p:sldMasterId id="2147483669" r:id="rId5"/>
    <p:sldMasterId id="2147483730" r:id="rId6"/>
  </p:sldMasterIdLst>
  <p:notesMasterIdLst>
    <p:notesMasterId r:id="rId19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20"/>
      <p: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Tahoma" panose="020B0604030504040204" pitchFamily="3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E43318-7DE9-4FFC-81FB-3C1101840366}">
  <a:tblStyle styleId="{79E43318-7DE9-4FFC-81FB-3C11018403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08" autoAdjust="0"/>
  </p:normalViewPr>
  <p:slideViewPr>
    <p:cSldViewPr snapToGrid="0">
      <p:cViewPr varScale="1">
        <p:scale>
          <a:sx n="65" d="100"/>
          <a:sy n="65" d="100"/>
        </p:scale>
        <p:origin x="18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font" Target="fonts/font7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font" Target="fonts/font5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this section we will go over data preparation, or how to get your data into GenePattern to begin an analysis</a:t>
            </a: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Merge usually</a:t>
            </a:r>
            <a:r>
              <a:rPr lang="en-US" baseline="0" dirty="0" smtClean="0"/>
              <a:t> takes less than a </a:t>
            </a:r>
            <a:r>
              <a:rPr lang="en-US" baseline="0" dirty="0" smtClean="0"/>
              <a:t>minute – note that it can take a little bit for the cell to collapse, as it is connecting to all of </a:t>
            </a:r>
            <a:r>
              <a:rPr lang="en-US" baseline="0" smtClean="0"/>
              <a:t>the data.</a:t>
            </a:r>
            <a:endParaRPr lang="en-US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Collapse  - same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err="1" smtClean="0"/>
              <a:t>PreprocessReadCounts</a:t>
            </a:r>
            <a:r>
              <a:rPr lang="en-US" baseline="0" dirty="0" smtClean="0"/>
              <a:t> - same</a:t>
            </a:r>
            <a:endParaRPr dirty="0"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You don’t need</a:t>
            </a:r>
            <a:r>
              <a:rPr lang="en-US" baseline="0" dirty="0" smtClean="0"/>
              <a:t> to remember this – we’ll be sending links to all slides</a:t>
            </a:r>
            <a:endParaRPr dirty="0"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2057400" y="106362"/>
            <a:ext cx="8229600" cy="65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6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74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86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77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019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7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5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2057400" y="106362"/>
            <a:ext cx="8229600" cy="65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2057400" y="106362"/>
            <a:ext cx="8229600" cy="65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2057400" y="106362"/>
            <a:ext cx="8229600" cy="65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4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0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8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5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060476" cy="684702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0" y="13106400"/>
            <a:ext cx="18288001" cy="609600"/>
          </a:xfrm>
          <a:prstGeom prst="rect">
            <a:avLst/>
          </a:prstGeom>
          <a:solidFill>
            <a:srgbClr val="DFDF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Shape 88" descr="broad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60963" y="13258800"/>
            <a:ext cx="350802" cy="38088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r>
              <a:rPr lang="en-US" sz="17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Broad Institute of MIT and Harvard</a:t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152400" y="13258800"/>
            <a:ext cx="18288001" cy="609600"/>
          </a:xfrm>
          <a:prstGeom prst="rect">
            <a:avLst/>
          </a:prstGeom>
          <a:solidFill>
            <a:srgbClr val="DFDF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Shape 91" descr="broad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013363" y="13411200"/>
            <a:ext cx="350802" cy="38088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r>
              <a:rPr lang="en-US" sz="17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Broad Institute of MIT and Harvard</a:t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304800" y="13411200"/>
            <a:ext cx="18288001" cy="609600"/>
          </a:xfrm>
          <a:prstGeom prst="rect">
            <a:avLst/>
          </a:prstGeom>
          <a:solidFill>
            <a:srgbClr val="DFDF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Shape 94" descr="broad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165763" y="13563600"/>
            <a:ext cx="350802" cy="38088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r>
              <a:rPr lang="en-US" sz="17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Broad Institute of MIT and Harvard</a:t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1721468" cy="742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762000"/>
            <a:ext cx="1721468" cy="4476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Shape 98"/>
          <p:cNvCxnSpPr/>
          <p:nvPr/>
        </p:nvCxnSpPr>
        <p:spPr>
          <a:xfrm>
            <a:off x="1670050" y="755650"/>
            <a:ext cx="7391400" cy="3175"/>
          </a:xfrm>
          <a:prstGeom prst="straightConnector1">
            <a:avLst/>
          </a:prstGeom>
          <a:noFill/>
          <a:ln w="19050" cap="flat" cmpd="sng">
            <a:solidFill>
              <a:srgbClr val="96BBD6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2700" dir="5400000">
              <a:srgbClr val="808080">
                <a:alpha val="24705"/>
              </a:srgbClr>
            </a:outerShdw>
          </a:effectLst>
        </p:spPr>
      </p:cxn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060476" cy="684702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0" y="13106400"/>
            <a:ext cx="18288001" cy="609600"/>
          </a:xfrm>
          <a:prstGeom prst="rect">
            <a:avLst/>
          </a:prstGeom>
          <a:solidFill>
            <a:srgbClr val="DFDF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Shape 106" descr="broad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60963" y="13258800"/>
            <a:ext cx="350802" cy="38088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r>
              <a:rPr lang="en-US" sz="17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Broad Institute of MIT and Harvard</a:t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152400" y="13258800"/>
            <a:ext cx="18288001" cy="609600"/>
          </a:xfrm>
          <a:prstGeom prst="rect">
            <a:avLst/>
          </a:prstGeom>
          <a:solidFill>
            <a:srgbClr val="DFDF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Shape 109" descr="broad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013363" y="13411200"/>
            <a:ext cx="350802" cy="38088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r>
              <a:rPr lang="en-US" sz="17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Broad Institute of MIT and Harvard</a:t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304800" y="13411200"/>
            <a:ext cx="18288001" cy="609600"/>
          </a:xfrm>
          <a:prstGeom prst="rect">
            <a:avLst/>
          </a:prstGeom>
          <a:solidFill>
            <a:srgbClr val="DFDF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Shape 112" descr="broad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165763" y="13563600"/>
            <a:ext cx="350802" cy="38088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r>
              <a:rPr lang="en-US" sz="17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Broad Institute of MIT and Harvard</a:t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1721468" cy="742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762000"/>
            <a:ext cx="1721468" cy="4476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Shape 116"/>
          <p:cNvCxnSpPr/>
          <p:nvPr/>
        </p:nvCxnSpPr>
        <p:spPr>
          <a:xfrm>
            <a:off x="1670050" y="755650"/>
            <a:ext cx="7391400" cy="3175"/>
          </a:xfrm>
          <a:prstGeom prst="straightConnector1">
            <a:avLst/>
          </a:prstGeom>
          <a:noFill/>
          <a:ln w="19050" cap="flat" cmpd="sng">
            <a:solidFill>
              <a:srgbClr val="96BBD6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2700" dir="5400000">
              <a:srgbClr val="808080">
                <a:alpha val="24705"/>
              </a:srgbClr>
            </a:outerShdw>
          </a:effectLst>
        </p:spPr>
      </p:cxnSp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060476" cy="684702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0" y="13106400"/>
            <a:ext cx="18288001" cy="609600"/>
          </a:xfrm>
          <a:prstGeom prst="rect">
            <a:avLst/>
          </a:prstGeom>
          <a:solidFill>
            <a:srgbClr val="DFDF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Shape 124" descr="broad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60963" y="13258800"/>
            <a:ext cx="350802" cy="38088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r>
              <a:rPr lang="en-US" sz="17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Broad Institute of MIT and Harvard</a:t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152400" y="13258800"/>
            <a:ext cx="18288001" cy="609600"/>
          </a:xfrm>
          <a:prstGeom prst="rect">
            <a:avLst/>
          </a:prstGeom>
          <a:solidFill>
            <a:srgbClr val="DFDF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Shape 127" descr="broad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013363" y="13411200"/>
            <a:ext cx="350802" cy="38088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r>
              <a:rPr lang="en-US" sz="17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Broad Institute of MIT and Harvard</a:t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304800" y="13411200"/>
            <a:ext cx="18288001" cy="609600"/>
          </a:xfrm>
          <a:prstGeom prst="rect">
            <a:avLst/>
          </a:prstGeom>
          <a:solidFill>
            <a:srgbClr val="DFDF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Shape 130" descr="broad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165763" y="13563600"/>
            <a:ext cx="350802" cy="38088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r>
              <a:rPr lang="en-US" sz="17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Broad Institute of MIT and Harvard</a:t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9575" y="2209800"/>
            <a:ext cx="1721468" cy="742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9575" y="2971800"/>
            <a:ext cx="1721468" cy="44764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060476" cy="684702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0" y="13106400"/>
            <a:ext cx="18288001" cy="609600"/>
          </a:xfrm>
          <a:prstGeom prst="rect">
            <a:avLst/>
          </a:prstGeom>
          <a:solidFill>
            <a:srgbClr val="DFDF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Shape 140" descr="broad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60963" y="13258800"/>
            <a:ext cx="350802" cy="38088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r>
              <a:rPr lang="en-US" sz="17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Broad Institute of MIT and Harvard</a:t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152400" y="13258800"/>
            <a:ext cx="18288001" cy="609600"/>
          </a:xfrm>
          <a:prstGeom prst="rect">
            <a:avLst/>
          </a:prstGeom>
          <a:solidFill>
            <a:srgbClr val="DFDF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Shape 143" descr="broad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013363" y="13411200"/>
            <a:ext cx="350802" cy="38088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r>
              <a:rPr lang="en-US" sz="17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Broad Institute of MIT and Harvard</a:t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304800" y="13411200"/>
            <a:ext cx="18288001" cy="609600"/>
          </a:xfrm>
          <a:prstGeom prst="rect">
            <a:avLst/>
          </a:prstGeom>
          <a:solidFill>
            <a:srgbClr val="DFDF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Shape 146" descr="broad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165763" y="13563600"/>
            <a:ext cx="350802" cy="38088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r>
              <a:rPr lang="en-US" sz="17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Broad Institute of MIT and Harvard</a:t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1721468" cy="742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762000"/>
            <a:ext cx="1721468" cy="4476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Shape 150"/>
          <p:cNvCxnSpPr/>
          <p:nvPr/>
        </p:nvCxnSpPr>
        <p:spPr>
          <a:xfrm>
            <a:off x="1670050" y="755650"/>
            <a:ext cx="7391400" cy="3175"/>
          </a:xfrm>
          <a:prstGeom prst="straightConnector1">
            <a:avLst/>
          </a:prstGeom>
          <a:noFill/>
          <a:ln w="19050" cap="flat" cmpd="sng">
            <a:solidFill>
              <a:srgbClr val="96BBD6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2700" dir="5400000">
              <a:srgbClr val="808080">
                <a:alpha val="24705"/>
              </a:srgbClr>
            </a:outerShdw>
          </a:effectLst>
        </p:spPr>
      </p:cxnSp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060476" cy="684702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0" y="13106400"/>
            <a:ext cx="18288001" cy="609600"/>
          </a:xfrm>
          <a:prstGeom prst="rect">
            <a:avLst/>
          </a:prstGeom>
          <a:solidFill>
            <a:srgbClr val="DFDF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Shape 158" descr="broad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60963" y="13258800"/>
            <a:ext cx="350802" cy="38088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r>
              <a:rPr lang="en-US" sz="17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Broad Institute of MIT and Harvard</a:t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152400" y="13258800"/>
            <a:ext cx="18288001" cy="609600"/>
          </a:xfrm>
          <a:prstGeom prst="rect">
            <a:avLst/>
          </a:prstGeom>
          <a:solidFill>
            <a:srgbClr val="DFDF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Shape 161" descr="broad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013363" y="13411200"/>
            <a:ext cx="350802" cy="38088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r>
              <a:rPr lang="en-US" sz="17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Broad Institute of MIT and Harvard</a:t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304800" y="13411200"/>
            <a:ext cx="18288001" cy="609600"/>
          </a:xfrm>
          <a:prstGeom prst="rect">
            <a:avLst/>
          </a:prstGeom>
          <a:solidFill>
            <a:srgbClr val="DFDF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Shape 164" descr="broad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165763" y="13563600"/>
            <a:ext cx="350802" cy="38088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r>
              <a:rPr lang="en-US" sz="17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Broad Institute of MIT and Harvard</a:t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1721468" cy="742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762000"/>
            <a:ext cx="1721468" cy="4476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Shape 168"/>
          <p:cNvCxnSpPr/>
          <p:nvPr/>
        </p:nvCxnSpPr>
        <p:spPr>
          <a:xfrm>
            <a:off x="1670050" y="755650"/>
            <a:ext cx="7391400" cy="3175"/>
          </a:xfrm>
          <a:prstGeom prst="straightConnector1">
            <a:avLst/>
          </a:prstGeom>
          <a:noFill/>
          <a:ln w="19050" cap="flat" cmpd="sng">
            <a:solidFill>
              <a:srgbClr val="96BBD6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2700" dir="5400000">
              <a:srgbClr val="808080">
                <a:alpha val="24705"/>
              </a:srgbClr>
            </a:outerShdw>
          </a:effectLst>
        </p:spPr>
      </p:cxnSp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52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 idx="4294967295"/>
          </p:nvPr>
        </p:nvSpPr>
        <p:spPr>
          <a:xfrm>
            <a:off x="879475" y="2057400"/>
            <a:ext cx="8264525" cy="13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Data Preparation</a:t>
            </a:r>
            <a:endParaRPr dirty="0">
              <a:latin typeface="+mn-lt"/>
            </a:endParaRP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062" y="2022912"/>
            <a:ext cx="1359637" cy="1416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9987" y="4106862"/>
            <a:ext cx="7885857" cy="1553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Shape 2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68637" y="1863725"/>
            <a:ext cx="7053121" cy="64744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>
            <a:spLocks noGrp="1"/>
          </p:cNvSpPr>
          <p:nvPr>
            <p:ph type="title" idx="4294967295"/>
          </p:nvPr>
        </p:nvSpPr>
        <p:spPr>
          <a:xfrm>
            <a:off x="0" y="106363"/>
            <a:ext cx="9144000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labels: CLS file</a:t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3030537" y="1828800"/>
            <a:ext cx="304800" cy="32385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4694237" y="4602162"/>
            <a:ext cx="285750" cy="341312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1360487" y="1316037"/>
            <a:ext cx="30480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30 samples</a:t>
            </a:r>
            <a:endParaRPr/>
          </a:p>
        </p:txBody>
      </p:sp>
      <p:sp>
        <p:nvSpPr>
          <p:cNvPr id="261" name="Shape 261"/>
          <p:cNvSpPr txBox="1"/>
          <p:nvPr/>
        </p:nvSpPr>
        <p:spPr>
          <a:xfrm>
            <a:off x="3046412" y="2316162"/>
            <a:ext cx="3743325" cy="27463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3716337" y="1844675"/>
            <a:ext cx="277812" cy="32385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1360487" y="1849437"/>
            <a:ext cx="18288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 Classes </a:t>
            </a:r>
            <a:endParaRPr/>
          </a:p>
        </p:txBody>
      </p:sp>
      <p:sp>
        <p:nvSpPr>
          <p:cNvPr id="264" name="Shape 264"/>
          <p:cNvSpPr txBox="1"/>
          <p:nvPr/>
        </p:nvSpPr>
        <p:spPr>
          <a:xfrm>
            <a:off x="3192462" y="2119312"/>
            <a:ext cx="3214687" cy="174625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1360487" y="2382837"/>
            <a:ext cx="1970087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Start with 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Space delimited</a:t>
            </a:r>
            <a:endParaRPr/>
          </a:p>
        </p:txBody>
      </p:sp>
      <p:cxnSp>
        <p:nvCxnSpPr>
          <p:cNvPr id="266" name="Shape 266"/>
          <p:cNvCxnSpPr/>
          <p:nvPr/>
        </p:nvCxnSpPr>
        <p:spPr>
          <a:xfrm rot="10800000">
            <a:off x="3144837" y="2570162"/>
            <a:ext cx="2468562" cy="231457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267" name="Shape 267"/>
          <p:cNvSpPr txBox="1"/>
          <p:nvPr/>
        </p:nvSpPr>
        <p:spPr>
          <a:xfrm>
            <a:off x="1562100" y="5842000"/>
            <a:ext cx="718820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ClsFileCreator module can be used to generate a CLS file from a gct file. We will use MergeHTSeqCounts later which can also generate a cls file.</a:t>
            </a:r>
            <a:endParaRPr/>
          </a:p>
        </p:txBody>
      </p:sp>
      <p:sp>
        <p:nvSpPr>
          <p:cNvPr id="268" name="Shape 268"/>
          <p:cNvSpPr txBox="1"/>
          <p:nvPr/>
        </p:nvSpPr>
        <p:spPr>
          <a:xfrm>
            <a:off x="6343650" y="4908550"/>
            <a:ext cx="1274762" cy="23018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7618412" y="4916487"/>
            <a:ext cx="1363662" cy="214312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4995862" y="4908550"/>
            <a:ext cx="1363662" cy="214312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" name="Shape 271"/>
          <p:cNvCxnSpPr/>
          <p:nvPr/>
        </p:nvCxnSpPr>
        <p:spPr>
          <a:xfrm rot="10800000">
            <a:off x="3875087" y="2505075"/>
            <a:ext cx="3106737" cy="240347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stealth" w="lg" len="lg"/>
          </a:ln>
        </p:spPr>
      </p:cxnSp>
      <p:cxnSp>
        <p:nvCxnSpPr>
          <p:cNvPr id="272" name="Shape 272"/>
          <p:cNvCxnSpPr/>
          <p:nvPr/>
        </p:nvCxnSpPr>
        <p:spPr>
          <a:xfrm rot="10800000">
            <a:off x="4554537" y="2530475"/>
            <a:ext cx="3746500" cy="238601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stealth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2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 idx="4294967295"/>
          </p:nvPr>
        </p:nvSpPr>
        <p:spPr>
          <a:xfrm>
            <a:off x="0" y="106363"/>
            <a:ext cx="9144000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US" sz="4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4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xercise</a:t>
            </a:r>
            <a:endParaRPr dirty="0"/>
          </a:p>
        </p:txBody>
      </p:sp>
      <p:sp>
        <p:nvSpPr>
          <p:cNvPr id="278" name="Shape 278"/>
          <p:cNvSpPr txBox="1"/>
          <p:nvPr/>
        </p:nvSpPr>
        <p:spPr>
          <a:xfrm>
            <a:off x="1046506" y="939408"/>
            <a:ext cx="7480300" cy="5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with read counts and a sample info file for 40 RNA-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samples, 20 breast cancer primary tumor and 20 matched normal using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Ensembl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 IDs.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57250" marR="0" lvl="1" indent="-463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 the 40 files into one 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matrix and generate a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 distinguishing tumor/normal samples</a:t>
            </a:r>
            <a:endParaRPr dirty="0"/>
          </a:p>
          <a:p>
            <a:pPr marL="857250" marR="0" lvl="1" indent="-463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Strip the versions from the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Ensembl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 ids</a:t>
            </a:r>
            <a:endParaRPr dirty="0"/>
          </a:p>
          <a:p>
            <a:pPr marL="857250" marR="0" lvl="1" indent="-463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Ensembl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 ids with HUGO symbols &amp; collapse duplicate rows to a single row</a:t>
            </a:r>
            <a:endParaRPr dirty="0"/>
          </a:p>
          <a:p>
            <a:pPr marL="857250" marR="0" lvl="1" indent="-463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Normalize the data for downstream analysis</a:t>
            </a:r>
            <a:endParaRPr dirty="0"/>
          </a:p>
          <a:p>
            <a:pPr marL="0" marR="0" lvl="0" indent="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Ends with a GCT file using HUGO Gene Symbols, and a CLS file that distinguishes tumors from matched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normals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suitable to be used for differential gene expression.  </a:t>
            </a: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57250" marR="0" lvl="1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 idx="4294967295"/>
          </p:nvPr>
        </p:nvSpPr>
        <p:spPr>
          <a:xfrm>
            <a:off x="0" y="106363"/>
            <a:ext cx="9144000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 Exercise</a:t>
            </a:r>
            <a:endParaRPr/>
          </a:p>
        </p:txBody>
      </p:sp>
      <p:sp>
        <p:nvSpPr>
          <p:cNvPr id="284" name="Shape 284"/>
          <p:cNvSpPr txBox="1"/>
          <p:nvPr/>
        </p:nvSpPr>
        <p:spPr>
          <a:xfrm>
            <a:off x="1122895" y="925120"/>
            <a:ext cx="7232650" cy="3878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dive in!  We’ll run a notebook to convert 40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counts files into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gct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cls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files we can use later.</a:t>
            </a: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</a:t>
            </a: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“Public Notebooks” tab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on the notebook </a:t>
            </a: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1800" b="1" i="0" u="none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2018-02-05_03_BroadE_DataPrep.ipynb</a:t>
            </a: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and then on the “Get a Copy” button.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your copy of the notebook and follow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along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" y="3977640"/>
            <a:ext cx="8656320" cy="2880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 idx="4294967295"/>
          </p:nvPr>
        </p:nvSpPr>
        <p:spPr>
          <a:xfrm>
            <a:off x="0" y="106363"/>
            <a:ext cx="9144000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GenePattern file formats</a:t>
            </a:r>
            <a:endParaRPr dirty="0"/>
          </a:p>
        </p:txBody>
      </p:sp>
      <p:sp>
        <p:nvSpPr>
          <p:cNvPr id="184" name="Shape 184"/>
          <p:cNvSpPr txBox="1"/>
          <p:nvPr/>
        </p:nvSpPr>
        <p:spPr>
          <a:xfrm>
            <a:off x="4210050" y="7874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1099794" y="1021932"/>
            <a:ext cx="73152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module specifies its input and output file formats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Modules may use common GenePattern file formats or their own unique formats</a:t>
            </a:r>
            <a:endParaRPr dirty="0"/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modules use the file formats described on the GenePattern website</a:t>
            </a:r>
            <a:endParaRPr dirty="0"/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many GenePattern modules that are specifically meant for importing  data from other systems</a:t>
            </a:r>
            <a:endParaRPr dirty="0"/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 idx="4294967295"/>
          </p:nvPr>
        </p:nvSpPr>
        <p:spPr>
          <a:xfrm>
            <a:off x="0" y="106363"/>
            <a:ext cx="9144000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modules for data formatting</a:t>
            </a:r>
            <a:endParaRPr dirty="0"/>
          </a:p>
        </p:txBody>
      </p:sp>
      <p:graphicFrame>
        <p:nvGraphicFramePr>
          <p:cNvPr id="191" name="Shape 191"/>
          <p:cNvGraphicFramePr/>
          <p:nvPr>
            <p:extLst>
              <p:ext uri="{D42A27DB-BD31-4B8C-83A1-F6EECF244321}">
                <p14:modId xmlns:p14="http://schemas.microsoft.com/office/powerpoint/2010/main" val="164886289"/>
              </p:ext>
            </p:extLst>
          </p:nvPr>
        </p:nvGraphicFramePr>
        <p:xfrm>
          <a:off x="339725" y="939800"/>
          <a:ext cx="8678825" cy="428244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67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2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>
                          <a:sym typeface="Calibri"/>
                        </a:rPr>
                        <a:t>Data type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ym typeface="Arial"/>
                        </a:rPr>
                        <a:t>Input Format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>
                          <a:sym typeface="Calibri"/>
                        </a:rPr>
                        <a:t>Module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>
                          <a:sym typeface="Calibri"/>
                        </a:rPr>
                        <a:t>RNA-</a:t>
                      </a:r>
                      <a:r>
                        <a:rPr lang="en-US" sz="1800" u="none" strike="noStrike" cap="none" dirty="0" err="1">
                          <a:sym typeface="Calibri"/>
                        </a:rPr>
                        <a:t>Seq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ym typeface="Arial"/>
                        </a:rPr>
                        <a:t>bed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ym typeface="Arial"/>
                        </a:rPr>
                        <a:t>fpkm tracking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ym typeface="Arial"/>
                        </a:rPr>
                        <a:t>Read group tracking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ym typeface="Arial"/>
                        </a:rPr>
                        <a:t>Cufflinks Expr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ym typeface="Arial"/>
                        </a:rPr>
                        <a:t>bed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sym typeface="Calibri"/>
                        </a:rPr>
                        <a:t>BedToGtf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sym typeface="Calibri"/>
                        </a:rPr>
                        <a:t>Fpkm_trackingToGct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sym typeface="Calibri"/>
                        </a:rPr>
                        <a:t>Read_group_trackingToGct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sym typeface="Calibri"/>
                        </a:rPr>
                        <a:t>ExprToGct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sym typeface="Calibri"/>
                        </a:rPr>
                        <a:t>BedToGtf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sym typeface="Calibri"/>
                        </a:rPr>
                        <a:t>DNA-seq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ym typeface="Arial"/>
                        </a:rPr>
                        <a:t>bam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ym typeface="Arial"/>
                        </a:rPr>
                        <a:t>sam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ym typeface="Arial"/>
                        </a:rPr>
                        <a:t>sam/bam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sym typeface="Calibri"/>
                        </a:rPr>
                        <a:t>Picard.BamToSam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sym typeface="Calibri"/>
                        </a:rPr>
                        <a:t>Picard.SamToBam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sym typeface="Calibri"/>
                        </a:rPr>
                        <a:t>Picard.SamToFastQ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sym typeface="Calibri"/>
                        </a:rPr>
                        <a:t>Gene expression chips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ym typeface="Arial"/>
                        </a:rPr>
                        <a:t>.cel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sym typeface="Calibri"/>
                        </a:rPr>
                        <a:t>ExpressionFileCreator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sym typeface="Calibri"/>
                        </a:rPr>
                        <a:t>SNP chips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ym typeface="Arial"/>
                        </a:rPr>
                        <a:t>.cel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sym typeface="Calibri"/>
                        </a:rPr>
                        <a:t>SNPFileCreator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ym typeface="Arial"/>
                        </a:rPr>
                        <a:t>MAGE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ym typeface="Arial"/>
                        </a:rPr>
                        <a:t>Mage-ML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ym typeface="Arial"/>
                        </a:rPr>
                        <a:t>Mage-tab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err="1">
                          <a:sym typeface="Arial"/>
                        </a:rPr>
                        <a:t>MageMLImportViewer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err="1">
                          <a:sym typeface="Arial"/>
                        </a:rPr>
                        <a:t>MageTabImportViewer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2" name="Shape 192"/>
          <p:cNvSpPr txBox="1"/>
          <p:nvPr/>
        </p:nvSpPr>
        <p:spPr>
          <a:xfrm>
            <a:off x="1600200" y="5537200"/>
            <a:ext cx="6399212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find, search modules for “to&lt;format&gt;” or “&lt;format&gt;To”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many more modules, for MS, FCS and other data types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 idx="4294967295"/>
          </p:nvPr>
        </p:nvSpPr>
        <p:spPr>
          <a:xfrm>
            <a:off x="0" y="106363"/>
            <a:ext cx="9144000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data prep</a:t>
            </a:r>
            <a:endParaRPr dirty="0"/>
          </a:p>
        </p:txBody>
      </p:sp>
      <p:sp>
        <p:nvSpPr>
          <p:cNvPr id="198" name="Shape 198"/>
          <p:cNvSpPr txBox="1"/>
          <p:nvPr/>
        </p:nvSpPr>
        <p:spPr>
          <a:xfrm>
            <a:off x="4210050" y="7874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1226401" y="1309475"/>
            <a:ext cx="7226400" cy="50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do an example, importing RNA-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read count data from TCGA </a:t>
            </a:r>
            <a:endParaRPr dirty="0"/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with read counts, one file per sample, using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Ensembl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 ids and 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ending with a standard GenePattern format for expression data with HUGO symbols and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second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 with phenotype definitions</a:t>
            </a:r>
            <a:endParaRPr dirty="0"/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use 3 standard GenePattern formats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GCT (.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Information or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SampleInfo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(.txt or .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tsv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file (.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 idx="4294967295"/>
          </p:nvPr>
        </p:nvSpPr>
        <p:spPr>
          <a:xfrm>
            <a:off x="0" y="106363"/>
            <a:ext cx="9144000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GCT file format</a:t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1676400" y="1441450"/>
            <a:ext cx="71628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 delimited</a:t>
            </a:r>
            <a:endParaRPr/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Originally used for expression data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used for any matrix, not just expression</a:t>
            </a:r>
            <a:endParaRPr/>
          </a:p>
          <a:p>
            <a: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Represents a matrix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olumns =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amples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ows =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such as g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enes</a:t>
            </a:r>
            <a:endParaRPr/>
          </a:p>
          <a:p>
            <a:pPr marL="342900" marR="0" lvl="0" indent="-203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" y="2301875"/>
            <a:ext cx="7577946" cy="349750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>
            <a:spLocks noGrp="1"/>
          </p:cNvSpPr>
          <p:nvPr>
            <p:ph type="title" idx="4294967295"/>
          </p:nvPr>
        </p:nvSpPr>
        <p:spPr>
          <a:xfrm>
            <a:off x="0" y="106363"/>
            <a:ext cx="9144000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GCT file format</a:t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2900362" y="2684462"/>
            <a:ext cx="6243637" cy="33591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Shape 213"/>
          <p:cNvCxnSpPr/>
          <p:nvPr/>
        </p:nvCxnSpPr>
        <p:spPr>
          <a:xfrm>
            <a:off x="1366837" y="1389062"/>
            <a:ext cx="606425" cy="106045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stealth" w="lg" len="lg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sp>
        <p:nvSpPr>
          <p:cNvPr id="214" name="Shape 214"/>
          <p:cNvSpPr txBox="1"/>
          <p:nvPr/>
        </p:nvSpPr>
        <p:spPr>
          <a:xfrm>
            <a:off x="131762" y="1249362"/>
            <a:ext cx="1235075" cy="2778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Always #1.2</a:t>
            </a:r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1893887" y="1249362"/>
            <a:ext cx="1235075" cy="6461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Number of rows (ie gene ids)</a:t>
            </a:r>
            <a:endParaRPr/>
          </a:p>
        </p:txBody>
      </p:sp>
      <p:cxnSp>
        <p:nvCxnSpPr>
          <p:cNvPr id="216" name="Shape 216"/>
          <p:cNvCxnSpPr/>
          <p:nvPr/>
        </p:nvCxnSpPr>
        <p:spPr>
          <a:xfrm flipH="1">
            <a:off x="2257425" y="1895475"/>
            <a:ext cx="254000" cy="8001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stealth" w="lg" len="lg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sp>
        <p:nvSpPr>
          <p:cNvPr id="217" name="Shape 217"/>
          <p:cNvSpPr txBox="1"/>
          <p:nvPr/>
        </p:nvSpPr>
        <p:spPr>
          <a:xfrm>
            <a:off x="3514725" y="1249362"/>
            <a:ext cx="1235075" cy="46196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Number of samples</a:t>
            </a:r>
            <a:endParaRPr/>
          </a:p>
        </p:txBody>
      </p:sp>
      <p:cxnSp>
        <p:nvCxnSpPr>
          <p:cNvPr id="218" name="Shape 218"/>
          <p:cNvCxnSpPr/>
          <p:nvPr/>
        </p:nvCxnSpPr>
        <p:spPr>
          <a:xfrm flipH="1">
            <a:off x="3041650" y="1711325"/>
            <a:ext cx="1090612" cy="92551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stealth" w="lg" len="lg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sp>
        <p:nvSpPr>
          <p:cNvPr id="219" name="Shape 219"/>
          <p:cNvSpPr txBox="1"/>
          <p:nvPr/>
        </p:nvSpPr>
        <p:spPr>
          <a:xfrm>
            <a:off x="71437" y="2605087"/>
            <a:ext cx="1235075" cy="83026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 1: Row identifiers. Typically gene ids.</a:t>
            </a:r>
            <a:endParaRPr/>
          </a:p>
        </p:txBody>
      </p:sp>
      <p:sp>
        <p:nvSpPr>
          <p:cNvPr id="220" name="Shape 220"/>
          <p:cNvSpPr txBox="1"/>
          <p:nvPr/>
        </p:nvSpPr>
        <p:spPr>
          <a:xfrm>
            <a:off x="109537" y="3683000"/>
            <a:ext cx="1235075" cy="4603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 2: Optional description</a:t>
            </a:r>
            <a:endParaRPr/>
          </a:p>
        </p:txBody>
      </p:sp>
      <p:cxnSp>
        <p:nvCxnSpPr>
          <p:cNvPr id="221" name="Shape 221"/>
          <p:cNvCxnSpPr/>
          <p:nvPr/>
        </p:nvCxnSpPr>
        <p:spPr>
          <a:xfrm rot="10800000" flipH="1">
            <a:off x="1306512" y="2922587"/>
            <a:ext cx="476250" cy="9683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stealth" w="lg" len="lg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cxnSp>
        <p:nvCxnSpPr>
          <p:cNvPr id="222" name="Shape 222"/>
          <p:cNvCxnSpPr/>
          <p:nvPr/>
        </p:nvCxnSpPr>
        <p:spPr>
          <a:xfrm rot="10800000" flipH="1">
            <a:off x="1344612" y="3362325"/>
            <a:ext cx="1117600" cy="55086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stealth" w="lg" len="lg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sp>
        <p:nvSpPr>
          <p:cNvPr id="223" name="Shape 223"/>
          <p:cNvSpPr txBox="1"/>
          <p:nvPr/>
        </p:nvSpPr>
        <p:spPr>
          <a:xfrm>
            <a:off x="117475" y="4367212"/>
            <a:ext cx="1235075" cy="647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 3+: Sample names,  must be unique.</a:t>
            </a:r>
            <a:endParaRPr/>
          </a:p>
        </p:txBody>
      </p:sp>
      <p:cxnSp>
        <p:nvCxnSpPr>
          <p:cNvPr id="224" name="Shape 224"/>
          <p:cNvCxnSpPr/>
          <p:nvPr/>
        </p:nvCxnSpPr>
        <p:spPr>
          <a:xfrm rot="10800000" flipH="1">
            <a:off x="1352550" y="3013075"/>
            <a:ext cx="2162175" cy="167798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stealth" w="lg" len="lg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sp>
        <p:nvSpPr>
          <p:cNvPr id="225" name="Shape 225"/>
          <p:cNvSpPr txBox="1"/>
          <p:nvPr/>
        </p:nvSpPr>
        <p:spPr>
          <a:xfrm>
            <a:off x="131762" y="5260975"/>
            <a:ext cx="1235075" cy="120015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column contains expression or count values from one sample.</a:t>
            </a:r>
            <a:endParaRPr/>
          </a:p>
        </p:txBody>
      </p:sp>
      <p:cxnSp>
        <p:nvCxnSpPr>
          <p:cNvPr id="226" name="Shape 226"/>
          <p:cNvCxnSpPr/>
          <p:nvPr/>
        </p:nvCxnSpPr>
        <p:spPr>
          <a:xfrm rot="10800000" flipH="1">
            <a:off x="1366837" y="5260975"/>
            <a:ext cx="3749675" cy="60007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stealth" w="lg" len="lg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 idx="4294967295"/>
          </p:nvPr>
        </p:nvSpPr>
        <p:spPr>
          <a:xfrm>
            <a:off x="0" y="106363"/>
            <a:ext cx="9144000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info file format</a:t>
            </a:r>
            <a:endParaRPr dirty="0"/>
          </a:p>
        </p:txBody>
      </p:sp>
      <p:sp>
        <p:nvSpPr>
          <p:cNvPr id="232" name="Shape 232"/>
          <p:cNvSpPr txBox="1"/>
          <p:nvPr/>
        </p:nvSpPr>
        <p:spPr>
          <a:xfrm>
            <a:off x="1485900" y="1263650"/>
            <a:ext cx="73533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 delimited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Essentially a spreadsheet</a:t>
            </a:r>
            <a:endParaRPr dirty="0"/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record properties of samples</a:t>
            </a:r>
            <a:endParaRPr dirty="0"/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Represents a matrix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Columns = properties</a:t>
            </a:r>
            <a:endParaRPr dirty="0"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Completely arbitrary columns, you can define anything you want</a:t>
            </a:r>
            <a:endParaRPr dirty="0"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 can be anything that can be represented by text (except cannot use the tab character)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Rows = Samples</a:t>
            </a:r>
            <a:endParaRPr dirty="0"/>
          </a:p>
          <a:p>
            <a:pPr marL="342900" marR="0" lvl="0" indent="-203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 idx="4294967295"/>
          </p:nvPr>
        </p:nvSpPr>
        <p:spPr>
          <a:xfrm>
            <a:off x="936625" y="106363"/>
            <a:ext cx="8207375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details: sample info file</a:t>
            </a:r>
            <a:endParaRPr/>
          </a:p>
        </p:txBody>
      </p:sp>
      <p:sp>
        <p:nvSpPr>
          <p:cNvPr id="238" name="Shape 238"/>
          <p:cNvSpPr txBox="1"/>
          <p:nvPr/>
        </p:nvSpPr>
        <p:spPr>
          <a:xfrm>
            <a:off x="0" y="5842000"/>
            <a:ext cx="914400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info files are usually created from spreadsheets saved in tab-delimited format</a:t>
            </a:r>
            <a:endParaRPr dirty="0"/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7675" y="2898775"/>
            <a:ext cx="5957963" cy="258643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1539875" y="808037"/>
            <a:ext cx="7280275" cy="188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Tab-delimited, assumes the first row has column names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number of columns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Arbitrary column labels (i.e. whatever you want them to be)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row per sample</a:t>
            </a:r>
            <a:endParaRPr/>
          </a:p>
        </p:txBody>
      </p:sp>
      <p:sp>
        <p:nvSpPr>
          <p:cNvPr id="241" name="Shape 241"/>
          <p:cNvSpPr txBox="1"/>
          <p:nvPr/>
        </p:nvSpPr>
        <p:spPr>
          <a:xfrm>
            <a:off x="304800" y="3046412"/>
            <a:ext cx="1235075" cy="27622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Column Labels</a:t>
            </a:r>
            <a:endParaRPr/>
          </a:p>
        </p:txBody>
      </p:sp>
      <p:cxnSp>
        <p:nvCxnSpPr>
          <p:cNvPr id="242" name="Shape 242"/>
          <p:cNvCxnSpPr/>
          <p:nvPr/>
        </p:nvCxnSpPr>
        <p:spPr>
          <a:xfrm>
            <a:off x="1539875" y="3184525"/>
            <a:ext cx="1447800" cy="381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stealth" w="lg" len="lg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sp>
        <p:nvSpPr>
          <p:cNvPr id="243" name="Shape 243"/>
          <p:cNvSpPr txBox="1"/>
          <p:nvPr/>
        </p:nvSpPr>
        <p:spPr>
          <a:xfrm>
            <a:off x="304800" y="3484562"/>
            <a:ext cx="1235075" cy="46196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 row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 sample</a:t>
            </a:r>
            <a:endParaRPr/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1539875" y="3660775"/>
            <a:ext cx="1447800" cy="5397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stealth" w="lg" len="lg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 idx="4294967295"/>
          </p:nvPr>
        </p:nvSpPr>
        <p:spPr>
          <a:xfrm>
            <a:off x="0" y="106363"/>
            <a:ext cx="9144000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(CLS) file format</a:t>
            </a:r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1460500" y="1441450"/>
            <a:ext cx="73787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 or space delimited</a:t>
            </a:r>
            <a:endParaRPr/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for defining class membership of samples</a:t>
            </a:r>
            <a:endParaRPr/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Essentially a representation of a single column from a SampleInfo file</a:t>
            </a:r>
            <a:endParaRPr/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 are numeric (0,1,…)</a:t>
            </a:r>
            <a:endParaRPr/>
          </a:p>
          <a:p>
            <a:pPr marL="742950" marR="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10188</TotalTime>
  <Words>718</Words>
  <Application>Microsoft Office PowerPoint</Application>
  <PresentationFormat>On-screen Show (4:3)</PresentationFormat>
  <Paragraphs>151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 Light</vt:lpstr>
      <vt:lpstr>Calibri</vt:lpstr>
      <vt:lpstr>Tahoma</vt:lpstr>
      <vt:lpstr>1_Office Theme</vt:lpstr>
      <vt:lpstr>2_Office Theme</vt:lpstr>
      <vt:lpstr>3_Office Theme</vt:lpstr>
      <vt:lpstr>4_Office Theme</vt:lpstr>
      <vt:lpstr>5_Office Theme</vt:lpstr>
      <vt:lpstr>Office Theme</vt:lpstr>
      <vt:lpstr>Data Preparation</vt:lpstr>
      <vt:lpstr>GenePattern file formats</vt:lpstr>
      <vt:lpstr>Example modules for data formatting</vt:lpstr>
      <vt:lpstr>Example data prep</vt:lpstr>
      <vt:lpstr>GCT file format</vt:lpstr>
      <vt:lpstr>GCT file format</vt:lpstr>
      <vt:lpstr>Sample info file format</vt:lpstr>
      <vt:lpstr>Sample details: sample info file</vt:lpstr>
      <vt:lpstr>Class (CLS) file format</vt:lpstr>
      <vt:lpstr>Sample labels: CLS file</vt:lpstr>
      <vt:lpstr>Data Prep Exercise</vt:lpstr>
      <vt:lpstr>Data Prep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Preparation</dc:title>
  <dc:creator>Barbara Hill</dc:creator>
  <cp:lastModifiedBy>Barbara Hill Meyers</cp:lastModifiedBy>
  <cp:revision>6</cp:revision>
  <dcterms:modified xsi:type="dcterms:W3CDTF">2018-01-31T05:07:43Z</dcterms:modified>
</cp:coreProperties>
</file>