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2" r:id="rId4"/>
    <p:sldId id="260" r:id="rId5"/>
    <p:sldId id="264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1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8DDA02-F0B5-43F3-A05C-22F18A98662D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5E92E9-F110-4D85-ADEC-D321A054A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462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UBIC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E92E9-F110-4D85-ADEC-D321A054A5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592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A2053F2-DFD6-1147-BB46-2482CDDDBA20}" type="slidenum">
              <a:rPr lang="en-US"/>
              <a:pPr/>
              <a:t>4</a:t>
            </a:fld>
            <a:endParaRPr lang="en-US"/>
          </a:p>
        </p:txBody>
      </p:sp>
      <p:sp>
        <p:nvSpPr>
          <p:cNvPr id="64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9220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703" tIns="44851" rIns="89703" bIns="44851"/>
          <a:lstStyle/>
          <a:p>
            <a:pPr>
              <a:spcBef>
                <a:spcPct val="0"/>
              </a:spcBef>
            </a:pPr>
            <a:endParaRPr lang="en-US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C9BC-8C13-4201-8978-5F07EB83666A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A6104-0AB1-4A52-B894-052AE510A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815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C9BC-8C13-4201-8978-5F07EB83666A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A6104-0AB1-4A52-B894-052AE510A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62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C9BC-8C13-4201-8978-5F07EB83666A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A6104-0AB1-4A52-B894-052AE510A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308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ChangeArrowheads="1"/>
          </p:cNvSpPr>
          <p:nvPr userDrawn="1"/>
        </p:nvSpPr>
        <p:spPr bwMode="auto">
          <a:xfrm>
            <a:off x="0" y="13106400"/>
            <a:ext cx="18288000" cy="609600"/>
          </a:xfrm>
          <a:prstGeom prst="rect">
            <a:avLst/>
          </a:prstGeom>
          <a:solidFill>
            <a:srgbClr val="DFDFB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1830388" eaLnBrk="0" hangingPunct="0">
              <a:defRPr/>
            </a:pPr>
            <a:endParaRPr lang="en-US" sz="3500">
              <a:latin typeface="Tahoma" charset="0"/>
              <a:cs typeface="+mn-cs"/>
            </a:endParaRPr>
          </a:p>
        </p:txBody>
      </p:sp>
      <p:pic>
        <p:nvPicPr>
          <p:cNvPr id="4" name="Picture 11" descr="broad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7860963" y="13258800"/>
            <a:ext cx="3508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12"/>
          <p:cNvSpPr txBox="1">
            <a:spLocks noChangeArrowheads="1"/>
          </p:cNvSpPr>
          <p:nvPr userDrawn="1"/>
        </p:nvSpPr>
        <p:spPr bwMode="auto">
          <a:xfrm>
            <a:off x="13784263" y="13273088"/>
            <a:ext cx="3970337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1830388" eaLnBrk="0" hangingPunct="0">
              <a:defRPr/>
            </a:pPr>
            <a:r>
              <a:rPr lang="en-US" sz="1700">
                <a:latin typeface="Tahoma" charset="0"/>
                <a:cs typeface="+mn-cs"/>
              </a:rPr>
              <a:t>The Broad Institute of MIT and Harvard</a:t>
            </a:r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>
            <a:off x="152400" y="13258800"/>
            <a:ext cx="18288000" cy="609600"/>
          </a:xfrm>
          <a:prstGeom prst="rect">
            <a:avLst/>
          </a:prstGeom>
          <a:solidFill>
            <a:srgbClr val="DFDFB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1830388" eaLnBrk="0" hangingPunct="0">
              <a:defRPr/>
            </a:pPr>
            <a:endParaRPr lang="en-US" sz="3500">
              <a:latin typeface="Tahoma" charset="0"/>
              <a:cs typeface="+mn-cs"/>
            </a:endParaRPr>
          </a:p>
        </p:txBody>
      </p:sp>
      <p:pic>
        <p:nvPicPr>
          <p:cNvPr id="7" name="Picture 14" descr="broad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8013363" y="13411200"/>
            <a:ext cx="3508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15"/>
          <p:cNvSpPr txBox="1">
            <a:spLocks noChangeArrowheads="1"/>
          </p:cNvSpPr>
          <p:nvPr userDrawn="1"/>
        </p:nvSpPr>
        <p:spPr bwMode="auto">
          <a:xfrm>
            <a:off x="13936663" y="13425488"/>
            <a:ext cx="3970337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1830388" eaLnBrk="0" hangingPunct="0">
              <a:defRPr/>
            </a:pPr>
            <a:r>
              <a:rPr lang="en-US" sz="1700">
                <a:latin typeface="Tahoma" charset="0"/>
                <a:cs typeface="+mn-cs"/>
              </a:rPr>
              <a:t>The Broad Institute of MIT and Harvard</a:t>
            </a:r>
          </a:p>
        </p:txBody>
      </p:sp>
      <p:sp>
        <p:nvSpPr>
          <p:cNvPr id="9" name="Rectangle 16"/>
          <p:cNvSpPr>
            <a:spLocks noChangeArrowheads="1"/>
          </p:cNvSpPr>
          <p:nvPr userDrawn="1"/>
        </p:nvSpPr>
        <p:spPr bwMode="auto">
          <a:xfrm>
            <a:off x="304800" y="13411200"/>
            <a:ext cx="18288000" cy="609600"/>
          </a:xfrm>
          <a:prstGeom prst="rect">
            <a:avLst/>
          </a:prstGeom>
          <a:solidFill>
            <a:srgbClr val="DFDFB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1830388" eaLnBrk="0" hangingPunct="0">
              <a:defRPr/>
            </a:pPr>
            <a:endParaRPr lang="en-US" sz="3500">
              <a:latin typeface="Tahoma" charset="0"/>
              <a:cs typeface="+mn-cs"/>
            </a:endParaRPr>
          </a:p>
        </p:txBody>
      </p:sp>
      <p:pic>
        <p:nvPicPr>
          <p:cNvPr id="10" name="Picture 17" descr="broad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8165763" y="13563600"/>
            <a:ext cx="3508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18"/>
          <p:cNvSpPr txBox="1">
            <a:spLocks noChangeArrowheads="1"/>
          </p:cNvSpPr>
          <p:nvPr userDrawn="1"/>
        </p:nvSpPr>
        <p:spPr bwMode="auto">
          <a:xfrm>
            <a:off x="14089063" y="13577888"/>
            <a:ext cx="3970337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1830388" eaLnBrk="0" hangingPunct="0">
              <a:defRPr/>
            </a:pPr>
            <a:r>
              <a:rPr lang="en-US" sz="1700">
                <a:latin typeface="Tahoma" charset="0"/>
                <a:cs typeface="+mn-cs"/>
              </a:rPr>
              <a:t>The Broad Institute of MIT and Harvard</a:t>
            </a:r>
          </a:p>
        </p:txBody>
      </p:sp>
      <p:cxnSp>
        <p:nvCxnSpPr>
          <p:cNvPr id="14" name="Straight Connector 13"/>
          <p:cNvCxnSpPr>
            <a:cxnSpLocks noChangeShapeType="1"/>
          </p:cNvCxnSpPr>
          <p:nvPr userDrawn="1"/>
        </p:nvCxnSpPr>
        <p:spPr bwMode="auto">
          <a:xfrm>
            <a:off x="304800" y="758825"/>
            <a:ext cx="8756650" cy="0"/>
          </a:xfrm>
          <a:prstGeom prst="line">
            <a:avLst/>
          </a:prstGeom>
          <a:noFill/>
          <a:ln w="19050">
            <a:solidFill>
              <a:srgbClr val="96BBD6"/>
            </a:solidFill>
            <a:round/>
            <a:headEnd/>
            <a:tailEnd/>
          </a:ln>
          <a:effectLst>
            <a:outerShdw blurRad="63500" dist="12700" dir="5400000" algn="t" rotWithShape="0">
              <a:srgbClr val="000000">
                <a:alpha val="25000"/>
              </a:srgbClr>
            </a:outerShdw>
          </a:effectLst>
        </p:spPr>
      </p:cxn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57400" y="106362"/>
            <a:ext cx="822960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sz="36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9201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C9BC-8C13-4201-8978-5F07EB83666A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A6104-0AB1-4A52-B894-052AE510A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43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C9BC-8C13-4201-8978-5F07EB83666A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A6104-0AB1-4A52-B894-052AE510A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2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C9BC-8C13-4201-8978-5F07EB83666A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A6104-0AB1-4A52-B894-052AE510A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64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C9BC-8C13-4201-8978-5F07EB83666A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A6104-0AB1-4A52-B894-052AE510A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08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C9BC-8C13-4201-8978-5F07EB83666A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A6104-0AB1-4A52-B894-052AE510A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266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C9BC-8C13-4201-8978-5F07EB83666A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A6104-0AB1-4A52-B894-052AE510A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78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C9BC-8C13-4201-8978-5F07EB83666A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A6104-0AB1-4A52-B894-052AE510A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65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C9BC-8C13-4201-8978-5F07EB83666A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A6104-0AB1-4A52-B894-052AE510A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56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7C9BC-8C13-4201-8978-5F07EB83666A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A6104-0AB1-4A52-B894-052AE510A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42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genepattern.broadinstitute.org/" TargetMode="External"/><Relationship Id="rId3" Type="http://schemas.openxmlformats.org/officeDocument/2006/relationships/hyperlink" Target="http://genomespace.org/" TargetMode="External"/><Relationship Id="rId7" Type="http://schemas.openxmlformats.org/officeDocument/2006/relationships/hyperlink" Target="http://www.genepattern-notebook.org" TargetMode="External"/><Relationship Id="rId2" Type="http://schemas.openxmlformats.org/officeDocument/2006/relationships/hyperlink" Target="http://genepattern.org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igv.org" TargetMode="External"/><Relationship Id="rId5" Type="http://schemas.openxmlformats.org/officeDocument/2006/relationships/hyperlink" Target="http://broadinstitute.org/gsea" TargetMode="External"/><Relationship Id="rId4" Type="http://schemas.openxmlformats.org/officeDocument/2006/relationships/hyperlink" Target="http://gparc.or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nepattern.org/gp_mail.html" TargetMode="External"/><Relationship Id="rId2" Type="http://schemas.openxmlformats.org/officeDocument/2006/relationships/hyperlink" Target="https://groups.google.com/a/broadinstitute.org/forum/#!forum/gp-forum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142825"/>
            <a:ext cx="7772400" cy="1470025"/>
          </a:xfrm>
        </p:spPr>
        <p:txBody>
          <a:bodyPr/>
          <a:lstStyle/>
          <a:p>
            <a:r>
              <a:rPr lang="en-US" b="1" dirty="0" smtClean="0"/>
              <a:t>   Closing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341571"/>
            <a:ext cx="1114286" cy="116190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1440134" y="11340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30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b="1" dirty="0" smtClean="0"/>
              <a:t>Resources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68086" y="1683212"/>
            <a:ext cx="3741242" cy="831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 smtClean="0"/>
              <a:t>GenePattern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1800" dirty="0" smtClean="0">
                <a:hlinkClick r:id="rId2"/>
              </a:rPr>
              <a:t>genepattern.org</a:t>
            </a:r>
            <a:endParaRPr lang="en-US" sz="1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833256" y="2480605"/>
            <a:ext cx="2841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GenomeSpace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>
                <a:hlinkClick r:id="rId3"/>
              </a:rPr>
              <a:t>genomespace.org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718837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GenePattern</a:t>
            </a:r>
            <a:r>
              <a:rPr lang="en-US" dirty="0" smtClean="0"/>
              <a:t> Archive (</a:t>
            </a:r>
            <a:r>
              <a:rPr lang="en-US" dirty="0" err="1" smtClean="0"/>
              <a:t>GPArc</a:t>
            </a:r>
            <a:r>
              <a:rPr lang="en-US" dirty="0" smtClean="0"/>
              <a:t>)</a:t>
            </a:r>
          </a:p>
          <a:p>
            <a:r>
              <a:rPr lang="en-US" dirty="0"/>
              <a:t>	</a:t>
            </a:r>
            <a:r>
              <a:rPr lang="en-US" dirty="0" smtClean="0">
                <a:hlinkClick r:id="rId4"/>
              </a:rPr>
              <a:t>gparc.org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11485" y="1617898"/>
            <a:ext cx="449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 Set Enrichment Analysis (GSEA)</a:t>
            </a:r>
          </a:p>
          <a:p>
            <a:r>
              <a:rPr lang="en-US" dirty="0"/>
              <a:t>	</a:t>
            </a:r>
            <a:r>
              <a:rPr lang="en-US" dirty="0" smtClean="0">
                <a:hlinkClick r:id="rId5"/>
              </a:rPr>
              <a:t>broadinstitute.org/</a:t>
            </a:r>
            <a:r>
              <a:rPr lang="en-US" dirty="0" err="1" smtClean="0">
                <a:hlinkClick r:id="rId5"/>
              </a:rPr>
              <a:t>gsea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11485" y="3395671"/>
            <a:ext cx="342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Integrative Genomics Viewer (IGV)</a:t>
            </a:r>
          </a:p>
          <a:p>
            <a:r>
              <a:rPr lang="en-US" dirty="0"/>
              <a:t>	</a:t>
            </a:r>
            <a:r>
              <a:rPr lang="en-US" dirty="0" smtClean="0">
                <a:hlinkClick r:id="rId6"/>
              </a:rPr>
              <a:t>www.igv.org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4734615"/>
            <a:ext cx="495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GenePattern</a:t>
            </a:r>
            <a:r>
              <a:rPr lang="en-US" dirty="0" smtClean="0"/>
              <a:t> Notebook</a:t>
            </a:r>
          </a:p>
          <a:p>
            <a:r>
              <a:rPr lang="en-US" dirty="0"/>
              <a:t>	</a:t>
            </a:r>
            <a:r>
              <a:rPr lang="en-US" dirty="0" smtClean="0">
                <a:hlinkClick r:id="rId7"/>
              </a:rPr>
              <a:t>www.genepattern-notebook.org</a:t>
            </a:r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2702394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Public </a:t>
            </a:r>
            <a:r>
              <a:rPr lang="en-US" dirty="0" err="1" smtClean="0"/>
              <a:t>GenePattern</a:t>
            </a:r>
            <a:r>
              <a:rPr lang="en-US" dirty="0" smtClean="0"/>
              <a:t> server</a:t>
            </a:r>
          </a:p>
          <a:p>
            <a:r>
              <a:rPr lang="en-US" dirty="0"/>
              <a:t>	</a:t>
            </a:r>
            <a:r>
              <a:rPr lang="en-US" dirty="0" smtClean="0">
                <a:hlinkClick r:id="rId8"/>
              </a:rPr>
              <a:t>genepattern.broadinstitute.org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46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72534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Keep in touch!</a:t>
            </a:r>
            <a:endParaRPr lang="en-US" sz="4400" b="1" dirty="0"/>
          </a:p>
        </p:txBody>
      </p:sp>
      <p:sp>
        <p:nvSpPr>
          <p:cNvPr id="3" name="Rectangle 2"/>
          <p:cNvSpPr/>
          <p:nvPr/>
        </p:nvSpPr>
        <p:spPr>
          <a:xfrm>
            <a:off x="457200" y="1371600"/>
            <a:ext cx="8077200" cy="3083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ctr">
              <a:lnSpc>
                <a:spcPct val="90000"/>
              </a:lnSpc>
              <a:spcBef>
                <a:spcPct val="20000"/>
              </a:spcBef>
            </a:pPr>
            <a:endParaRPr lang="en-US" dirty="0">
              <a:ea typeface="Arial" charset="0"/>
              <a:cs typeface="Arial" charset="0"/>
            </a:endParaRPr>
          </a:p>
          <a:p>
            <a:pPr marL="342900" indent="-342900" algn="ctr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ea typeface="Arial" charset="0"/>
                <a:cs typeface="Arial" charset="0"/>
              </a:rPr>
              <a:t>Online </a:t>
            </a:r>
            <a:r>
              <a:rPr lang="en-US" dirty="0" smtClean="0">
                <a:ea typeface="Arial" charset="0"/>
                <a:cs typeface="Arial" charset="0"/>
              </a:rPr>
              <a:t>forum for </a:t>
            </a:r>
            <a:r>
              <a:rPr lang="en-US" dirty="0">
                <a:ea typeface="Arial" charset="0"/>
                <a:cs typeface="Arial" charset="0"/>
              </a:rPr>
              <a:t>Feature requests, bug reports, and</a:t>
            </a:r>
          </a:p>
          <a:p>
            <a:pPr marL="342900" indent="-342900" algn="ctr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ea typeface="Arial" charset="0"/>
                <a:cs typeface="Arial" charset="0"/>
              </a:rPr>
              <a:t>general </a:t>
            </a:r>
            <a:r>
              <a:rPr lang="en-US" dirty="0" smtClean="0">
                <a:ea typeface="Arial" charset="0"/>
                <a:cs typeface="Arial" charset="0"/>
              </a:rPr>
              <a:t>help</a:t>
            </a:r>
            <a:endParaRPr lang="en-US" dirty="0">
              <a:ea typeface="Arial" charset="0"/>
              <a:cs typeface="Arial" charset="0"/>
            </a:endParaRPr>
          </a:p>
          <a:p>
            <a:pPr marL="742950" lvl="1" indent="-285750" algn="ctr">
              <a:lnSpc>
                <a:spcPct val="90000"/>
              </a:lnSpc>
              <a:spcBef>
                <a:spcPct val="20000"/>
              </a:spcBef>
            </a:pPr>
            <a:r>
              <a:rPr lang="en-US" dirty="0" smtClean="0">
                <a:ea typeface="Arial" charset="0"/>
                <a:cs typeface="Arial" charset="0"/>
                <a:hlinkClick r:id="rId2"/>
              </a:rPr>
              <a:t>https://groups.google.com/a/broadinstitute.org/forum/#!forum/gp-forum</a:t>
            </a:r>
            <a:endParaRPr lang="en-US" dirty="0" smtClean="0">
              <a:ea typeface="Arial" charset="0"/>
              <a:cs typeface="Arial" charset="0"/>
            </a:endParaRPr>
          </a:p>
          <a:p>
            <a:pPr marL="742950" lvl="1" indent="-285750" algn="ctr">
              <a:lnSpc>
                <a:spcPct val="90000"/>
              </a:lnSpc>
              <a:spcBef>
                <a:spcPct val="20000"/>
              </a:spcBef>
            </a:pPr>
            <a:endParaRPr lang="en-US" dirty="0">
              <a:ea typeface="Arial" charset="0"/>
              <a:cs typeface="Arial" charset="0"/>
            </a:endParaRPr>
          </a:p>
          <a:p>
            <a:pPr marL="342900" indent="-342900" algn="ctr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ea typeface="Arial" charset="0"/>
                <a:cs typeface="Arial" charset="0"/>
              </a:rPr>
              <a:t>Mailing list to receive </a:t>
            </a:r>
            <a:r>
              <a:rPr lang="en-US" dirty="0" err="1">
                <a:ea typeface="Arial" charset="0"/>
                <a:cs typeface="Arial" charset="0"/>
              </a:rPr>
              <a:t>GenePattern</a:t>
            </a:r>
            <a:r>
              <a:rPr lang="en-US" dirty="0">
                <a:ea typeface="Arial" charset="0"/>
                <a:cs typeface="Arial" charset="0"/>
              </a:rPr>
              <a:t> news.</a:t>
            </a:r>
          </a:p>
          <a:p>
            <a:pPr marL="342900" indent="-342900" algn="ctr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ea typeface="Arial" charset="0"/>
                <a:cs typeface="Arial" charset="0"/>
              </a:rPr>
              <a:t>Sign up at </a:t>
            </a:r>
            <a:r>
              <a:rPr lang="en-US" dirty="0">
                <a:ea typeface="Arial" charset="0"/>
                <a:cs typeface="Arial" charset="0"/>
                <a:hlinkClick r:id="rId3"/>
              </a:rPr>
              <a:t>www.genepattern.org/</a:t>
            </a:r>
            <a:r>
              <a:rPr lang="en-US" dirty="0" smtClean="0">
                <a:ea typeface="Arial" charset="0"/>
                <a:cs typeface="Arial" charset="0"/>
                <a:hlinkClick r:id="rId3"/>
              </a:rPr>
              <a:t>gp_mail.html</a:t>
            </a:r>
            <a:endParaRPr lang="en-US" dirty="0" smtClean="0">
              <a:ea typeface="Arial" charset="0"/>
              <a:cs typeface="Arial" charset="0"/>
            </a:endParaRPr>
          </a:p>
          <a:p>
            <a:pPr marL="342900" indent="-342900" algn="ctr">
              <a:lnSpc>
                <a:spcPct val="90000"/>
              </a:lnSpc>
              <a:spcBef>
                <a:spcPct val="20000"/>
              </a:spcBef>
            </a:pPr>
            <a:endParaRPr lang="en-US" dirty="0">
              <a:ea typeface="Arial" charset="0"/>
              <a:cs typeface="Arial" charset="0"/>
            </a:endParaRPr>
          </a:p>
          <a:p>
            <a:pPr marL="342900" indent="-342900" algn="ctr">
              <a:lnSpc>
                <a:spcPct val="90000"/>
              </a:lnSpc>
              <a:spcBef>
                <a:spcPct val="20000"/>
              </a:spcBef>
            </a:pPr>
            <a:r>
              <a:rPr lang="en-US" dirty="0" smtClean="0">
                <a:ea typeface="Arial" charset="0"/>
                <a:cs typeface="Arial" charset="0"/>
              </a:rPr>
              <a:t>Follow us on Twitter: </a:t>
            </a:r>
            <a:r>
              <a:rPr lang="en-US" dirty="0"/>
              <a:t>@GenePattern</a:t>
            </a:r>
          </a:p>
          <a:p>
            <a:pPr marL="342900" indent="-342900" algn="ctr">
              <a:lnSpc>
                <a:spcPct val="90000"/>
              </a:lnSpc>
              <a:spcBef>
                <a:spcPct val="20000"/>
              </a:spcBef>
            </a:pPr>
            <a:endParaRPr lang="en-US" dirty="0">
              <a:ea typeface="Arial" charset="0"/>
              <a:cs typeface="Arial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3733800"/>
            <a:ext cx="444444" cy="4444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681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152400"/>
            <a:ext cx="8675687" cy="655638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ea typeface="ＭＳ Ｐゴシック" charset="-128"/>
                <a:cs typeface="ＭＳ Ｐゴシック" charset="-128"/>
              </a:rPr>
              <a:t>Our Team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5334000" y="3200400"/>
            <a:ext cx="25146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en-US" sz="2000" dirty="0" smtClean="0">
              <a:solidFill>
                <a:srgbClr val="0070C0"/>
              </a:solidFill>
            </a:endParaRPr>
          </a:p>
          <a:p>
            <a:pPr>
              <a:defRPr/>
            </a:pP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609600" y="5562600"/>
            <a:ext cx="78486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0070C0"/>
                </a:solidFill>
              </a:rPr>
              <a:t>PI</a:t>
            </a:r>
            <a:endParaRPr lang="en-US" sz="2400" dirty="0">
              <a:solidFill>
                <a:srgbClr val="0070C0"/>
              </a:solidFill>
            </a:endParaRPr>
          </a:p>
          <a:p>
            <a:pPr algn="ctr">
              <a:defRPr/>
            </a:pPr>
            <a:r>
              <a:rPr lang="en-US" sz="2800" dirty="0"/>
              <a:t>Jill </a:t>
            </a:r>
            <a:r>
              <a:rPr lang="en-US" sz="2800" dirty="0" err="1" smtClean="0"/>
              <a:t>P.Mesirov</a:t>
            </a:r>
            <a:r>
              <a:rPr lang="en-US" sz="2800" dirty="0" smtClean="0"/>
              <a:t> – San Diego, CA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5334000" y="1371600"/>
            <a:ext cx="2971800" cy="83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" y="808038"/>
            <a:ext cx="7696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Peter </a:t>
            </a:r>
            <a:r>
              <a:rPr lang="en-US" sz="2400" dirty="0" err="1" smtClean="0"/>
              <a:t>Carr</a:t>
            </a:r>
            <a:r>
              <a:rPr lang="en-US" sz="2400" dirty="0" smtClean="0"/>
              <a:t> – </a:t>
            </a:r>
            <a:r>
              <a:rPr lang="en-US" sz="2400" dirty="0" smtClean="0">
                <a:solidFill>
                  <a:schemeClr val="tx2"/>
                </a:solidFill>
              </a:rPr>
              <a:t>Cambridge, MA</a:t>
            </a:r>
          </a:p>
          <a:p>
            <a:pPr algn="ctr"/>
            <a:r>
              <a:rPr lang="en-US" sz="2400" dirty="0" smtClean="0"/>
              <a:t>David </a:t>
            </a:r>
            <a:r>
              <a:rPr lang="en-US" sz="2400" dirty="0" err="1" smtClean="0"/>
              <a:t>Eby</a:t>
            </a:r>
            <a:r>
              <a:rPr lang="en-US" sz="2400" dirty="0" smtClean="0"/>
              <a:t> - </a:t>
            </a:r>
            <a:r>
              <a:rPr lang="en-US" sz="2400" dirty="0" smtClean="0">
                <a:solidFill>
                  <a:schemeClr val="accent2"/>
                </a:solidFill>
              </a:rPr>
              <a:t>Japan</a:t>
            </a:r>
          </a:p>
          <a:p>
            <a:pPr algn="ctr"/>
            <a:r>
              <a:rPr lang="en-US" sz="2400" dirty="0" smtClean="0"/>
              <a:t>Barbara Hill – </a:t>
            </a:r>
            <a:r>
              <a:rPr lang="en-US" sz="2400" dirty="0" smtClean="0">
                <a:solidFill>
                  <a:schemeClr val="tx2"/>
                </a:solidFill>
              </a:rPr>
              <a:t>Cambridge, MA</a:t>
            </a:r>
          </a:p>
          <a:p>
            <a:pPr algn="ctr"/>
            <a:r>
              <a:rPr lang="en-US" sz="2400" dirty="0" smtClean="0"/>
              <a:t>Edwin </a:t>
            </a:r>
            <a:r>
              <a:rPr lang="en-US" sz="2400" dirty="0" err="1" smtClean="0"/>
              <a:t>Juárez</a:t>
            </a:r>
            <a:r>
              <a:rPr lang="en-US" sz="2400" dirty="0" smtClean="0"/>
              <a:t> </a:t>
            </a:r>
            <a:r>
              <a:rPr lang="en-US" sz="2400" dirty="0" smtClean="0"/>
              <a:t>– San Diego, CA</a:t>
            </a:r>
          </a:p>
          <a:p>
            <a:pPr algn="ctr"/>
            <a:r>
              <a:rPr lang="en-US" sz="2400" dirty="0" smtClean="0"/>
              <a:t>Forrest Kim – San Diego, CA</a:t>
            </a:r>
          </a:p>
          <a:p>
            <a:pPr algn="ctr"/>
            <a:r>
              <a:rPr lang="en-US" sz="2400" dirty="0"/>
              <a:t>Arthur </a:t>
            </a:r>
            <a:r>
              <a:rPr lang="en-US" sz="2400" dirty="0" err="1" smtClean="0"/>
              <a:t>Liberzon</a:t>
            </a:r>
            <a:r>
              <a:rPr lang="en-US" sz="2400" dirty="0" smtClean="0"/>
              <a:t> – </a:t>
            </a:r>
            <a:r>
              <a:rPr lang="en-US" sz="2400" dirty="0" smtClean="0">
                <a:solidFill>
                  <a:schemeClr val="tx2"/>
                </a:solidFill>
              </a:rPr>
              <a:t>Cambridge, MA</a:t>
            </a:r>
          </a:p>
          <a:p>
            <a:pPr algn="ctr"/>
            <a:r>
              <a:rPr lang="en-US" sz="2400" dirty="0" smtClean="0"/>
              <a:t>Ted </a:t>
            </a:r>
            <a:r>
              <a:rPr lang="en-US" sz="2400" dirty="0" err="1" smtClean="0"/>
              <a:t>Liefeld</a:t>
            </a:r>
            <a:r>
              <a:rPr lang="en-US" sz="2400" dirty="0" smtClean="0"/>
              <a:t> – San Diego, CA</a:t>
            </a:r>
          </a:p>
          <a:p>
            <a:pPr algn="ctr"/>
            <a:r>
              <a:rPr lang="en-US" sz="2400" dirty="0" smtClean="0"/>
              <a:t>Michael Reich – San Diego, CA</a:t>
            </a:r>
          </a:p>
          <a:p>
            <a:pPr algn="ctr"/>
            <a:r>
              <a:rPr lang="en-US" sz="2400" dirty="0"/>
              <a:t>Jim </a:t>
            </a:r>
            <a:r>
              <a:rPr lang="en-US" sz="2400" dirty="0" smtClean="0"/>
              <a:t>Robinson – San Diego, CA</a:t>
            </a:r>
          </a:p>
          <a:p>
            <a:pPr algn="ctr"/>
            <a:r>
              <a:rPr lang="en-US" sz="2400" dirty="0" err="1" smtClean="0"/>
              <a:t>Thorin</a:t>
            </a:r>
            <a:r>
              <a:rPr lang="en-US" sz="2400" dirty="0" smtClean="0"/>
              <a:t> Tabor – San Diego, CA</a:t>
            </a:r>
          </a:p>
          <a:p>
            <a:pPr algn="ctr"/>
            <a:r>
              <a:rPr lang="en-US" sz="2400" dirty="0" smtClean="0"/>
              <a:t>Pablo Tamayo – San Diego, CA</a:t>
            </a:r>
          </a:p>
          <a:p>
            <a:pPr algn="ctr"/>
            <a:r>
              <a:rPr lang="en-US" sz="2400" dirty="0" smtClean="0"/>
              <a:t>Helga </a:t>
            </a:r>
            <a:r>
              <a:rPr lang="en-US" sz="2400" dirty="0" err="1" smtClean="0"/>
              <a:t>Thorvaldsdottìr</a:t>
            </a:r>
            <a:r>
              <a:rPr lang="en-US" sz="2400" dirty="0" smtClean="0"/>
              <a:t> – </a:t>
            </a:r>
            <a:r>
              <a:rPr lang="en-US" sz="2400" dirty="0" smtClean="0">
                <a:solidFill>
                  <a:schemeClr val="tx2"/>
                </a:solidFill>
              </a:rPr>
              <a:t>Cambridge, MA</a:t>
            </a:r>
          </a:p>
          <a:p>
            <a:pPr algn="ctr"/>
            <a:r>
              <a:rPr lang="en-US" sz="2400" dirty="0"/>
              <a:t>Douglass </a:t>
            </a:r>
            <a:r>
              <a:rPr lang="en-US" sz="2400" dirty="0" smtClean="0"/>
              <a:t>Turner – </a:t>
            </a:r>
            <a:r>
              <a:rPr lang="en-US" sz="2400" dirty="0" smtClean="0">
                <a:solidFill>
                  <a:schemeClr val="tx2"/>
                </a:solidFill>
              </a:rPr>
              <a:t>Cambridge, MA</a:t>
            </a:r>
          </a:p>
        </p:txBody>
      </p:sp>
    </p:spTree>
    <p:extLst>
      <p:ext uri="{BB962C8B-B14F-4D97-AF65-F5344CB8AC3E}">
        <p14:creationId xmlns:p14="http://schemas.microsoft.com/office/powerpoint/2010/main" val="88440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84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3010</TotalTime>
  <Words>164</Words>
  <Application>Microsoft Office PowerPoint</Application>
  <PresentationFormat>On-screen Show (4:3)</PresentationFormat>
  <Paragraphs>46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ＭＳ Ｐゴシック</vt:lpstr>
      <vt:lpstr>Arial</vt:lpstr>
      <vt:lpstr>Calibri</vt:lpstr>
      <vt:lpstr>Tahoma</vt:lpstr>
      <vt:lpstr>Office Theme</vt:lpstr>
      <vt:lpstr>   Closing</vt:lpstr>
      <vt:lpstr>Resources</vt:lpstr>
      <vt:lpstr>PowerPoint Presentation</vt:lpstr>
      <vt:lpstr>Our Team</vt:lpstr>
      <vt:lpstr>PowerPoint Presentation</vt:lpstr>
    </vt:vector>
  </TitlesOfParts>
  <Company>The Broad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Closing</dc:title>
  <dc:creator>Barbara Hill Meyers</dc:creator>
  <cp:lastModifiedBy>Barbara Hill Meyers</cp:lastModifiedBy>
  <cp:revision>27</cp:revision>
  <dcterms:created xsi:type="dcterms:W3CDTF">2015-12-10T20:11:16Z</dcterms:created>
  <dcterms:modified xsi:type="dcterms:W3CDTF">2018-01-31T19:56:22Z</dcterms:modified>
</cp:coreProperties>
</file>