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1458" r:id="rId5"/>
    <p:sldId id="1473" r:id="rId6"/>
    <p:sldId id="1459" r:id="rId7"/>
    <p:sldId id="1460" r:id="rId8"/>
    <p:sldId id="1461" r:id="rId9"/>
    <p:sldId id="1463" r:id="rId10"/>
    <p:sldId id="1474" r:id="rId11"/>
    <p:sldId id="1472" r:id="rId12"/>
    <p:sldId id="1006" r:id="rId13"/>
  </p:sldIdLst>
  <p:sldSz cx="9144000" cy="6858000" type="screen4x3"/>
  <p:notesSz cx="70104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Hill Meyers" initials="BH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6600"/>
    <a:srgbClr val="FEF500"/>
    <a:srgbClr val="AC2E00"/>
    <a:srgbClr val="C22700"/>
    <a:srgbClr val="009C64"/>
    <a:srgbClr val="FF0000"/>
    <a:srgbClr val="F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52" autoAdjust="0"/>
  </p:normalViewPr>
  <p:slideViewPr>
    <p:cSldViewPr>
      <p:cViewPr varScale="1">
        <p:scale>
          <a:sx n="52" d="100"/>
          <a:sy n="52" d="100"/>
        </p:scale>
        <p:origin x="1470" y="66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62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336"/>
    </p:cViewPr>
  </p:sorterViewPr>
  <p:notesViewPr>
    <p:cSldViewPr>
      <p:cViewPr varScale="1">
        <p:scale>
          <a:sx n="94" d="100"/>
          <a:sy n="94" d="100"/>
        </p:scale>
        <p:origin x="-3416" y="-112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2-04T04:35:58.240" idx="2">
    <p:pos x="5616" y="2392"/>
    <p:text>should we set permutations to 0? or can we leave at default since RNA-seq has more information in fewer samples?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98A5439-5F13-B843-B063-804CDB5713EE}" type="datetime1">
              <a:rPr lang="en-US"/>
              <a:pPr>
                <a:defRPr/>
              </a:pPr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90270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A04011E-4181-234B-A3F0-B88D825D9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75AA6187-B024-3B49-976E-AB8C46198F19}" type="datetime1">
              <a:rPr lang="en-US"/>
              <a:pPr>
                <a:defRPr/>
              </a:pPr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607" tIns="46804" rIns="93607" bIns="4680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52938"/>
            <a:ext cx="5607050" cy="4216400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90270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E7A1204F-7DF6-EB4A-B55A-59FA64B3C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D65AC6-FF74-E54B-BC57-6D5D35ED2B63}" type="slidenum">
              <a:rPr lang="en-US" sz="1300">
                <a:latin typeface="Calibri" charset="0"/>
              </a:rPr>
              <a:pPr eaLnBrk="1" hangingPunct="1"/>
              <a:t>1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Now we are transitioning to learning about some key bioinformatics analyses</a:t>
            </a:r>
          </a:p>
          <a:p>
            <a:pPr eaLnBrk="1" hangingPunct="1">
              <a:spcBef>
                <a:spcPct val="0"/>
              </a:spcBef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First one is</a:t>
            </a:r>
            <a:r>
              <a:rPr lang="en-US" sz="1800" baseline="0" dirty="0" smtClean="0">
                <a:latin typeface="Arial" charset="0"/>
                <a:ea typeface="ＭＳ Ｐゴシック" charset="0"/>
                <a:cs typeface="ＭＳ Ｐゴシック" charset="0"/>
              </a:rPr>
              <a:t> Differential Expression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21358-D738-1349-9158-2A8129C2E956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51985"/>
            <a:ext cx="514096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one of the most common ways to</a:t>
            </a:r>
            <a:r>
              <a:rPr lang="en-US" baseline="0" dirty="0" smtClean="0"/>
              <a:t> represent and visualize data in GenePattern (and Bioinformatics in general) – Gene Expression matrix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Marker selection is when given distinct classes, you want to find </a:t>
            </a:r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smtClean="0">
                <a:latin typeface="Calibri" charset="0"/>
                <a:ea typeface="ＭＳ Ｐゴシック" charset="0"/>
                <a:cs typeface="ＭＳ Ｐゴシック" charset="0"/>
              </a:rPr>
              <a:t>markers</a:t>
            </a:r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latin typeface="Calibri" charset="0"/>
                <a:ea typeface="ＭＳ Ｐゴシック" charset="0"/>
                <a:cs typeface="ＭＳ Ｐゴシック" charset="0"/>
              </a:rPr>
              <a:t> that distinguish between these classes.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latin typeface="Calibri" charset="0"/>
                <a:ea typeface="ＭＳ Ｐゴシック" charset="0"/>
                <a:cs typeface="ＭＳ Ｐゴシック" charset="0"/>
              </a:rPr>
              <a:t>heatmap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on the left show an unsorted </a:t>
            </a:r>
            <a:r>
              <a:rPr lang="en-US" baseline="0" dirty="0" err="1" smtClean="0">
                <a:latin typeface="Calibri" charset="0"/>
                <a:ea typeface="ＭＳ Ｐゴシック" charset="0"/>
                <a:cs typeface="ＭＳ Ｐゴシック" charset="0"/>
              </a:rPr>
              <a:t>heatmap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, and on the right the genes are sorted by their ability to distinguish the two classes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Note that distinguishing the classes works both ways – up-and down-regulated in both classes.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4675" name="Rectangle 3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How difficult is it to find genes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that distinguish between two conditions? Well it depends on the conditions you are looking at.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When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doing marker selection there are several levels of difficulty</a:t>
            </a: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The first level is finding genes that distinguish between tissue or cell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type – there are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1000s of markers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The second level is finding genes that distinguish between morphological types such as Leukemia ALL vs.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AML</a:t>
            </a: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Outcome tends to be the most challenging to find markers for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Don’t go into t-test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vs SNR 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049704-8489-9D48-B0A6-EE246A65BACC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Here we have 4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with increasing sample size. 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 small sample size, easy to find genes correlated w/ anything</a:t>
            </a:r>
          </a:p>
          <a:p>
            <a:pPr>
              <a:spcBef>
                <a:spcPct val="0"/>
              </a:spcBef>
            </a:pPr>
            <a:endParaRPr lang="en-US" sz="1800" dirty="0">
              <a:solidFill>
                <a:srgbClr val="000066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Fit the story you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want to tell – the fewer samples you have, the more likely you are to find samples that match by chance. 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3970338" y="8902700"/>
            <a:ext cx="30384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9" tIns="46799" rIns="93599" bIns="46799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FBC3DDA-F14A-4E40-B4F9-EAD6361B0E74}" type="slidenum">
              <a:rPr lang="en-US" sz="1300">
                <a:latin typeface="Calibri" charset="0"/>
              </a:rPr>
              <a:pPr algn="r"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While DESeq2 is running, go over the last two slides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</p:spTree>
    <p:extLst>
      <p:ext uri="{BB962C8B-B14F-4D97-AF65-F5344CB8AC3E}">
        <p14:creationId xmlns:p14="http://schemas.microsoft.com/office/powerpoint/2010/main" val="98939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76200" y="758825"/>
            <a:ext cx="89852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152400" y="758825"/>
            <a:ext cx="8909050" cy="793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5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63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228600" y="758825"/>
            <a:ext cx="88328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1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228600" y="758825"/>
            <a:ext cx="88328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01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152400" y="758825"/>
            <a:ext cx="89090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9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152400" y="758825"/>
            <a:ext cx="89090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12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FD63-6B0F-1C4C-8730-30BFE7FDBD4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E103-1B4C-EB40-AB4A-49FABA7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/>
            </a:lvl1pPr>
          </a:lstStyle>
          <a:p>
            <a:pPr>
              <a:defRPr/>
            </a:pPr>
            <a:fld id="{E191F215-FF1E-CE4E-99BE-FDACEC68D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5" r:id="rId1"/>
    <p:sldLayoutId id="2147486326" r:id="rId2"/>
    <p:sldLayoutId id="2147486327" r:id="rId3"/>
    <p:sldLayoutId id="2147486329" r:id="rId4"/>
    <p:sldLayoutId id="2147486330" r:id="rId5"/>
    <p:sldLayoutId id="2147486332" r:id="rId6"/>
    <p:sldLayoutId id="2147486335" r:id="rId7"/>
    <p:sldLayoutId id="2147486336" r:id="rId8"/>
    <p:sldLayoutId id="2147486338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98037" y="2208139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Expression Analysis</a:t>
            </a:r>
            <a:endParaRPr lang="en-US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1" y="2362198"/>
            <a:ext cx="1114286" cy="11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Pattern-heatma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314286" cy="4724400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Gene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expression matrix</a:t>
            </a:r>
          </a:p>
        </p:txBody>
      </p:sp>
      <p:sp>
        <p:nvSpPr>
          <p:cNvPr id="10363" name="Rectangle 123"/>
          <p:cNvSpPr>
            <a:spLocks noChangeArrowheads="1"/>
          </p:cNvSpPr>
          <p:nvPr/>
        </p:nvSpPr>
        <p:spPr bwMode="auto">
          <a:xfrm>
            <a:off x="1066800" y="4114800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Genes</a:t>
            </a:r>
          </a:p>
        </p:txBody>
      </p:sp>
      <p:sp>
        <p:nvSpPr>
          <p:cNvPr id="10365" name="AutoShape 125"/>
          <p:cNvSpPr>
            <a:spLocks noChangeArrowheads="1"/>
          </p:cNvSpPr>
          <p:nvPr/>
        </p:nvSpPr>
        <p:spPr bwMode="auto">
          <a:xfrm>
            <a:off x="609600" y="1143000"/>
            <a:ext cx="1219200" cy="609600"/>
          </a:xfrm>
          <a:prstGeom prst="wedgeRoundRectCallout">
            <a:avLst>
              <a:gd name="adj1" fmla="val 109442"/>
              <a:gd name="adj2" fmla="val 134529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Sample</a:t>
            </a:r>
          </a:p>
          <a:p>
            <a:pPr algn="ctr"/>
            <a:r>
              <a:rPr lang="en-US" sz="1400" dirty="0"/>
              <a:t>annotations</a:t>
            </a:r>
          </a:p>
        </p:txBody>
      </p:sp>
      <p:sp>
        <p:nvSpPr>
          <p:cNvPr id="10366" name="AutoShape 126"/>
          <p:cNvSpPr>
            <a:spLocks noChangeArrowheads="1"/>
          </p:cNvSpPr>
          <p:nvPr/>
        </p:nvSpPr>
        <p:spPr bwMode="auto">
          <a:xfrm>
            <a:off x="2057400" y="3886200"/>
            <a:ext cx="3048000" cy="18288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Gene </a:t>
            </a:r>
          </a:p>
          <a:p>
            <a:pPr algn="ctr"/>
            <a:r>
              <a:rPr lang="en-US" sz="1600" b="1" dirty="0"/>
              <a:t>expression </a:t>
            </a:r>
          </a:p>
          <a:p>
            <a:pPr algn="ctr"/>
            <a:r>
              <a:rPr lang="en-US" sz="1600" b="1" dirty="0"/>
              <a:t>matrix</a:t>
            </a:r>
            <a:endParaRPr lang="en-US" sz="1400" dirty="0"/>
          </a:p>
        </p:txBody>
      </p:sp>
      <p:sp>
        <p:nvSpPr>
          <p:cNvPr id="10364" name="Rectangle 124"/>
          <p:cNvSpPr>
            <a:spLocks noChangeArrowheads="1"/>
          </p:cNvSpPr>
          <p:nvPr/>
        </p:nvSpPr>
        <p:spPr bwMode="auto">
          <a:xfrm>
            <a:off x="2971800" y="1295400"/>
            <a:ext cx="1020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Samples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981200" y="2743200"/>
            <a:ext cx="0" cy="3581400"/>
          </a:xfrm>
          <a:prstGeom prst="straightConnector1">
            <a:avLst/>
          </a:prstGeom>
          <a:ln w="28575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1600200"/>
            <a:ext cx="5334000" cy="3048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257800" y="1752600"/>
            <a:ext cx="2209800" cy="8382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57400" y="1676400"/>
            <a:ext cx="3124200" cy="0"/>
          </a:xfrm>
          <a:prstGeom prst="straightConnector1">
            <a:avLst/>
          </a:prstGeom>
          <a:ln w="28575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239000" y="2514600"/>
            <a:ext cx="304800" cy="3810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7" name="AutoShape 127"/>
          <p:cNvSpPr>
            <a:spLocks noChangeArrowheads="1"/>
          </p:cNvSpPr>
          <p:nvPr/>
        </p:nvSpPr>
        <p:spPr bwMode="auto">
          <a:xfrm>
            <a:off x="7467600" y="2590800"/>
            <a:ext cx="1219200" cy="609600"/>
          </a:xfrm>
          <a:prstGeom prst="wedgeRoundRectCallout">
            <a:avLst>
              <a:gd name="adj1" fmla="val -128706"/>
              <a:gd name="adj2" fmla="val 239417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Gene</a:t>
            </a:r>
          </a:p>
          <a:p>
            <a:pPr algn="ctr"/>
            <a:r>
              <a:rPr lang="en-US" sz="1400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14271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363"/>
            <a:ext cx="8686800" cy="655637"/>
          </a:xfrm>
          <a:ln/>
        </p:spPr>
        <p:txBody>
          <a:bodyPr/>
          <a:lstStyle/>
          <a:p>
            <a:pPr algn="ct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Expression Analysis</a:t>
            </a:r>
            <a:b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534400" cy="1066800"/>
          </a:xfrm>
        </p:spPr>
        <p:txBody>
          <a:bodyPr>
            <a:normAutofit/>
          </a:bodyPr>
          <a:lstStyle/>
          <a:p>
            <a:pPr marL="0" indent="0" algn="ctr">
              <a:buFont typeface="Wingdings" pitchFamily="-107" charset="2"/>
              <a:buNone/>
              <a:defRPr/>
            </a:pPr>
            <a:r>
              <a:rPr lang="en-US" sz="2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Given phenotypically </a:t>
            </a:r>
            <a:r>
              <a:rPr 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distinct classes, </a:t>
            </a:r>
            <a:r>
              <a:rPr lang="en-US" sz="2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find “markers” that distinguish these classes from one another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160463" y="2525713"/>
            <a:ext cx="842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Tumor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536825" y="25146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Normal</a:t>
            </a:r>
          </a:p>
        </p:txBody>
      </p:sp>
      <p:sp>
        <p:nvSpPr>
          <p:cNvPr id="19461" name="TextBox 35"/>
          <p:cNvSpPr txBox="1">
            <a:spLocks noChangeArrowheads="1"/>
          </p:cNvSpPr>
          <p:nvPr/>
        </p:nvSpPr>
        <p:spPr bwMode="auto">
          <a:xfrm>
            <a:off x="2209800" y="762000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Marker selection</a:t>
            </a:r>
          </a:p>
        </p:txBody>
      </p:sp>
      <p:pic>
        <p:nvPicPr>
          <p:cNvPr id="19462" name="Picture 3" descr="heatma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" descr="heatmap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9"/>
          <a:stretch>
            <a:fillRect/>
          </a:stretch>
        </p:blipFill>
        <p:spPr bwMode="auto">
          <a:xfrm>
            <a:off x="4668838" y="2819400"/>
            <a:ext cx="378936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257800" y="2514600"/>
            <a:ext cx="842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Tumor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10400" y="25146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Normal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8077200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800" b="1" dirty="0" smtClean="0">
                <a:latin typeface="Calibri" charset="0"/>
              </a:rPr>
              <a:t>    </a:t>
            </a:r>
            <a:r>
              <a:rPr lang="en-US" sz="1800" b="1" u="sng" dirty="0" smtClean="0">
                <a:latin typeface="Calibri" charset="0"/>
              </a:rPr>
              <a:t>Problem</a:t>
            </a:r>
            <a:r>
              <a:rPr lang="en-US" sz="1800" b="1" dirty="0" smtClean="0">
                <a:latin typeface="Calibri" charset="0"/>
              </a:rPr>
              <a:t>                    </a:t>
            </a:r>
            <a:r>
              <a:rPr lang="en-US" sz="1800" b="1" u="sng" dirty="0" smtClean="0">
                <a:latin typeface="Calibri" charset="0"/>
              </a:rPr>
              <a:t>Gene Markers</a:t>
            </a:r>
            <a:r>
              <a:rPr lang="en-US" sz="1800" b="1" dirty="0" smtClean="0">
                <a:latin typeface="Calibri" charset="0"/>
              </a:rPr>
              <a:t>   </a:t>
            </a:r>
            <a:r>
              <a:rPr lang="en-US" sz="1800" b="1" u="sng" dirty="0" smtClean="0">
                <a:latin typeface="Calibri" charset="0"/>
              </a:rPr>
              <a:t>Error</a:t>
            </a:r>
            <a:r>
              <a:rPr lang="en-US" sz="1800" b="1" dirty="0" smtClean="0">
                <a:latin typeface="Calibri" charset="0"/>
              </a:rPr>
              <a:t>                </a:t>
            </a:r>
            <a:r>
              <a:rPr lang="en-US" sz="1800" b="1" u="sng" dirty="0" smtClean="0">
                <a:latin typeface="Calibri" charset="0"/>
              </a:rPr>
              <a:t>Example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Calibri" charset="0"/>
              </a:rPr>
              <a:t>   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I.  Tissue or Cell Type             ~1000-2000     ~0%        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Normal vs. Renal carcinoma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     Normal vs. Abnormal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II.  Morphological                   ~200-500         ~0-5%     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Leukemia ALL vs. AML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      Type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III. Morphological Subtype    ~50-100           ~0-15%    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ALL B- </a:t>
            </a:r>
            <a:r>
              <a:rPr lang="en-US" sz="1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vs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. T-Cell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      Multiclass Classification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 smtClean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IV. Treatment Outcome          ~1-20                ~5-50%   </a:t>
            </a:r>
            <a:r>
              <a:rPr lang="en-US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AML Treatment Outcome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Calibri" charset="0"/>
              </a:rPr>
              <a:t>      Drug Sensitivity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</p:txBody>
      </p:sp>
      <p:pic>
        <p:nvPicPr>
          <p:cNvPr id="21506" name="Picture 4" descr="all_am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41403" r="59085" b="34837"/>
          <a:stretch>
            <a:fillRect/>
          </a:stretch>
        </p:blipFill>
        <p:spPr bwMode="auto">
          <a:xfrm>
            <a:off x="6172200" y="3200400"/>
            <a:ext cx="836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all_am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9" t="40448" r="21268" b="35532"/>
          <a:stretch>
            <a:fillRect/>
          </a:stretch>
        </p:blipFill>
        <p:spPr bwMode="auto">
          <a:xfrm>
            <a:off x="7391400" y="3200400"/>
            <a:ext cx="8302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 descr="all_aml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6" t="57210" r="16750" b="31575"/>
          <a:stretch>
            <a:fillRect/>
          </a:stretch>
        </p:blipFill>
        <p:spPr bwMode="auto">
          <a:xfrm>
            <a:off x="6172200" y="5570538"/>
            <a:ext cx="83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all_aml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4" t="70323" r="22931" b="19595"/>
          <a:stretch>
            <a:fillRect/>
          </a:stretch>
        </p:blipFill>
        <p:spPr bwMode="auto">
          <a:xfrm>
            <a:off x="7391400" y="5570538"/>
            <a:ext cx="82073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2" t="57910" r="70030" b="34396"/>
          <a:stretch>
            <a:fillRect/>
          </a:stretch>
        </p:blipFill>
        <p:spPr bwMode="auto">
          <a:xfrm>
            <a:off x="6172200" y="2209800"/>
            <a:ext cx="831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9359" r="65796" b="71405"/>
          <a:stretch>
            <a:fillRect/>
          </a:stretch>
        </p:blipFill>
        <p:spPr bwMode="auto">
          <a:xfrm>
            <a:off x="7391400" y="2209800"/>
            <a:ext cx="84613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0" descr="all_aml"/>
          <p:cNvPicPr>
            <a:picLocks noChangeAspect="1" noChangeArrowheads="1"/>
          </p:cNvPicPr>
          <p:nvPr/>
        </p:nvPicPr>
        <p:blipFill>
          <a:blip r:embed="rId3" cstate="email">
            <a:lum bright="2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65015" r="68216" b="17653"/>
          <a:stretch>
            <a:fillRect/>
          </a:stretch>
        </p:blipFill>
        <p:spPr bwMode="auto">
          <a:xfrm>
            <a:off x="7391400" y="4275138"/>
            <a:ext cx="83502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1" descr="all_aml"/>
          <p:cNvPicPr>
            <a:picLocks noChangeAspect="1" noChangeArrowheads="1"/>
          </p:cNvPicPr>
          <p:nvPr/>
        </p:nvPicPr>
        <p:blipFill>
          <a:blip r:embed="rId3" cstate="email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49112" r="59459" b="28851"/>
          <a:stretch>
            <a:fillRect/>
          </a:stretch>
        </p:blipFill>
        <p:spPr bwMode="auto">
          <a:xfrm>
            <a:off x="6172200" y="4275138"/>
            <a:ext cx="7794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AutoShape 12"/>
          <p:cNvSpPr>
            <a:spLocks noChangeArrowheads="1"/>
          </p:cNvSpPr>
          <p:nvPr/>
        </p:nvSpPr>
        <p:spPr bwMode="auto">
          <a:xfrm>
            <a:off x="457200" y="1600200"/>
            <a:ext cx="381000" cy="4114800"/>
          </a:xfrm>
          <a:prstGeom prst="triangle">
            <a:avLst>
              <a:gd name="adj" fmla="val 0"/>
            </a:avLst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-76200" y="5791200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Degree of Difficulty</a:t>
            </a: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7285038" y="6621463"/>
            <a:ext cx="2773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</a:rPr>
              <a:t>adapted from P. Tamayo</a:t>
            </a:r>
          </a:p>
        </p:txBody>
      </p:sp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2057400" y="762000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Calibri" charset="0"/>
              </a:rPr>
              <a:t>Hierarchy of difficulty</a:t>
            </a:r>
          </a:p>
        </p:txBody>
      </p:sp>
      <p:sp>
        <p:nvSpPr>
          <p:cNvPr id="21518" name="Title 18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55638"/>
          </a:xfrm>
          <a:ln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Gene Marker Selection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5029200"/>
            <a:ext cx="7467600" cy="1524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2971800"/>
            <a:ext cx="7467600" cy="35052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62400"/>
            <a:ext cx="7467600" cy="2667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55638"/>
          </a:xfrm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Gene Marker Selection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006600" y="762000"/>
            <a:ext cx="4514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Compute score for each gene</a:t>
            </a:r>
          </a:p>
        </p:txBody>
      </p:sp>
      <p:grpSp>
        <p:nvGrpSpPr>
          <p:cNvPr id="23555" name="Group 38"/>
          <p:cNvGrpSpPr>
            <a:grpSpLocks/>
          </p:cNvGrpSpPr>
          <p:nvPr/>
        </p:nvGrpSpPr>
        <p:grpSpPr bwMode="auto">
          <a:xfrm>
            <a:off x="5105400" y="1447800"/>
            <a:ext cx="1905000" cy="1905000"/>
            <a:chOff x="3124200" y="1904999"/>
            <a:chExt cx="1905000" cy="1905001"/>
          </a:xfrm>
        </p:grpSpPr>
        <p:grpSp>
          <p:nvGrpSpPr>
            <p:cNvPr id="23570" name="Group 10"/>
            <p:cNvGrpSpPr>
              <a:grpSpLocks/>
            </p:cNvGrpSpPr>
            <p:nvPr/>
          </p:nvGrpSpPr>
          <p:grpSpPr bwMode="auto">
            <a:xfrm>
              <a:off x="3584154" y="2514600"/>
              <a:ext cx="1209585" cy="917575"/>
              <a:chOff x="2216" y="1546"/>
              <a:chExt cx="803" cy="759"/>
            </a:xfrm>
          </p:grpSpPr>
          <p:pic>
            <p:nvPicPr>
              <p:cNvPr id="23573" name="Picture 11" descr="prostate_tn_3f25d10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9" t="10094" r="800" b="1129"/>
              <a:stretch>
                <a:fillRect/>
              </a:stretch>
            </p:blipFill>
            <p:spPr bwMode="auto">
              <a:xfrm>
                <a:off x="2315" y="1546"/>
                <a:ext cx="704" cy="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4" name="AutoShape 12"/>
              <p:cNvSpPr>
                <a:spLocks noChangeArrowheads="1"/>
              </p:cNvSpPr>
              <p:nvPr/>
            </p:nvSpPr>
            <p:spPr bwMode="auto">
              <a:xfrm flipH="1" flipV="1">
                <a:off x="2216" y="1555"/>
                <a:ext cx="96" cy="372"/>
              </a:xfrm>
              <a:prstGeom prst="rtTriangl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23575" name="AutoShape 13"/>
              <p:cNvSpPr>
                <a:spLocks noChangeArrowheads="1"/>
              </p:cNvSpPr>
              <p:nvPr/>
            </p:nvSpPr>
            <p:spPr bwMode="auto">
              <a:xfrm flipH="1" flipV="1">
                <a:off x="2219" y="1930"/>
                <a:ext cx="96" cy="372"/>
              </a:xfrm>
              <a:prstGeom prst="rtTriangl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</p:grp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 rot="16200000">
              <a:off x="2994025" y="2797175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Score</a:t>
              </a:r>
            </a:p>
          </p:txBody>
        </p:sp>
        <p:sp>
          <p:nvSpPr>
            <p:cNvPr id="23572" name="AutoShape 17"/>
            <p:cNvSpPr>
              <a:spLocks noChangeArrowheads="1"/>
            </p:cNvSpPr>
            <p:nvPr/>
          </p:nvSpPr>
          <p:spPr bwMode="auto">
            <a:xfrm>
              <a:off x="3124200" y="1904999"/>
              <a:ext cx="1905000" cy="19050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Calibri" charset="0"/>
              </a:endParaRPr>
            </a:p>
          </p:txBody>
        </p:sp>
      </p:grpSp>
      <p:grpSp>
        <p:nvGrpSpPr>
          <p:cNvPr id="23556" name="Group 39"/>
          <p:cNvGrpSpPr>
            <a:grpSpLocks/>
          </p:cNvGrpSpPr>
          <p:nvPr/>
        </p:nvGrpSpPr>
        <p:grpSpPr bwMode="auto">
          <a:xfrm>
            <a:off x="1981200" y="1447800"/>
            <a:ext cx="1828800" cy="1905000"/>
            <a:chOff x="457200" y="1905000"/>
            <a:chExt cx="1828800" cy="1905001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57250" y="2376488"/>
              <a:ext cx="971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Dataset</a:t>
              </a:r>
            </a:p>
          </p:txBody>
        </p:sp>
        <p:sp>
          <p:nvSpPr>
            <p:cNvPr id="23566" name="AutoShape 8"/>
            <p:cNvSpPr>
              <a:spLocks noChangeArrowheads="1"/>
            </p:cNvSpPr>
            <p:nvPr/>
          </p:nvSpPr>
          <p:spPr bwMode="auto">
            <a:xfrm>
              <a:off x="457200" y="1905000"/>
              <a:ext cx="1828800" cy="19050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Calibri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85800" y="2971801"/>
              <a:ext cx="13652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80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Phenotype/</a:t>
              </a:r>
            </a:p>
            <a:p>
              <a:pPr algn="ctr" eaLnBrk="1" hangingPunct="1">
                <a:defRPr/>
              </a:pPr>
              <a:r>
                <a:rPr lang="en-US" sz="180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class labels</a:t>
              </a:r>
            </a:p>
          </p:txBody>
        </p:sp>
        <p:pic>
          <p:nvPicPr>
            <p:cNvPr id="23568" name="Picture 39" descr="ALL_AML_phenotype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971800"/>
              <a:ext cx="10334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AutoShape 41"/>
            <p:cNvSpPr>
              <a:spLocks noChangeArrowheads="1"/>
            </p:cNvSpPr>
            <p:nvPr/>
          </p:nvSpPr>
          <p:spPr bwMode="auto">
            <a:xfrm>
              <a:off x="933450" y="2057400"/>
              <a:ext cx="762000" cy="3048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3557" name="Group 32"/>
          <p:cNvGrpSpPr>
            <a:grpSpLocks/>
          </p:cNvGrpSpPr>
          <p:nvPr/>
        </p:nvGrpSpPr>
        <p:grpSpPr bwMode="auto">
          <a:xfrm>
            <a:off x="3937000" y="1447800"/>
            <a:ext cx="1171575" cy="1754188"/>
            <a:chOff x="2184400" y="1905000"/>
            <a:chExt cx="1171575" cy="1754188"/>
          </a:xfrm>
        </p:grpSpPr>
        <p:sp>
          <p:nvSpPr>
            <p:cNvPr id="23563" name="TextBox 41"/>
            <p:cNvSpPr txBox="1">
              <a:spLocks noChangeArrowheads="1"/>
            </p:cNvSpPr>
            <p:nvPr/>
          </p:nvSpPr>
          <p:spPr bwMode="auto">
            <a:xfrm>
              <a:off x="2184400" y="1905000"/>
              <a:ext cx="1171575" cy="175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Compute </a:t>
              </a:r>
            </a:p>
            <a:p>
              <a:pPr algn="ctr" eaLnBrk="1" hangingPunct="1"/>
              <a:r>
                <a:rPr lang="en-US" sz="1800"/>
                <a:t>score:</a:t>
              </a:r>
            </a:p>
            <a:p>
              <a:pPr algn="ctr" eaLnBrk="1" hangingPunct="1"/>
              <a:endParaRPr lang="en-US" sz="1800"/>
            </a:p>
            <a:p>
              <a:pPr algn="ctr" eaLnBrk="1" hangingPunct="1"/>
              <a:endParaRPr lang="en-US" sz="1800"/>
            </a:p>
            <a:p>
              <a:pPr algn="ctr" eaLnBrk="1" hangingPunct="1"/>
              <a:r>
                <a:rPr lang="en-US" sz="1800"/>
                <a:t>t-test, </a:t>
              </a:r>
            </a:p>
            <a:p>
              <a:pPr algn="ctr" eaLnBrk="1" hangingPunct="1"/>
              <a:r>
                <a:rPr lang="en-US" sz="1800"/>
                <a:t>SNR, etc.</a:t>
              </a:r>
            </a:p>
          </p:txBody>
        </p:sp>
        <p:sp>
          <p:nvSpPr>
            <p:cNvPr id="23564" name="AutoShape 18"/>
            <p:cNvSpPr>
              <a:spLocks noChangeArrowheads="1"/>
            </p:cNvSpPr>
            <p:nvPr/>
          </p:nvSpPr>
          <p:spPr bwMode="auto">
            <a:xfrm>
              <a:off x="2286000" y="2609850"/>
              <a:ext cx="990600" cy="438150"/>
            </a:xfrm>
            <a:prstGeom prst="rightArrow">
              <a:avLst>
                <a:gd name="adj1" fmla="val 50000"/>
                <a:gd name="adj2" fmla="val 69857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297488" y="1643063"/>
            <a:ext cx="17129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Ranked gene list</a:t>
            </a:r>
          </a:p>
        </p:txBody>
      </p:sp>
      <p:sp>
        <p:nvSpPr>
          <p:cNvPr id="23559" name="TextBox 28"/>
          <p:cNvSpPr txBox="1">
            <a:spLocks noChangeArrowheads="1"/>
          </p:cNvSpPr>
          <p:nvPr/>
        </p:nvSpPr>
        <p:spPr bwMode="auto">
          <a:xfrm>
            <a:off x="381000" y="3810000"/>
            <a:ext cx="877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23560" name="TextBox 29"/>
          <p:cNvSpPr txBox="1">
            <a:spLocks noChangeArrowheads="1"/>
          </p:cNvSpPr>
          <p:nvPr/>
        </p:nvSpPr>
        <p:spPr bwMode="auto">
          <a:xfrm>
            <a:off x="3578642" y="3810000"/>
            <a:ext cx="22887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Signal-to-</a:t>
            </a:r>
            <a:r>
              <a:rPr lang="en-US" dirty="0" smtClean="0"/>
              <a:t>Noise</a:t>
            </a:r>
          </a:p>
          <a:p>
            <a:pPr eaLnBrk="1" hangingPunct="1"/>
            <a:r>
              <a:rPr lang="en-US" dirty="0" smtClean="0"/>
              <a:t>Ratio </a:t>
            </a:r>
            <a:r>
              <a:rPr lang="en-US" dirty="0"/>
              <a:t>(SNR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911600"/>
            <a:ext cx="1389063" cy="88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0" y="3741003"/>
            <a:ext cx="1706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μ</a:t>
            </a:r>
            <a:r>
              <a:rPr lang="en-US" sz="1600" dirty="0" smtClean="0"/>
              <a:t> = class mean</a:t>
            </a:r>
          </a:p>
          <a:p>
            <a:r>
              <a:rPr lang="en-US" sz="1600" i="1" dirty="0" err="1" smtClean="0"/>
              <a:t>σ</a:t>
            </a:r>
            <a:r>
              <a:rPr lang="en-US" sz="1600" dirty="0" smtClean="0"/>
              <a:t> = </a:t>
            </a:r>
            <a:r>
              <a:rPr lang="en-US" sz="1600" dirty="0" err="1" smtClean="0"/>
              <a:t>std</a:t>
            </a:r>
            <a:r>
              <a:rPr lang="en-US" sz="1600" dirty="0" smtClean="0"/>
              <a:t> deviation</a:t>
            </a:r>
          </a:p>
          <a:p>
            <a:r>
              <a:rPr lang="en-US" sz="1600" i="1" dirty="0" smtClean="0"/>
              <a:t>n</a:t>
            </a:r>
            <a:r>
              <a:rPr lang="en-US" sz="1600" dirty="0" smtClean="0"/>
              <a:t> = # of samples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087" y="3911600"/>
            <a:ext cx="1222513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876800"/>
            <a:ext cx="30106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/>
              <a:t>Standardized mean difference between the two classes.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It is the difference between the mean expression of class </a:t>
            </a:r>
            <a:r>
              <a:rPr lang="en-US" sz="1400" dirty="0" smtClean="0"/>
              <a:t>A </a:t>
            </a:r>
            <a:r>
              <a:rPr lang="en-US" sz="1400" dirty="0"/>
              <a:t>and class </a:t>
            </a:r>
            <a:r>
              <a:rPr lang="en-US" sz="1400" dirty="0" smtClean="0"/>
              <a:t>B </a:t>
            </a:r>
            <a:r>
              <a:rPr lang="en-US" sz="1400" dirty="0"/>
              <a:t>divided by the variability of expression.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581400" y="4876800"/>
            <a:ext cx="3657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Similar to the </a:t>
            </a:r>
            <a:r>
              <a:rPr lang="en-US" sz="1400" dirty="0" smtClean="0"/>
              <a:t>t-</a:t>
            </a:r>
            <a:r>
              <a:rPr lang="en-US" sz="1400" dirty="0"/>
              <a:t>test but </a:t>
            </a:r>
            <a:r>
              <a:rPr lang="en-US" sz="1400" b="1" dirty="0"/>
              <a:t>takes the standard deviation of the two distributions into account</a:t>
            </a:r>
            <a:r>
              <a:rPr lang="en-US" sz="1400" dirty="0"/>
              <a:t> which </a:t>
            </a:r>
            <a:r>
              <a:rPr lang="en-US" sz="1400" dirty="0" smtClean="0"/>
              <a:t>is more </a:t>
            </a:r>
            <a:r>
              <a:rPr lang="en-US" sz="1400" dirty="0"/>
              <a:t>representative of the differences between classes when there may be differences between the SD of class </a:t>
            </a:r>
            <a:r>
              <a:rPr lang="en-US" sz="1400" dirty="0" smtClean="0"/>
              <a:t>A </a:t>
            </a:r>
            <a:r>
              <a:rPr lang="en-US" sz="1400" dirty="0"/>
              <a:t>and the SD of class </a:t>
            </a:r>
            <a:r>
              <a:rPr lang="en-US" sz="1400" dirty="0" smtClean="0"/>
              <a:t>B.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ln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Effect of Sample Size</a:t>
            </a:r>
          </a:p>
        </p:txBody>
      </p:sp>
      <p:sp>
        <p:nvSpPr>
          <p:cNvPr id="27650" name="Text Box 18"/>
          <p:cNvSpPr txBox="1">
            <a:spLocks noChangeArrowheads="1"/>
          </p:cNvSpPr>
          <p:nvPr/>
        </p:nvSpPr>
        <p:spPr bwMode="auto">
          <a:xfrm>
            <a:off x="0" y="42068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latin typeface="Calibri" charset="0"/>
            </a:endParaRPr>
          </a:p>
        </p:txBody>
      </p:sp>
      <p:sp>
        <p:nvSpPr>
          <p:cNvPr id="27651" name="Comment 20"/>
          <p:cNvSpPr>
            <a:spLocks noChangeArrowheads="1"/>
          </p:cNvSpPr>
          <p:nvPr/>
        </p:nvSpPr>
        <p:spPr bwMode="auto">
          <a:xfrm>
            <a:off x="1090613" y="1164318"/>
            <a:ext cx="7239000" cy="153193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</a:rPr>
              <a:t>Generate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 a 10,000x100 matrix from a Gaussian (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sym typeface="Symbol" charset="0"/>
              </a:rPr>
              <a:t>mean=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0, SD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  <a:sym typeface="Symbol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0.5)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Pick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sz="1700" i="1" dirty="0">
                <a:solidFill>
                  <a:srgbClr val="000000"/>
                </a:solidFill>
                <a:latin typeface="Calibri" charset="0"/>
                <a:cs typeface="Arial" charset="0"/>
              </a:rPr>
              <a:t>n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columns (6,14,30,100)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Assign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sample labels yellow and green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top 25 markers for yellow, top 25 markers for green</a:t>
            </a:r>
          </a:p>
        </p:txBody>
      </p:sp>
      <p:sp>
        <p:nvSpPr>
          <p:cNvPr id="27652" name="Rectangle 29"/>
          <p:cNvSpPr>
            <a:spLocks noChangeArrowheads="1"/>
          </p:cNvSpPr>
          <p:nvPr/>
        </p:nvSpPr>
        <p:spPr bwMode="auto">
          <a:xfrm>
            <a:off x="228600" y="6365875"/>
            <a:ext cx="8763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100" dirty="0">
                <a:latin typeface="Calibri" charset="0"/>
              </a:rPr>
              <a:t>With small sample size it is easy to find genes correlated with phenotype</a:t>
            </a:r>
          </a:p>
        </p:txBody>
      </p:sp>
      <p:grpSp>
        <p:nvGrpSpPr>
          <p:cNvPr id="27653" name="Group 36"/>
          <p:cNvGrpSpPr>
            <a:grpSpLocks/>
          </p:cNvGrpSpPr>
          <p:nvPr/>
        </p:nvGrpSpPr>
        <p:grpSpPr bwMode="auto">
          <a:xfrm>
            <a:off x="76200" y="2971800"/>
            <a:ext cx="1014413" cy="3473450"/>
            <a:chOff x="76200" y="2971800"/>
            <a:chExt cx="1013969" cy="3473450"/>
          </a:xfrm>
        </p:grpSpPr>
        <p:grpSp>
          <p:nvGrpSpPr>
            <p:cNvPr id="27681" name="Group 24"/>
            <p:cNvGrpSpPr>
              <a:grpSpLocks/>
            </p:cNvGrpSpPr>
            <p:nvPr/>
          </p:nvGrpSpPr>
          <p:grpSpPr bwMode="auto">
            <a:xfrm>
              <a:off x="76200" y="2971800"/>
              <a:ext cx="1013969" cy="3473450"/>
              <a:chOff x="76199" y="1298575"/>
              <a:chExt cx="1013981" cy="3473451"/>
            </a:xfrm>
          </p:grpSpPr>
          <p:pic>
            <p:nvPicPr>
              <p:cNvPr id="27684" name="Picture 9" descr="heatmap"/>
              <p:cNvPicPr>
                <a:picLocks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909"/>
              <a:stretch>
                <a:fillRect/>
              </a:stretch>
            </p:blipFill>
            <p:spPr bwMode="auto">
              <a:xfrm>
                <a:off x="246063" y="1490663"/>
                <a:ext cx="660400" cy="3281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85" name="Text Box 10"/>
              <p:cNvSpPr txBox="1">
                <a:spLocks noChangeArrowheads="1"/>
              </p:cNvSpPr>
              <p:nvPr/>
            </p:nvSpPr>
            <p:spPr bwMode="auto">
              <a:xfrm>
                <a:off x="76199" y="1298575"/>
                <a:ext cx="101398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>
                    <a:latin typeface="Calibri" charset="0"/>
                  </a:rPr>
                  <a:t>Yellow   Green</a:t>
                </a:r>
              </a:p>
            </p:txBody>
          </p:sp>
          <p:sp>
            <p:nvSpPr>
              <p:cNvPr id="27686" name="Line 14"/>
              <p:cNvSpPr>
                <a:spLocks noChangeShapeType="1"/>
              </p:cNvSpPr>
              <p:nvPr/>
            </p:nvSpPr>
            <p:spPr bwMode="auto">
              <a:xfrm flipH="1">
                <a:off x="577850" y="1370013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Text Box 19"/>
              <p:cNvSpPr txBox="1">
                <a:spLocks noChangeArrowheads="1"/>
              </p:cNvSpPr>
              <p:nvPr/>
            </p:nvSpPr>
            <p:spPr bwMode="auto">
              <a:xfrm>
                <a:off x="165100" y="4254500"/>
                <a:ext cx="81304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6 samples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47575" y="3200400"/>
              <a:ext cx="328469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6044" y="3200400"/>
              <a:ext cx="328468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4" name="Group 37"/>
          <p:cNvGrpSpPr>
            <a:grpSpLocks/>
          </p:cNvGrpSpPr>
          <p:nvPr/>
        </p:nvGrpSpPr>
        <p:grpSpPr bwMode="auto">
          <a:xfrm>
            <a:off x="1130300" y="2971800"/>
            <a:ext cx="1593850" cy="3473450"/>
            <a:chOff x="1130300" y="2971800"/>
            <a:chExt cx="1593850" cy="3473450"/>
          </a:xfrm>
        </p:grpSpPr>
        <p:grpSp>
          <p:nvGrpSpPr>
            <p:cNvPr id="27673" name="Group 31"/>
            <p:cNvGrpSpPr>
              <a:grpSpLocks/>
            </p:cNvGrpSpPr>
            <p:nvPr/>
          </p:nvGrpSpPr>
          <p:grpSpPr bwMode="auto">
            <a:xfrm>
              <a:off x="1130300" y="2971800"/>
              <a:ext cx="1593850" cy="3473450"/>
              <a:chOff x="1130300" y="1298575"/>
              <a:chExt cx="1593850" cy="3473451"/>
            </a:xfrm>
          </p:grpSpPr>
          <p:grpSp>
            <p:nvGrpSpPr>
              <p:cNvPr id="27676" name="Group 28"/>
              <p:cNvGrpSpPr>
                <a:grpSpLocks/>
              </p:cNvGrpSpPr>
              <p:nvPr/>
            </p:nvGrpSpPr>
            <p:grpSpPr bwMode="auto">
              <a:xfrm>
                <a:off x="1130300" y="1298575"/>
                <a:ext cx="1593850" cy="3473451"/>
                <a:chOff x="1130300" y="1298575"/>
                <a:chExt cx="1593850" cy="3473451"/>
              </a:xfrm>
            </p:grpSpPr>
            <p:pic>
              <p:nvPicPr>
                <p:cNvPr id="27678" name="Picture 8" descr="heatmap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166"/>
                <a:stretch>
                  <a:fillRect/>
                </a:stretch>
              </p:blipFill>
              <p:spPr bwMode="auto">
                <a:xfrm>
                  <a:off x="1130300" y="1490663"/>
                  <a:ext cx="1593850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23963" y="1298575"/>
                  <a:ext cx="146441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 Yellow	Green</a:t>
                  </a:r>
                </a:p>
              </p:txBody>
            </p:sp>
            <p:sp>
              <p:nvSpPr>
                <p:cNvPr id="2768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47800" y="4267200"/>
                  <a:ext cx="88998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14 samples</a:t>
                  </a:r>
                </a:p>
              </p:txBody>
            </p:sp>
          </p:grpSp>
          <p:sp>
            <p:nvSpPr>
              <p:cNvPr id="27677" name="Line 15"/>
              <p:cNvSpPr>
                <a:spLocks noChangeShapeType="1"/>
              </p:cNvSpPr>
              <p:nvPr/>
            </p:nvSpPr>
            <p:spPr bwMode="auto">
              <a:xfrm flipH="1">
                <a:off x="1912938" y="1365250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143000" y="3200400"/>
              <a:ext cx="777875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11350" y="3200400"/>
              <a:ext cx="776288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5" name="Group 39"/>
          <p:cNvGrpSpPr>
            <a:grpSpLocks/>
          </p:cNvGrpSpPr>
          <p:nvPr/>
        </p:nvGrpSpPr>
        <p:grpSpPr bwMode="auto">
          <a:xfrm>
            <a:off x="2743200" y="2971800"/>
            <a:ext cx="2387600" cy="3473450"/>
            <a:chOff x="2743200" y="2971800"/>
            <a:chExt cx="2387600" cy="3473450"/>
          </a:xfrm>
        </p:grpSpPr>
        <p:grpSp>
          <p:nvGrpSpPr>
            <p:cNvPr id="27665" name="Group 32"/>
            <p:cNvGrpSpPr>
              <a:grpSpLocks/>
            </p:cNvGrpSpPr>
            <p:nvPr/>
          </p:nvGrpSpPr>
          <p:grpSpPr bwMode="auto">
            <a:xfrm>
              <a:off x="2743200" y="2971800"/>
              <a:ext cx="2387600" cy="3473450"/>
              <a:chOff x="2743195" y="1298575"/>
              <a:chExt cx="2387744" cy="3473451"/>
            </a:xfrm>
          </p:grpSpPr>
          <p:grpSp>
            <p:nvGrpSpPr>
              <p:cNvPr id="27668" name="Group 29"/>
              <p:cNvGrpSpPr>
                <a:grpSpLocks/>
              </p:cNvGrpSpPr>
              <p:nvPr/>
            </p:nvGrpSpPr>
            <p:grpSpPr bwMode="auto">
              <a:xfrm>
                <a:off x="2743195" y="1298575"/>
                <a:ext cx="2387744" cy="3473451"/>
                <a:chOff x="2743195" y="1298575"/>
                <a:chExt cx="2387744" cy="3473451"/>
              </a:xfrm>
            </p:grpSpPr>
            <p:pic>
              <p:nvPicPr>
                <p:cNvPr id="27670" name="Picture 6" descr="heatmap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972"/>
                <a:stretch>
                  <a:fillRect/>
                </a:stretch>
              </p:blipFill>
              <p:spPr bwMode="auto">
                <a:xfrm>
                  <a:off x="2849563" y="1490663"/>
                  <a:ext cx="2217738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43195" y="1298575"/>
                  <a:ext cx="238774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Yellow	  	Green</a:t>
                  </a:r>
                </a:p>
              </p:txBody>
            </p:sp>
            <p:sp>
              <p:nvSpPr>
                <p:cNvPr id="276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05200" y="4267200"/>
                  <a:ext cx="88998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30 samples</a:t>
                  </a:r>
                </a:p>
              </p:txBody>
            </p:sp>
          </p:grpSp>
          <p:sp>
            <p:nvSpPr>
              <p:cNvPr id="27669" name="Line 16"/>
              <p:cNvSpPr>
                <a:spLocks noChangeShapeType="1"/>
              </p:cNvSpPr>
              <p:nvPr/>
            </p:nvSpPr>
            <p:spPr bwMode="auto">
              <a:xfrm flipH="1">
                <a:off x="3962469" y="1343025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871788" y="3200400"/>
              <a:ext cx="1090612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62400" y="3200400"/>
              <a:ext cx="1060450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6" name="Group 41"/>
          <p:cNvGrpSpPr>
            <a:grpSpLocks/>
          </p:cNvGrpSpPr>
          <p:nvPr/>
        </p:nvGrpSpPr>
        <p:grpSpPr bwMode="auto">
          <a:xfrm>
            <a:off x="5230813" y="2971800"/>
            <a:ext cx="3913187" cy="3473450"/>
            <a:chOff x="5230812" y="2971800"/>
            <a:chExt cx="3913632" cy="3473450"/>
          </a:xfrm>
        </p:grpSpPr>
        <p:grpSp>
          <p:nvGrpSpPr>
            <p:cNvPr id="27657" name="Group 33"/>
            <p:cNvGrpSpPr>
              <a:grpSpLocks/>
            </p:cNvGrpSpPr>
            <p:nvPr/>
          </p:nvGrpSpPr>
          <p:grpSpPr bwMode="auto">
            <a:xfrm>
              <a:off x="5230812" y="2971800"/>
              <a:ext cx="3913632" cy="3473450"/>
              <a:chOff x="5230813" y="1298575"/>
              <a:chExt cx="3913188" cy="3473451"/>
            </a:xfrm>
          </p:grpSpPr>
          <p:grpSp>
            <p:nvGrpSpPr>
              <p:cNvPr id="27660" name="Group 30"/>
              <p:cNvGrpSpPr>
                <a:grpSpLocks/>
              </p:cNvGrpSpPr>
              <p:nvPr/>
            </p:nvGrpSpPr>
            <p:grpSpPr bwMode="auto">
              <a:xfrm>
                <a:off x="5230813" y="1298575"/>
                <a:ext cx="3913188" cy="3473451"/>
                <a:chOff x="5230813" y="1298575"/>
                <a:chExt cx="3913188" cy="3473451"/>
              </a:xfrm>
            </p:grpSpPr>
            <p:pic>
              <p:nvPicPr>
                <p:cNvPr id="27662" name="Picture 7" descr="heatmap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410"/>
                <a:stretch>
                  <a:fillRect/>
                </a:stretch>
              </p:blipFill>
              <p:spPr bwMode="auto">
                <a:xfrm>
                  <a:off x="5230813" y="1490663"/>
                  <a:ext cx="3913188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803900" y="1298575"/>
                  <a:ext cx="2993441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Yellow		                 Green</a:t>
                  </a:r>
                </a:p>
              </p:txBody>
            </p:sp>
            <p:sp>
              <p:nvSpPr>
                <p:cNvPr id="2766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703942" y="4267200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100 samples</a:t>
                  </a:r>
                </a:p>
              </p:txBody>
            </p:sp>
          </p:grpSp>
          <p:sp>
            <p:nvSpPr>
              <p:cNvPr id="27661" name="Line 17"/>
              <p:cNvSpPr>
                <a:spLocks noChangeShapeType="1"/>
              </p:cNvSpPr>
              <p:nvPr/>
            </p:nvSpPr>
            <p:spPr bwMode="auto">
              <a:xfrm flipH="1">
                <a:off x="7169150" y="1336675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5270504" y="3200400"/>
              <a:ext cx="1892515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3019" y="3200400"/>
              <a:ext cx="1882989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ln/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Analysis Exercise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9939" name="TextBox 35"/>
          <p:cNvSpPr txBox="1">
            <a:spLocks noChangeArrowheads="1"/>
          </p:cNvSpPr>
          <p:nvPr/>
        </p:nvSpPr>
        <p:spPr bwMode="auto">
          <a:xfrm>
            <a:off x="609600" y="2286000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2018-02-05_05_BroadE_Differential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447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notebook: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40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95400"/>
            <a:ext cx="82296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Reduce number of hypotheses/genes by variation filtering (attempt at reducing false negatives)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Choose test statistic (e.g., SNR, t-score, ...)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If enough samples, compute p-values by permutation test (otherwise, compute asymptotic test using the standard t-distribution).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Control for Multiple Hypothesis Testing by using the FDR correction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Remember: if you choose FDR ≤ </a:t>
            </a: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0.05, you</a:t>
            </a:r>
            <a:r>
              <a:rPr lang="ja-JP" alt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’</a:t>
            </a:r>
            <a:r>
              <a:rPr lang="en-US" altLang="ja-JP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 willing to accept 5% of false positives.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If number of significant hypotheses/genes </a:t>
            </a:r>
            <a:r>
              <a:rPr lang="ja-JP" alt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“</a:t>
            </a:r>
            <a:r>
              <a:rPr lang="en-US" altLang="ja-JP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 large</a:t>
            </a:r>
            <a:r>
              <a:rPr lang="ja-JP" alt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”</a:t>
            </a:r>
            <a:r>
              <a:rPr lang="en-US" altLang="ja-JP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even for very small </a:t>
            </a:r>
            <a:r>
              <a:rPr lang="en-US" altLang="ja-JP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threshold values, either: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ea typeface="ヒラギノ角ゴ Pro W3" charset="0"/>
                <a:cs typeface="Calibri" panose="020F0502020204030204" pitchFamily="34" charset="0"/>
                <a:sym typeface="Symbol" charset="0"/>
              </a:rPr>
              <a:t>use the </a:t>
            </a:r>
            <a:r>
              <a:rPr lang="en-US" sz="1600" dirty="0" err="1">
                <a:latin typeface="Calibri" panose="020F0502020204030204" pitchFamily="34" charset="0"/>
                <a:ea typeface="ヒラギノ角ゴ Pro W3" charset="0"/>
                <a:cs typeface="Calibri" panose="020F0502020204030204" pitchFamily="34" charset="0"/>
                <a:sym typeface="Symbol" charset="0"/>
              </a:rPr>
              <a:t>maxT</a:t>
            </a:r>
            <a:r>
              <a:rPr lang="en-US" sz="1600" dirty="0">
                <a:latin typeface="Calibri" panose="020F0502020204030204" pitchFamily="34" charset="0"/>
                <a:ea typeface="ヒラギノ角ゴ Pro W3" charset="0"/>
                <a:cs typeface="Calibri" panose="020F0502020204030204" pitchFamily="34" charset="0"/>
                <a:sym typeface="Symbol" charset="0"/>
              </a:rPr>
              <a:t> correction (possible w/ empirical p-values only).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latin typeface="Calibri" panose="020F0502020204030204" pitchFamily="34" charset="0"/>
                <a:ea typeface="ヒラギノ角ゴ Pro W3" charset="0"/>
                <a:cs typeface="Calibri" panose="020F0502020204030204" pitchFamily="34" charset="0"/>
                <a:sym typeface="Symbol" charset="0"/>
              </a:rPr>
              <a:t>use additional criteria (e.g., min fold-change, min expression value, etc.)</a:t>
            </a:r>
          </a:p>
        </p:txBody>
      </p:sp>
      <p:sp>
        <p:nvSpPr>
          <p:cNvPr id="46082" name="Title 4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ln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Analysis Cookbook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295400"/>
            <a:ext cx="8353425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Create count data set </a:t>
            </a:r>
            <a:endParaRPr lang="en-US" sz="2000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Filter and transform data– </a:t>
            </a:r>
            <a:r>
              <a:rPr lang="en-US" sz="20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PreprocessReadCounts</a:t>
            </a:r>
            <a:endParaRPr lang="en-US" sz="2000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Make class/phenotype file - </a:t>
            </a:r>
            <a:r>
              <a:rPr lang="en-US" sz="20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ClsFileCreator</a:t>
            </a:r>
            <a:endParaRPr lang="en-US" sz="2000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Run Differential Analysis – </a:t>
            </a:r>
            <a:r>
              <a:rPr lang="en-US" sz="20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ComparativeMarkerSelection</a:t>
            </a:r>
            <a:endParaRPr lang="en-US" sz="2000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Choose test statistic (say, t-test)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View results with </a:t>
            </a:r>
            <a:r>
              <a:rPr lang="en-US" sz="20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ComparativeMarkerSelectionViewer</a:t>
            </a:r>
            <a:endParaRPr lang="en-US" sz="2000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If enough samples, compute p-values by permutation test (otherwise, use asymptotic test).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Control for Multiple Hypothesis Testing by using the FDR correction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Use </a:t>
            </a:r>
            <a:r>
              <a:rPr lang="en-US" sz="1800" b="1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HeatMapViewer</a:t>
            </a: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 to view results for top genes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Use </a:t>
            </a:r>
            <a:r>
              <a:rPr lang="en-US" sz="2000" b="1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GSEA</a:t>
            </a: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Symbol" charset="0"/>
              </a:rPr>
              <a:t> to find gene sets (or pathways) that are enriched in your dataset – coming up after the break!</a:t>
            </a:r>
          </a:p>
        </p:txBody>
      </p:sp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  <a:ln/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Differential Analysis</a:t>
            </a:r>
          </a:p>
        </p:txBody>
      </p:sp>
      <p:sp>
        <p:nvSpPr>
          <p:cNvPr id="48131" name="TextBox 35"/>
          <p:cNvSpPr txBox="1">
            <a:spLocks noChangeArrowheads="1"/>
          </p:cNvSpPr>
          <p:nvPr/>
        </p:nvSpPr>
        <p:spPr bwMode="auto">
          <a:xfrm>
            <a:off x="2057400" y="762000"/>
            <a:ext cx="449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GenePattern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77EE61E-C15A-49ED-8CE8-1ABC62DF679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8BC2CE0-D88E-4FC5-AAAC-558412B995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4B3281-1790-476E-BF6D-FA44622B7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62073</TotalTime>
  <Words>785</Words>
  <Application>Microsoft Office PowerPoint</Application>
  <PresentationFormat>On-screen Show (4:3)</PresentationFormat>
  <Paragraphs>125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Symbol</vt:lpstr>
      <vt:lpstr>Tahoma</vt:lpstr>
      <vt:lpstr>Wingdings</vt:lpstr>
      <vt:lpstr>ヒラギノ角ゴ Pro W3</vt:lpstr>
      <vt:lpstr>11_Default Design</vt:lpstr>
      <vt:lpstr>Differential Expression Analysis</vt:lpstr>
      <vt:lpstr>Gene expression matrix</vt:lpstr>
      <vt:lpstr> Differential Expression Analysis </vt:lpstr>
      <vt:lpstr>Gene Marker Selection</vt:lpstr>
      <vt:lpstr> Gene Marker Selection </vt:lpstr>
      <vt:lpstr>Effect of Sample Size</vt:lpstr>
      <vt:lpstr>Differential Analysis Exercise</vt:lpstr>
      <vt:lpstr>Differential Analysis Cookbook</vt:lpstr>
      <vt:lpstr>Differential Analysis</vt:lpstr>
    </vt:vector>
  </TitlesOfParts>
  <Company>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GenePattern Workshop</dc:title>
  <dc:creator>Helga</dc:creator>
  <cp:lastModifiedBy>Barbara Hill Meyers</cp:lastModifiedBy>
  <cp:revision>914</cp:revision>
  <cp:lastPrinted>2010-11-16T13:31:00Z</cp:lastPrinted>
  <dcterms:created xsi:type="dcterms:W3CDTF">2011-11-01T16:56:57Z</dcterms:created>
  <dcterms:modified xsi:type="dcterms:W3CDTF">2018-01-31T06:38:37Z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Helga Thorvaldsdottir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Ted Liefeld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0x010100D0A7A17B84D3A143A3156611E551B942</vt:lpwstr>
  </property>
  <property fmtid="{D5CDD505-2E9C-101B-9397-08002B2CF9AE}" pid="9" name="_SourceUrl">
    <vt:lpwstr/>
  </property>
  <property fmtid="{D5CDD505-2E9C-101B-9397-08002B2CF9AE}" pid="10" name="_CopySource">
    <vt:lpwstr>https://moss.broadinstitute.org/cancerprogram/cancerdev/genepattern/Shared Documents/GenePattern Workshops/2010 Workshops/Broad_Nov_2010/Diff_Analysis_and_Samp_Feat_mn2.ppt</vt:lpwstr>
  </property>
  <property fmtid="{D5CDD505-2E9C-101B-9397-08002B2CF9AE}" pid="11" name="Order">
    <vt:lpwstr>49600.0000000000</vt:lpwstr>
  </property>
</Properties>
</file>