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7" r:id="rId5"/>
    <p:sldId id="262" r:id="rId6"/>
    <p:sldId id="263" r:id="rId7"/>
    <p:sldId id="265" r:id="rId8"/>
    <p:sldId id="267" r:id="rId9"/>
    <p:sldId id="268" r:id="rId10"/>
    <p:sldId id="296" r:id="rId11"/>
    <p:sldId id="297" r:id="rId12"/>
    <p:sldId id="272" r:id="rId13"/>
    <p:sldId id="299" r:id="rId14"/>
    <p:sldId id="300" r:id="rId15"/>
    <p:sldId id="298" r:id="rId16"/>
    <p:sldId id="301" r:id="rId17"/>
    <p:sldId id="302" r:id="rId18"/>
    <p:sldId id="303" r:id="rId19"/>
    <p:sldId id="304" r:id="rId20"/>
    <p:sldId id="305" r:id="rId21"/>
    <p:sldId id="294" r:id="rId22"/>
    <p:sldId id="279" r:id="rId23"/>
    <p:sldId id="295" r:id="rId2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53" autoAdjust="0"/>
  </p:normalViewPr>
  <p:slideViewPr>
    <p:cSldViewPr snapToGrid="0" snapToObjects="1">
      <p:cViewPr varScale="1">
        <p:scale>
          <a:sx n="59" d="100"/>
          <a:sy n="59" d="100"/>
        </p:scale>
        <p:origin x="1494" y="66"/>
      </p:cViewPr>
      <p:guideLst>
        <p:guide orient="horz" pos="2160"/>
        <p:guide pos="2880"/>
      </p:guideLst>
    </p:cSldViewPr>
  </p:slideViewPr>
  <p:notesTextViewPr>
    <p:cViewPr>
      <p:scale>
        <a:sx n="100" d="100"/>
        <a:sy n="100" d="100"/>
      </p:scale>
      <p:origin x="0" y="0"/>
    </p:cViewPr>
  </p:notesTextViewPr>
  <p:sorterViewPr>
    <p:cViewPr>
      <p:scale>
        <a:sx n="128" d="100"/>
        <a:sy n="128" d="100"/>
      </p:scale>
      <p:origin x="0" y="8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7F04F43B-B5AB-4D4F-9E94-24DCCE89E4E1}" type="datetime1">
              <a:rPr lang="en-US" altLang="en-US"/>
              <a:pPr>
                <a:defRPr/>
              </a:pPr>
              <a:t>1/25/2018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0CE9B285-4DDA-4C75-8FF6-83C607ECDF7E}" type="slidenum">
              <a:rPr lang="en-US" altLang="en-US"/>
              <a:pPr>
                <a:defRPr/>
              </a:pPr>
              <a:t>‹#›</a:t>
            </a:fld>
            <a:endParaRPr lang="en-US" altLang="en-US"/>
          </a:p>
        </p:txBody>
      </p:sp>
    </p:spTree>
    <p:extLst>
      <p:ext uri="{BB962C8B-B14F-4D97-AF65-F5344CB8AC3E}">
        <p14:creationId xmlns:p14="http://schemas.microsoft.com/office/powerpoint/2010/main" val="277603747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28E91F3C-99F8-4F07-B31D-A8260EACE327}" type="slidenum">
              <a:rPr lang="en-US" altLang="en-US"/>
              <a:pPr eaLnBrk="1" hangingPunct="1">
                <a:spcBef>
                  <a:spcPct val="0"/>
                </a:spcBef>
              </a:pPr>
              <a:t>1</a:t>
            </a:fld>
            <a:endParaRPr lang="en-US" altLang="en-US"/>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800" smtClean="0">
              <a:latin typeface="Arial"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exercise will illustrate the difference between these two measures</a:t>
            </a:r>
          </a:p>
          <a:p>
            <a:endParaRPr lang="en-US" baseline="0" dirty="0" smtClean="0"/>
          </a:p>
          <a:p>
            <a:r>
              <a:rPr lang="en-US" baseline="0" dirty="0" smtClean="0"/>
              <a:t>**Euclidean requires row-centered and normalized so that you are comparing apples to apples</a:t>
            </a:r>
          </a:p>
          <a:p>
            <a:endParaRPr lang="en-US" baseline="0" dirty="0" smtClean="0"/>
          </a:p>
          <a:p>
            <a:r>
              <a:rPr lang="en-US" altLang="en-US" dirty="0" smtClean="0">
                <a:ea typeface="ＭＳ Ｐゴシック" pitchFamily="34" charset="-128"/>
              </a:rPr>
              <a:t>Notes</a:t>
            </a:r>
            <a:r>
              <a:rPr lang="en-US" altLang="en-US" baseline="0" dirty="0" smtClean="0">
                <a:ea typeface="ＭＳ Ｐゴシック" pitchFamily="34" charset="-128"/>
              </a:rPr>
              <a:t> to self:</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aseline="0" dirty="0" smtClean="0">
                <a:ea typeface="ＭＳ Ｐゴシック" pitchFamily="34" charset="-128"/>
              </a:rPr>
              <a:t>Euclidian (Manhattan)- Standard distance is like Standard deviation – it is a summary metric of how far points are from the mean center. Sensitive to scaling because it is based on mean center – so the </a:t>
            </a:r>
            <a:r>
              <a:rPr lang="en-US" altLang="en-US" baseline="0" dirty="0" err="1" smtClean="0">
                <a:ea typeface="ＭＳ Ｐゴシック" pitchFamily="34" charset="-128"/>
              </a:rPr>
              <a:t>cal</a:t>
            </a:r>
            <a:r>
              <a:rPr lang="en-US" altLang="en-US" baseline="0" dirty="0" smtClean="0">
                <a:ea typeface="ＭＳ Ｐゴシック" pitchFamily="34" charset="-128"/>
              </a:rPr>
              <a:t> changes</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altLang="en-US" baseline="0" dirty="0" smtClean="0">
              <a:ea typeface="ＭＳ Ｐゴシック" pitchFamily="34" charset="-128"/>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aseline="0" dirty="0" smtClean="0">
                <a:ea typeface="ＭＳ Ｐゴシック" pitchFamily="34" charset="-128"/>
              </a:rPr>
              <a:t>Pearson – measure best point A to point B and then how far are data points from that best line of fit.</a:t>
            </a:r>
          </a:p>
          <a:p>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10</a:t>
            </a:fld>
            <a:endParaRPr lang="en-US" altLang="en-US"/>
          </a:p>
        </p:txBody>
      </p:sp>
    </p:spTree>
    <p:extLst>
      <p:ext uri="{BB962C8B-B14F-4D97-AF65-F5344CB8AC3E}">
        <p14:creationId xmlns:p14="http://schemas.microsoft.com/office/powerpoint/2010/main" val="1861249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the distance</a:t>
            </a:r>
            <a:r>
              <a:rPr lang="en-US" baseline="0" dirty="0" smtClean="0"/>
              <a:t> measure you use, it will bring out different aspects of the data</a:t>
            </a:r>
          </a:p>
          <a:p>
            <a:endParaRPr lang="en-US" baseline="0" dirty="0" smtClean="0"/>
          </a:p>
          <a:p>
            <a:r>
              <a:rPr lang="en-US" baseline="0" dirty="0" smtClean="0"/>
              <a:t>Euclidean is good for structural differences – such as tumor vs normal samples</a:t>
            </a:r>
          </a:p>
          <a:p>
            <a:r>
              <a:rPr lang="en-US" baseline="0" dirty="0" smtClean="0"/>
              <a:t>Pearson good for functional – such as tissue type</a:t>
            </a:r>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11</a:t>
            </a:fld>
            <a:endParaRPr lang="en-US" altLang="en-US"/>
          </a:p>
        </p:txBody>
      </p:sp>
    </p:spTree>
    <p:extLst>
      <p:ext uri="{BB962C8B-B14F-4D97-AF65-F5344CB8AC3E}">
        <p14:creationId xmlns:p14="http://schemas.microsoft.com/office/powerpoint/2010/main" val="534880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linkage does better,</a:t>
            </a:r>
            <a:r>
              <a:rPr lang="en-US" baseline="0" dirty="0" smtClean="0"/>
              <a:t> because it is biased toward samples that are close – correctly identifies clusters that are visually obvious in this elongated shape</a:t>
            </a:r>
          </a:p>
          <a:p>
            <a:r>
              <a:rPr lang="en-US" baseline="0" dirty="0" smtClean="0"/>
              <a:t>Average is better at globular clusters and so struggles with elongation</a:t>
            </a:r>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15</a:t>
            </a:fld>
            <a:endParaRPr lang="en-US" altLang="en-US"/>
          </a:p>
        </p:txBody>
      </p:sp>
    </p:spTree>
    <p:extLst>
      <p:ext uri="{BB962C8B-B14F-4D97-AF65-F5344CB8AC3E}">
        <p14:creationId xmlns:p14="http://schemas.microsoft.com/office/powerpoint/2010/main" val="137513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16</a:t>
            </a:fld>
            <a:endParaRPr lang="en-US" altLang="en-US"/>
          </a:p>
        </p:txBody>
      </p:sp>
    </p:spTree>
    <p:extLst>
      <p:ext uri="{BB962C8B-B14F-4D97-AF65-F5344CB8AC3E}">
        <p14:creationId xmlns:p14="http://schemas.microsoft.com/office/powerpoint/2010/main" val="27383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Unearth clusters of coordinated gene and sample activity</a:t>
            </a:r>
          </a:p>
          <a:p>
            <a:r>
              <a:rPr lang="en-US" dirty="0" smtClean="0"/>
              <a:t> - co-expressed genes, operating in clusters</a:t>
            </a:r>
            <a:r>
              <a:rPr lang="en-US" baseline="0" dirty="0" smtClean="0"/>
              <a:t> of samples – can help to point at biological processes</a:t>
            </a:r>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19</a:t>
            </a:fld>
            <a:endParaRPr lang="en-US" altLang="en-US"/>
          </a:p>
        </p:txBody>
      </p:sp>
    </p:spTree>
    <p:extLst>
      <p:ext uri="{BB962C8B-B14F-4D97-AF65-F5344CB8AC3E}">
        <p14:creationId xmlns:p14="http://schemas.microsoft.com/office/powerpoint/2010/main" val="442888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F1C03B71-A563-48A7-8727-4FC0759DE376}" type="slidenum">
              <a:rPr lang="en-US" altLang="en-US"/>
              <a:pPr eaLnBrk="1" hangingPunct="1">
                <a:spcBef>
                  <a:spcPct val="0"/>
                </a:spcBef>
              </a:pPr>
              <a:t>20</a:t>
            </a:fld>
            <a:endParaRPr lang="en-US" altLang="en-US"/>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800" dirty="0" smtClean="0">
                <a:latin typeface="Arial" charset="0"/>
                <a:ea typeface="ＭＳ Ｐゴシック" pitchFamily="34" charset="-128"/>
              </a:rPr>
              <a:t>Notes for</a:t>
            </a:r>
            <a:r>
              <a:rPr lang="en-US" altLang="en-US" sz="1800" baseline="0" dirty="0" smtClean="0">
                <a:latin typeface="Arial" charset="0"/>
                <a:ea typeface="ＭＳ Ｐゴシック" pitchFamily="34" charset="-128"/>
              </a:rPr>
              <a:t> exercise:</a:t>
            </a:r>
          </a:p>
          <a:p>
            <a:pPr eaLnBrk="1" hangingPunct="1">
              <a:spcBef>
                <a:spcPct val="0"/>
              </a:spcBef>
            </a:pPr>
            <a:r>
              <a:rPr lang="en-US" altLang="en-US" sz="1800" baseline="0" dirty="0" smtClean="0">
                <a:latin typeface="Arial" charset="0"/>
                <a:ea typeface="ＭＳ Ｐゴシック" pitchFamily="34" charset="-128"/>
              </a:rPr>
              <a:t>Pearson goes between 0 (correlated) and 2.0 (anti-correlated) – statistical measure</a:t>
            </a:r>
          </a:p>
          <a:p>
            <a:pPr eaLnBrk="1" hangingPunct="1">
              <a:spcBef>
                <a:spcPct val="0"/>
              </a:spcBef>
            </a:pPr>
            <a:r>
              <a:rPr lang="en-US" altLang="en-US" sz="1800" baseline="0" dirty="0" smtClean="0">
                <a:latin typeface="Arial" charset="0"/>
                <a:ea typeface="ＭＳ Ｐゴシック" pitchFamily="34" charset="-128"/>
              </a:rPr>
              <a:t>Euclidean, as a geometric measure has no upper bound</a:t>
            </a:r>
          </a:p>
          <a:p>
            <a:pPr eaLnBrk="1" hangingPunct="1">
              <a:spcBef>
                <a:spcPct val="0"/>
              </a:spcBef>
            </a:pPr>
            <a:endParaRPr lang="en-US" altLang="en-US" sz="1800" baseline="0" dirty="0" smtClean="0">
              <a:latin typeface="Arial" charset="0"/>
              <a:ea typeface="ＭＳ Ｐゴシック" pitchFamily="34" charset="-128"/>
            </a:endParaRPr>
          </a:p>
          <a:p>
            <a:pPr eaLnBrk="1" hangingPunct="1">
              <a:spcBef>
                <a:spcPct val="0"/>
              </a:spcBef>
            </a:pPr>
            <a:r>
              <a:rPr lang="en-US" altLang="en-US" sz="1800" baseline="0" dirty="0" smtClean="0">
                <a:latin typeface="Arial" charset="0"/>
                <a:ea typeface="ＭＳ Ｐゴシック" pitchFamily="34" charset="-128"/>
              </a:rPr>
              <a:t>In the comparison diagrams</a:t>
            </a:r>
          </a:p>
          <a:p>
            <a:pPr eaLnBrk="1" hangingPunct="1">
              <a:spcBef>
                <a:spcPct val="0"/>
              </a:spcBef>
            </a:pPr>
            <a:r>
              <a:rPr lang="en-US" altLang="en-US" sz="1800" baseline="0" dirty="0" smtClean="0">
                <a:latin typeface="Arial" charset="0"/>
                <a:ea typeface="ＭＳ Ｐゴシック" pitchFamily="34" charset="-128"/>
              </a:rPr>
              <a:t>On the right side, they all get the same Pearson because Pearson is not impacted by scale or shifting.</a:t>
            </a:r>
            <a:endParaRPr lang="en-US" altLang="en-US" sz="1800" dirty="0" smtClean="0">
              <a:latin typeface="Arial"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 is another</a:t>
            </a:r>
            <a:r>
              <a:rPr lang="en-US" baseline="0" dirty="0" smtClean="0"/>
              <a:t> typical analysis type …</a:t>
            </a:r>
          </a:p>
          <a:p>
            <a:endParaRPr lang="en-US" dirty="0" smtClean="0"/>
          </a:p>
          <a:p>
            <a:r>
              <a:rPr lang="en-US" dirty="0" smtClean="0"/>
              <a:t>How many clusters do you see?</a:t>
            </a:r>
          </a:p>
          <a:p>
            <a:r>
              <a:rPr lang="en-US" dirty="0" smtClean="0"/>
              <a:t>The</a:t>
            </a:r>
            <a:r>
              <a:rPr lang="en-US" baseline="0" dirty="0" smtClean="0"/>
              <a:t> answer is 1 -53</a:t>
            </a:r>
          </a:p>
          <a:p>
            <a:endParaRPr lang="en-US" baseline="0" dirty="0" smtClean="0"/>
          </a:p>
          <a:p>
            <a:r>
              <a:rPr lang="en-US" baseline="0" dirty="0" smtClean="0"/>
              <a:t>YOU HAVE TO CHOOSE – what does it mean for two points to be close? There are many ways to define this, as we will discuss</a:t>
            </a:r>
          </a:p>
          <a:p>
            <a:r>
              <a:rPr lang="en-US" baseline="0" dirty="0" smtClean="0"/>
              <a:t>There are many clustering methods which ask how many cluster you want to find, so it will find that many. So how do you know how many you want to find? You have to </a:t>
            </a:r>
            <a:r>
              <a:rPr lang="en-US" baseline="0" dirty="0" err="1" smtClean="0"/>
              <a:t>eval</a:t>
            </a:r>
            <a:r>
              <a:rPr lang="en-US" baseline="0" dirty="0" smtClean="0"/>
              <a:t> the goodness of fit.</a:t>
            </a:r>
            <a:endParaRPr lang="en-US" dirty="0" smtClean="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2</a:t>
            </a:fld>
            <a:endParaRPr lang="en-US" altLang="en-US"/>
          </a:p>
        </p:txBody>
      </p:sp>
    </p:spTree>
    <p:extLst>
      <p:ext uri="{BB962C8B-B14F-4D97-AF65-F5344CB8AC3E}">
        <p14:creationId xmlns:p14="http://schemas.microsoft.com/office/powerpoint/2010/main" val="1163577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endParaRPr lang="en-US" altLang="en-US" sz="1800" dirty="0" smtClean="0">
              <a:latin typeface="Arial" charset="0"/>
              <a:ea typeface="ＭＳ Ｐゴシック" pitchFamily="34" charset="-128"/>
            </a:endParaRPr>
          </a:p>
          <a:p>
            <a:pPr eaLnBrk="1" hangingPunct="1">
              <a:spcBef>
                <a:spcPct val="0"/>
              </a:spcBef>
              <a:buFontTx/>
              <a:buNone/>
            </a:pPr>
            <a:r>
              <a:rPr lang="en-US" altLang="en-US" sz="1800" dirty="0" smtClean="0"/>
              <a:t>There is no BEST method! For easy problems – most of them work. </a:t>
            </a:r>
          </a:p>
          <a:p>
            <a:pPr eaLnBrk="1" hangingPunct="1">
              <a:spcBef>
                <a:spcPct val="0"/>
              </a:spcBef>
              <a:buFontTx/>
              <a:buNone/>
            </a:pPr>
            <a:r>
              <a:rPr lang="en-US" altLang="en-US" sz="1800" dirty="0" smtClean="0"/>
              <a:t>Each algorithm has its assumptions and strengths and weaknesses.</a:t>
            </a:r>
          </a:p>
          <a:p>
            <a:pPr lvl="1" eaLnBrk="1" hangingPunct="1">
              <a:lnSpc>
                <a:spcPct val="90000"/>
              </a:lnSpc>
            </a:pPr>
            <a:endParaRPr lang="en-US" altLang="en-US" sz="1800" dirty="0" smtClean="0">
              <a:latin typeface="Arial" charset="0"/>
              <a:ea typeface="ＭＳ Ｐゴシック" pitchFamily="34" charset="-128"/>
            </a:endParaRPr>
          </a:p>
          <a:p>
            <a:pPr lvl="1" eaLnBrk="1" hangingPunct="1">
              <a:lnSpc>
                <a:spcPct val="90000"/>
              </a:lnSpc>
            </a:pPr>
            <a:endParaRPr lang="en-US" altLang="en-US" sz="1800" dirty="0" smtClean="0">
              <a:latin typeface="Arial" charset="0"/>
              <a:ea typeface="ＭＳ Ｐゴシック" pitchFamily="34" charset="-128"/>
            </a:endParaRPr>
          </a:p>
          <a:p>
            <a:endParaRPr lang="en-US" altLang="en-US" dirty="0" smtClean="0">
              <a:ea typeface="ＭＳ Ｐゴシック" pitchFamily="34" charset="-128"/>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536D8952-63CD-4FAC-B611-0EDC309901FB}" type="slidenum">
              <a:rPr lang="en-US" altLang="en-US"/>
              <a:pPr eaLnBrk="1" hangingPunct="1">
                <a:spcBef>
                  <a:spcPct val="0"/>
                </a:spcBef>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 point that is</a:t>
            </a:r>
            <a:r>
              <a:rPr lang="en-US" baseline="0" dirty="0" smtClean="0"/>
              <a:t> closer to that centroid than any other – we’ll give it the color of that centroid</a:t>
            </a:r>
          </a:p>
          <a:p>
            <a:r>
              <a:rPr lang="en-US" baseline="0" dirty="0" smtClean="0"/>
              <a:t>Stop because the centroids don’t move any more</a:t>
            </a:r>
          </a:p>
          <a:p>
            <a:endParaRPr lang="en-US" baseline="0" dirty="0" smtClean="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4</a:t>
            </a:fld>
            <a:endParaRPr lang="en-US" altLang="en-US"/>
          </a:p>
        </p:txBody>
      </p:sp>
    </p:spTree>
    <p:extLst>
      <p:ext uri="{BB962C8B-B14F-4D97-AF65-F5344CB8AC3E}">
        <p14:creationId xmlns:p14="http://schemas.microsoft.com/office/powerpoint/2010/main" val="749758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next slide walks through how this works</a:t>
            </a:r>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5</a:t>
            </a:fld>
            <a:endParaRPr lang="en-US" altLang="en-US"/>
          </a:p>
        </p:txBody>
      </p:sp>
    </p:spTree>
    <p:extLst>
      <p:ext uri="{BB962C8B-B14F-4D97-AF65-F5344CB8AC3E}">
        <p14:creationId xmlns:p14="http://schemas.microsoft.com/office/powerpoint/2010/main" val="285656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ea typeface="ＭＳ Ｐゴシック" pitchFamily="34" charset="-128"/>
              </a:rPr>
              <a:t>Which two things are close together</a:t>
            </a:r>
            <a:r>
              <a:rPr lang="en-US" altLang="en-US" baseline="0" dirty="0" smtClean="0">
                <a:ea typeface="ＭＳ Ｐゴシック" pitchFamily="34" charset="-128"/>
              </a:rPr>
              <a:t> – start with points, then compare clusters as well – the </a:t>
            </a:r>
            <a:r>
              <a:rPr lang="en-US" altLang="en-US" baseline="0" dirty="0" err="1" smtClean="0">
                <a:ea typeface="ＭＳ Ｐゴシック" pitchFamily="34" charset="-128"/>
              </a:rPr>
              <a:t>dendrogram</a:t>
            </a:r>
            <a:r>
              <a:rPr lang="en-US" altLang="en-US" baseline="0" dirty="0" smtClean="0">
                <a:ea typeface="ＭＳ Ｐゴシック" pitchFamily="34" charset="-128"/>
              </a:rPr>
              <a:t> represents both distances</a:t>
            </a:r>
          </a:p>
          <a:p>
            <a:endParaRPr lang="en-US" altLang="en-US" baseline="0" dirty="0" smtClean="0">
              <a:ea typeface="ＭＳ Ｐゴシック" pitchFamily="34" charset="-128"/>
            </a:endParaRPr>
          </a:p>
          <a:p>
            <a:r>
              <a:rPr lang="en-US" altLang="en-US" baseline="0" dirty="0" smtClean="0">
                <a:ea typeface="ＭＳ Ｐゴシック" pitchFamily="34" charset="-128"/>
              </a:rPr>
              <a:t>How do we determine closeness?</a:t>
            </a:r>
            <a:endParaRPr lang="en-US" altLang="en-US" dirty="0" smtClean="0">
              <a:ea typeface="ＭＳ Ｐゴシック" pitchFamily="34" charset="-128"/>
            </a:endParaRPr>
          </a:p>
          <a:p>
            <a:endParaRPr lang="en-US" altLang="en-US" dirty="0" smtClean="0">
              <a:ea typeface="ＭＳ Ｐゴシック" pitchFamily="34" charset="-128"/>
            </a:endParaRPr>
          </a:p>
          <a:p>
            <a:r>
              <a:rPr lang="en-US" altLang="en-US" dirty="0" smtClean="0">
                <a:ea typeface="ＭＳ Ｐゴシック" pitchFamily="34" charset="-128"/>
              </a:rPr>
              <a:t>Linkage is how we determine how we compute the distance between the </a:t>
            </a:r>
            <a:r>
              <a:rPr lang="en-US" altLang="en-US" dirty="0" smtClean="0">
                <a:ea typeface="ＭＳ Ｐゴシック" pitchFamily="34" charset="-128"/>
              </a:rPr>
              <a:t>clusters</a:t>
            </a:r>
            <a:r>
              <a:rPr lang="en-US" altLang="en-US" baseline="0" dirty="0" smtClean="0">
                <a:ea typeface="ＭＳ Ｐゴシック" pitchFamily="34" charset="-128"/>
              </a:rPr>
              <a:t> -&gt;</a:t>
            </a:r>
            <a:r>
              <a:rPr lang="en-US" altLang="en-US" dirty="0" smtClean="0">
                <a:ea typeface="ＭＳ Ｐゴシック" pitchFamily="34" charset="-128"/>
              </a:rPr>
              <a:t>average</a:t>
            </a:r>
            <a:r>
              <a:rPr lang="en-US" altLang="en-US" dirty="0" smtClean="0">
                <a:ea typeface="ＭＳ Ｐゴシック" pitchFamily="34" charset="-128"/>
              </a:rPr>
              <a:t>, </a:t>
            </a:r>
            <a:r>
              <a:rPr lang="en-US" altLang="en-US" dirty="0" smtClean="0">
                <a:ea typeface="ＭＳ Ｐゴシック" pitchFamily="34" charset="-128"/>
              </a:rPr>
              <a:t>complete, single</a:t>
            </a:r>
            <a:endParaRPr lang="en-US" altLang="en-US" dirty="0" smtClean="0">
              <a:ea typeface="ＭＳ Ｐゴシック" pitchFamily="34" charset="-128"/>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FD05531C-598E-41D4-B041-25D8CDDF1CF9}" type="slidenum">
              <a:rPr lang="en-US" altLang="en-US"/>
              <a:pPr eaLnBrk="1" hangingPunct="1">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00FF"/>
                </a:solidFill>
                <a:latin typeface="+mn-lt"/>
                <a:ea typeface="Times New Roman" charset="0"/>
                <a:cs typeface="Times New Roman" charset="0"/>
              </a:rPr>
              <a:t>Average Linkage:</a:t>
            </a:r>
            <a:r>
              <a:rPr lang="en-US" sz="1200" b="1" dirty="0" smtClean="0">
                <a:latin typeface="+mn-lt"/>
                <a:ea typeface="Times New Roman" charset="0"/>
                <a:cs typeface="Times New Roman" charset="0"/>
              </a:rPr>
              <a:t> average distance between all pairs</a:t>
            </a:r>
          </a:p>
          <a:p>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7</a:t>
            </a:fld>
            <a:endParaRPr lang="en-US" altLang="en-US"/>
          </a:p>
        </p:txBody>
      </p:sp>
    </p:spTree>
    <p:extLst>
      <p:ext uri="{BB962C8B-B14F-4D97-AF65-F5344CB8AC3E}">
        <p14:creationId xmlns:p14="http://schemas.microsoft.com/office/powerpoint/2010/main" val="3445250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ct val="50000"/>
              </a:spcBef>
              <a:spcAft>
                <a:spcPts val="0"/>
              </a:spcAft>
              <a:defRPr/>
            </a:pPr>
            <a:r>
              <a:rPr lang="en-US" sz="1200" b="1" dirty="0" smtClean="0">
                <a:solidFill>
                  <a:srgbClr val="0000FF"/>
                </a:solidFill>
                <a:latin typeface="+mn-lt"/>
                <a:ea typeface="Times New Roman" charset="0"/>
                <a:cs typeface="Times New Roman" charset="0"/>
              </a:rPr>
              <a:t>Complete Linkage</a:t>
            </a:r>
            <a:r>
              <a:rPr lang="en-US" sz="1200" b="1" dirty="0" smtClean="0">
                <a:latin typeface="+mn-lt"/>
                <a:ea typeface="Times New Roman" charset="0"/>
                <a:cs typeface="Times New Roman" charset="0"/>
              </a:rPr>
              <a:t>: farthest distance between all pairs</a:t>
            </a:r>
          </a:p>
          <a:p>
            <a:pPr fontAlgn="auto">
              <a:spcBef>
                <a:spcPct val="50000"/>
              </a:spcBef>
              <a:spcAft>
                <a:spcPts val="0"/>
              </a:spcAft>
              <a:defRPr/>
            </a:pPr>
            <a:r>
              <a:rPr lang="en-US" sz="1200" b="1" dirty="0" smtClean="0">
                <a:solidFill>
                  <a:srgbClr val="0000FF"/>
                </a:solidFill>
                <a:latin typeface="+mn-lt"/>
                <a:ea typeface="Times New Roman" charset="0"/>
                <a:cs typeface="Times New Roman" charset="0"/>
              </a:rPr>
              <a:t>Single Linkage</a:t>
            </a:r>
            <a:r>
              <a:rPr lang="en-US" sz="1200" b="1" dirty="0" smtClean="0">
                <a:latin typeface="+mn-lt"/>
                <a:ea typeface="Times New Roman" charset="0"/>
                <a:cs typeface="Times New Roman" charset="0"/>
              </a:rPr>
              <a:t>: closest distance between all pairs</a:t>
            </a:r>
          </a:p>
          <a:p>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8</a:t>
            </a:fld>
            <a:endParaRPr lang="en-US" altLang="en-US"/>
          </a:p>
        </p:txBody>
      </p:sp>
    </p:spTree>
    <p:extLst>
      <p:ext uri="{BB962C8B-B14F-4D97-AF65-F5344CB8AC3E}">
        <p14:creationId xmlns:p14="http://schemas.microsoft.com/office/powerpoint/2010/main" val="24325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ea typeface="ＭＳ Ｐゴシック" pitchFamily="34" charset="-128"/>
              </a:rPr>
              <a:t>In order to compute linkage</a:t>
            </a:r>
            <a:r>
              <a:rPr lang="en-US" altLang="en-US" baseline="0" dirty="0" smtClean="0">
                <a:ea typeface="ＭＳ Ｐゴシック" pitchFamily="34" charset="-128"/>
              </a:rPr>
              <a:t> you need a measure of distance.</a:t>
            </a:r>
          </a:p>
          <a:p>
            <a:endParaRPr lang="en-US" altLang="en-US" baseline="0" dirty="0" smtClean="0">
              <a:ea typeface="ＭＳ Ｐゴシック" pitchFamily="34" charset="-128"/>
            </a:endParaRPr>
          </a:p>
          <a:p>
            <a:r>
              <a:rPr lang="en-US" altLang="en-US" baseline="0" dirty="0" smtClean="0">
                <a:ea typeface="ＭＳ Ｐゴシック" pitchFamily="34" charset="-128"/>
              </a:rPr>
              <a:t>Pearson is statistical distance</a:t>
            </a:r>
          </a:p>
          <a:p>
            <a:r>
              <a:rPr lang="en-US" altLang="en-US" baseline="0" dirty="0" smtClean="0">
                <a:ea typeface="ＭＳ Ｐゴシック" pitchFamily="34" charset="-128"/>
              </a:rPr>
              <a:t>Euclidean is geometric</a:t>
            </a:r>
          </a:p>
          <a:p>
            <a:endParaRPr lang="en-US" altLang="en-US" baseline="0" dirty="0" smtClean="0">
              <a:ea typeface="ＭＳ Ｐゴシック" pitchFamily="34" charset="-128"/>
            </a:endParaRPr>
          </a:p>
          <a:p>
            <a:r>
              <a:rPr lang="en-US" altLang="en-US" dirty="0" smtClean="0">
                <a:ea typeface="ＭＳ Ｐゴシック" pitchFamily="34" charset="-128"/>
              </a:rPr>
              <a:t>Notes</a:t>
            </a:r>
            <a:r>
              <a:rPr lang="en-US" altLang="en-US" baseline="0" dirty="0" smtClean="0">
                <a:ea typeface="ＭＳ Ｐゴシック" pitchFamily="34" charset="-128"/>
              </a:rPr>
              <a:t> to self:</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aseline="0" dirty="0" smtClean="0">
                <a:ea typeface="ＭＳ Ｐゴシック" pitchFamily="34" charset="-128"/>
              </a:rPr>
              <a:t>Euclidian (Manhattan)- Standard distance is like Standard deviation – it is a summary metric of how far points are from the mean center. Sensitive to scaling because it is based on mean center – so the </a:t>
            </a:r>
            <a:r>
              <a:rPr lang="en-US" altLang="en-US" baseline="0" dirty="0" err="1" smtClean="0">
                <a:ea typeface="ＭＳ Ｐゴシック" pitchFamily="34" charset="-128"/>
              </a:rPr>
              <a:t>cal</a:t>
            </a:r>
            <a:r>
              <a:rPr lang="en-US" altLang="en-US" baseline="0" dirty="0" smtClean="0">
                <a:ea typeface="ＭＳ Ｐゴシック" pitchFamily="34" charset="-128"/>
              </a:rPr>
              <a:t> changes</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altLang="en-US" baseline="0" dirty="0" smtClean="0">
              <a:ea typeface="ＭＳ Ｐゴシック" pitchFamily="34" charset="-128"/>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aseline="0" dirty="0" smtClean="0">
                <a:ea typeface="ＭＳ Ｐゴシック" pitchFamily="34" charset="-128"/>
              </a:rPr>
              <a:t>Pearson – measure best point A to point B and then how far are data points from that best line of fit.</a:t>
            </a:r>
          </a:p>
          <a:p>
            <a:endParaRPr lang="en-US" altLang="en-US" dirty="0" smtClean="0">
              <a:ea typeface="ＭＳ Ｐゴシック" pitchFamily="34" charset="-128"/>
            </a:endParaRP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0BF28F83-E03D-45F7-A7A6-10F167DD8149}" type="slidenum">
              <a:rPr lang="en-US" altLang="en-US"/>
              <a:pPr eaLnBrk="1" hangingPunct="1">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7853A86-1CC1-414F-B76C-CD003FDC842C}" type="datetime1">
              <a:rPr lang="en-US" altLang="en-US"/>
              <a:pPr>
                <a:defRPr/>
              </a:pPr>
              <a:t>1/25/2018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75ED71-FB9B-4D37-AEAD-EDB1BCD0E261}" type="slidenum">
              <a:rPr lang="en-US" altLang="en-US"/>
              <a:pPr>
                <a:defRPr/>
              </a:pPr>
              <a:t>‹#›</a:t>
            </a:fld>
            <a:endParaRPr lang="en-US" altLang="en-US"/>
          </a:p>
        </p:txBody>
      </p:sp>
    </p:spTree>
    <p:extLst>
      <p:ext uri="{BB962C8B-B14F-4D97-AF65-F5344CB8AC3E}">
        <p14:creationId xmlns:p14="http://schemas.microsoft.com/office/powerpoint/2010/main" val="303179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FB7C262-39C2-49D5-A916-8C1317DDA9A3}" type="datetime1">
              <a:rPr lang="en-US" altLang="en-US"/>
              <a:pPr>
                <a:defRPr/>
              </a:pPr>
              <a:t>1/25/2018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76EEC3-B6C7-426E-975C-C5093731BBD4}" type="slidenum">
              <a:rPr lang="en-US" altLang="en-US"/>
              <a:pPr>
                <a:defRPr/>
              </a:pPr>
              <a:t>‹#›</a:t>
            </a:fld>
            <a:endParaRPr lang="en-US" altLang="en-US"/>
          </a:p>
        </p:txBody>
      </p:sp>
    </p:spTree>
    <p:extLst>
      <p:ext uri="{BB962C8B-B14F-4D97-AF65-F5344CB8AC3E}">
        <p14:creationId xmlns:p14="http://schemas.microsoft.com/office/powerpoint/2010/main" val="401443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2C9FDE-BFE2-43BF-9095-EF03A9ED72FF}" type="datetime1">
              <a:rPr lang="en-US" altLang="en-US"/>
              <a:pPr>
                <a:defRPr/>
              </a:pPr>
              <a:t>1/25/2018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6A6E13-07F4-480A-A2F6-4A0C29507194}" type="slidenum">
              <a:rPr lang="en-US" altLang="en-US"/>
              <a:pPr>
                <a:defRPr/>
              </a:pPr>
              <a:t>‹#›</a:t>
            </a:fld>
            <a:endParaRPr lang="en-US" altLang="en-US"/>
          </a:p>
        </p:txBody>
      </p:sp>
    </p:spTree>
    <p:extLst>
      <p:ext uri="{BB962C8B-B14F-4D97-AF65-F5344CB8AC3E}">
        <p14:creationId xmlns:p14="http://schemas.microsoft.com/office/powerpoint/2010/main" val="2449788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9575" y="220980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09575" y="29718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45678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92408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18319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37881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761722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907391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5726233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71607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AD8930-74F3-4E25-8A33-BE412B4AF892}" type="datetime1">
              <a:rPr lang="en-US" altLang="en-US"/>
              <a:pPr>
                <a:defRPr/>
              </a:pPr>
              <a:t>1/25/2018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6AF3112-93DF-4324-BB50-B14EE1D95A1D}" type="slidenum">
              <a:rPr lang="en-US" altLang="en-US"/>
              <a:pPr>
                <a:defRPr/>
              </a:pPr>
              <a:t>‹#›</a:t>
            </a:fld>
            <a:endParaRPr lang="en-US" altLang="en-US"/>
          </a:p>
        </p:txBody>
      </p:sp>
    </p:spTree>
    <p:extLst>
      <p:ext uri="{BB962C8B-B14F-4D97-AF65-F5344CB8AC3E}">
        <p14:creationId xmlns:p14="http://schemas.microsoft.com/office/powerpoint/2010/main" val="1353614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43853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9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145279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8821746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769942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7422849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9201322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5335666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6753057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9972175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421119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A5870C5-FB85-4F01-B7C9-066DC1909566}" type="datetime1">
              <a:rPr lang="en-US" altLang="en-US"/>
              <a:pPr>
                <a:defRPr/>
              </a:pPr>
              <a:t>1/25/2018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9D8020-53CE-47DF-B731-E07C56A046E3}" type="slidenum">
              <a:rPr lang="en-US" altLang="en-US"/>
              <a:pPr>
                <a:defRPr/>
              </a:pPr>
              <a:t>‹#›</a:t>
            </a:fld>
            <a:endParaRPr lang="en-US" altLang="en-US"/>
          </a:p>
        </p:txBody>
      </p:sp>
    </p:spTree>
    <p:extLst>
      <p:ext uri="{BB962C8B-B14F-4D97-AF65-F5344CB8AC3E}">
        <p14:creationId xmlns:p14="http://schemas.microsoft.com/office/powerpoint/2010/main" val="41005186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32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7093353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9798468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3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552806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3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41589474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25043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FEBAD4-FDD8-4892-89AF-C8511F24EFCC}" type="datetime1">
              <a:rPr lang="en-US" altLang="en-US"/>
              <a:pPr>
                <a:defRPr/>
              </a:pPr>
              <a:t>1/25/2018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B7C137-4262-4910-B5D4-1C9DFB87C903}" type="slidenum">
              <a:rPr lang="en-US" altLang="en-US"/>
              <a:pPr>
                <a:defRPr/>
              </a:pPr>
              <a:t>‹#›</a:t>
            </a:fld>
            <a:endParaRPr lang="en-US" altLang="en-US"/>
          </a:p>
        </p:txBody>
      </p:sp>
    </p:spTree>
    <p:extLst>
      <p:ext uri="{BB962C8B-B14F-4D97-AF65-F5344CB8AC3E}">
        <p14:creationId xmlns:p14="http://schemas.microsoft.com/office/powerpoint/2010/main" val="239320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20481BC-46AB-48BC-8EB5-B4D85784DC2A}" type="datetime1">
              <a:rPr lang="en-US" altLang="en-US"/>
              <a:pPr>
                <a:defRPr/>
              </a:pPr>
              <a:t>1/25/2018</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3A5ADFC-DE7D-46EF-8182-572DADBF489D}" type="slidenum">
              <a:rPr lang="en-US" altLang="en-US"/>
              <a:pPr>
                <a:defRPr/>
              </a:pPr>
              <a:t>‹#›</a:t>
            </a:fld>
            <a:endParaRPr lang="en-US" altLang="en-US"/>
          </a:p>
        </p:txBody>
      </p:sp>
    </p:spTree>
    <p:extLst>
      <p:ext uri="{BB962C8B-B14F-4D97-AF65-F5344CB8AC3E}">
        <p14:creationId xmlns:p14="http://schemas.microsoft.com/office/powerpoint/2010/main" val="74126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FB7CD22-4F87-47DB-81D6-821D6057373E}" type="datetime1">
              <a:rPr lang="en-US" altLang="en-US"/>
              <a:pPr>
                <a:defRPr/>
              </a:pPr>
              <a:t>1/25/2018</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54F4D02-4711-4A9D-BF6D-B2FCD16DA1A7}" type="slidenum">
              <a:rPr lang="en-US" altLang="en-US"/>
              <a:pPr>
                <a:defRPr/>
              </a:pPr>
              <a:t>‹#›</a:t>
            </a:fld>
            <a:endParaRPr lang="en-US" altLang="en-US"/>
          </a:p>
        </p:txBody>
      </p:sp>
    </p:spTree>
    <p:extLst>
      <p:ext uri="{BB962C8B-B14F-4D97-AF65-F5344CB8AC3E}">
        <p14:creationId xmlns:p14="http://schemas.microsoft.com/office/powerpoint/2010/main" val="26247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F7F3907-0655-4013-9E88-6C1628A79BBE}" type="datetime1">
              <a:rPr lang="en-US" altLang="en-US"/>
              <a:pPr>
                <a:defRPr/>
              </a:pPr>
              <a:t>1/25/2018</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1285D35-6818-46E9-8376-B9BD631FEFE1}" type="slidenum">
              <a:rPr lang="en-US" altLang="en-US"/>
              <a:pPr>
                <a:defRPr/>
              </a:pPr>
              <a:t>‹#›</a:t>
            </a:fld>
            <a:endParaRPr lang="en-US" altLang="en-US"/>
          </a:p>
        </p:txBody>
      </p:sp>
    </p:spTree>
    <p:extLst>
      <p:ext uri="{BB962C8B-B14F-4D97-AF65-F5344CB8AC3E}">
        <p14:creationId xmlns:p14="http://schemas.microsoft.com/office/powerpoint/2010/main" val="179748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E982C3D-8570-4F9C-B17F-56A7560C6708}" type="datetime1">
              <a:rPr lang="en-US" altLang="en-US"/>
              <a:pPr>
                <a:defRPr/>
              </a:pPr>
              <a:t>1/25/2018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ECA3C17-0A15-489B-884C-AADD8592D049}" type="slidenum">
              <a:rPr lang="en-US" altLang="en-US"/>
              <a:pPr>
                <a:defRPr/>
              </a:pPr>
              <a:t>‹#›</a:t>
            </a:fld>
            <a:endParaRPr lang="en-US" altLang="en-US"/>
          </a:p>
        </p:txBody>
      </p:sp>
    </p:spTree>
    <p:extLst>
      <p:ext uri="{BB962C8B-B14F-4D97-AF65-F5344CB8AC3E}">
        <p14:creationId xmlns:p14="http://schemas.microsoft.com/office/powerpoint/2010/main" val="52689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D105CFF-F6FD-4C07-BC92-204F88B5DE52}" type="datetime1">
              <a:rPr lang="en-US" altLang="en-US"/>
              <a:pPr>
                <a:defRPr/>
              </a:pPr>
              <a:t>1/25/2018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2836ABE-06A0-46F0-BA37-733F3E06944E}" type="slidenum">
              <a:rPr lang="en-US" altLang="en-US"/>
              <a:pPr>
                <a:defRPr/>
              </a:pPr>
              <a:t>‹#›</a:t>
            </a:fld>
            <a:endParaRPr lang="en-US" altLang="en-US"/>
          </a:p>
        </p:txBody>
      </p:sp>
    </p:spTree>
    <p:extLst>
      <p:ext uri="{BB962C8B-B14F-4D97-AF65-F5344CB8AC3E}">
        <p14:creationId xmlns:p14="http://schemas.microsoft.com/office/powerpoint/2010/main" val="394021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34" charset="0"/>
              </a:defRPr>
            </a:lvl1pPr>
          </a:lstStyle>
          <a:p>
            <a:pPr>
              <a:defRPr/>
            </a:pPr>
            <a:fld id="{5567F377-EA3D-46BC-9716-650F60B69299}" type="datetime1">
              <a:rPr lang="en-US" altLang="en-US"/>
              <a:pPr>
                <a:defRPr/>
              </a:pPr>
              <a:t>1/25/2018</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itchFamily="34" charset="0"/>
              </a:defRPr>
            </a:lvl1pPr>
          </a:lstStyle>
          <a:p>
            <a:pPr>
              <a:defRPr/>
            </a:pPr>
            <a:fld id="{17D281D4-AAAC-4E3A-A330-7D86487887B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4028" r:id="rId13"/>
    <p:sldLayoutId id="2147484029" r:id="rId14"/>
    <p:sldLayoutId id="2147484030" r:id="rId15"/>
    <p:sldLayoutId id="2147484031" r:id="rId16"/>
    <p:sldLayoutId id="2147484032" r:id="rId17"/>
    <p:sldLayoutId id="2147484033" r:id="rId18"/>
    <p:sldLayoutId id="2147484034" r:id="rId19"/>
    <p:sldLayoutId id="2147484035" r:id="rId20"/>
    <p:sldLayoutId id="2147484036" r:id="rId21"/>
    <p:sldLayoutId id="2147484037" r:id="rId22"/>
    <p:sldLayoutId id="2147484038" r:id="rId23"/>
    <p:sldLayoutId id="2147484039" r:id="rId24"/>
    <p:sldLayoutId id="2147484040" r:id="rId25"/>
    <p:sldLayoutId id="2147484041" r:id="rId26"/>
    <p:sldLayoutId id="2147484042" r:id="rId27"/>
    <p:sldLayoutId id="2147484043" r:id="rId28"/>
    <p:sldLayoutId id="2147484044" r:id="rId29"/>
    <p:sldLayoutId id="2147484045" r:id="rId30"/>
    <p:sldLayoutId id="2147484046" r:id="rId31"/>
    <p:sldLayoutId id="2147484047" r:id="rId32"/>
    <p:sldLayoutId id="2147484048" r:id="rId33"/>
    <p:sldLayoutId id="2147484049" r:id="rId34"/>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pitchFamily="-107" charset="0"/>
        </a:defRPr>
      </a:lvl6pPr>
      <a:lvl7pPr marL="914400" algn="ctr" defTabSz="457200" rtl="0" fontAlgn="base">
        <a:spcBef>
          <a:spcPct val="0"/>
        </a:spcBef>
        <a:spcAft>
          <a:spcPct val="0"/>
        </a:spcAft>
        <a:defRPr sz="4400">
          <a:solidFill>
            <a:schemeClr val="tx1"/>
          </a:solidFill>
          <a:latin typeface="Calibri" pitchFamily="-107" charset="0"/>
        </a:defRPr>
      </a:lvl7pPr>
      <a:lvl8pPr marL="1371600" algn="ctr" defTabSz="457200" rtl="0" fontAlgn="base">
        <a:spcBef>
          <a:spcPct val="0"/>
        </a:spcBef>
        <a:spcAft>
          <a:spcPct val="0"/>
        </a:spcAft>
        <a:defRPr sz="4400">
          <a:solidFill>
            <a:schemeClr val="tx1"/>
          </a:solidFill>
          <a:latin typeface="Calibri" pitchFamily="-107" charset="0"/>
        </a:defRPr>
      </a:lvl8pPr>
      <a:lvl9pPr marL="1828800" algn="ctr" defTabSz="457200" rtl="0" fontAlgn="base">
        <a:spcBef>
          <a:spcPct val="0"/>
        </a:spcBef>
        <a:spcAft>
          <a:spcPct val="0"/>
        </a:spcAft>
        <a:defRPr sz="4400">
          <a:solidFill>
            <a:schemeClr val="tx1"/>
          </a:solidFill>
          <a:latin typeface="Calibri" pitchFamily="-107"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oleObject" Target="../embeddings/oleObject1.bin"/><Relationship Id="rId4" Type="http://schemas.openxmlformats.org/officeDocument/2006/relationships/image" Target="../media/image23.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7.png"/><Relationship Id="rId5" Type="http://schemas.openxmlformats.org/officeDocument/2006/relationships/oleObject" Target="../embeddings/oleObject6.bin"/><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552450" y="2419350"/>
            <a:ext cx="8924925" cy="1470025"/>
          </a:xfrm>
        </p:spPr>
        <p:txBody>
          <a:bodyPr/>
          <a:lstStyle/>
          <a:p>
            <a:pPr eaLnBrk="1" hangingPunct="1"/>
            <a:r>
              <a:rPr lang="en-US" altLang="en-US" b="1" smtClean="0">
                <a:ea typeface="ＭＳ Ｐゴシック" pitchFamily="34" charset="-128"/>
              </a:rPr>
              <a:t>Clustering</a:t>
            </a:r>
          </a:p>
        </p:txBody>
      </p:sp>
      <p:pic>
        <p:nvPicPr>
          <p:cNvPr id="163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1288" y="2628900"/>
            <a:ext cx="1114425" cy="116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Reasonable Distance Measure</a:t>
            </a:r>
          </a:p>
        </p:txBody>
      </p:sp>
      <p:grpSp>
        <p:nvGrpSpPr>
          <p:cNvPr id="2" name="Group 3"/>
          <p:cNvGrpSpPr>
            <a:grpSpLocks/>
          </p:cNvGrpSpPr>
          <p:nvPr/>
        </p:nvGrpSpPr>
        <p:grpSpPr bwMode="auto">
          <a:xfrm>
            <a:off x="6629400" y="1295400"/>
            <a:ext cx="2209800" cy="927100"/>
            <a:chOff x="3408" y="2592"/>
            <a:chExt cx="1392" cy="584"/>
          </a:xfrm>
        </p:grpSpPr>
        <p:sp>
          <p:nvSpPr>
            <p:cNvPr id="397338" name="Line 4"/>
            <p:cNvSpPr>
              <a:spLocks noChangeShapeType="1"/>
            </p:cNvSpPr>
            <p:nvPr/>
          </p:nvSpPr>
          <p:spPr bwMode="auto">
            <a:xfrm>
              <a:off x="3456" y="2592"/>
              <a:ext cx="0" cy="576"/>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39" name="Line 5"/>
            <p:cNvSpPr>
              <a:spLocks noChangeShapeType="1"/>
            </p:cNvSpPr>
            <p:nvPr/>
          </p:nvSpPr>
          <p:spPr bwMode="auto">
            <a:xfrm>
              <a:off x="3408" y="3072"/>
              <a:ext cx="139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40" name="Freeform 6"/>
            <p:cNvSpPr>
              <a:spLocks/>
            </p:cNvSpPr>
            <p:nvPr/>
          </p:nvSpPr>
          <p:spPr bwMode="auto">
            <a:xfrm>
              <a:off x="3477" y="2952"/>
              <a:ext cx="1104" cy="224"/>
            </a:xfrm>
            <a:custGeom>
              <a:avLst/>
              <a:gdLst>
                <a:gd name="T0" fmla="*/ 0 w 1104"/>
                <a:gd name="T1" fmla="*/ 0 h 504"/>
                <a:gd name="T2" fmla="*/ 336 w 1104"/>
                <a:gd name="T3" fmla="*/ 0 h 504"/>
                <a:gd name="T4" fmla="*/ 816 w 1104"/>
                <a:gd name="T5" fmla="*/ 0 h 504"/>
                <a:gd name="T6" fmla="*/ 1104 w 1104"/>
                <a:gd name="T7" fmla="*/ 0 h 504"/>
                <a:gd name="T8" fmla="*/ 0 60000 65536"/>
                <a:gd name="T9" fmla="*/ 0 60000 65536"/>
                <a:gd name="T10" fmla="*/ 0 60000 65536"/>
                <a:gd name="T11" fmla="*/ 0 60000 65536"/>
                <a:gd name="T12" fmla="*/ 0 w 1104"/>
                <a:gd name="T13" fmla="*/ 0 h 504"/>
                <a:gd name="T14" fmla="*/ 1104 w 1104"/>
                <a:gd name="T15" fmla="*/ 504 h 504"/>
              </a:gdLst>
              <a:ahLst/>
              <a:cxnLst>
                <a:cxn ang="T8">
                  <a:pos x="T0" y="T1"/>
                </a:cxn>
                <a:cxn ang="T9">
                  <a:pos x="T2" y="T3"/>
                </a:cxn>
                <a:cxn ang="T10">
                  <a:pos x="T4" y="T5"/>
                </a:cxn>
                <a:cxn ang="T11">
                  <a:pos x="T6" y="T7"/>
                </a:cxn>
              </a:cxnLst>
              <a:rect l="T12" t="T13" r="T14" b="T15"/>
              <a:pathLst>
                <a:path w="1104" h="504">
                  <a:moveTo>
                    <a:pt x="0" y="232"/>
                  </a:moveTo>
                  <a:cubicBezTo>
                    <a:pt x="100" y="116"/>
                    <a:pt x="200" y="0"/>
                    <a:pt x="336" y="40"/>
                  </a:cubicBezTo>
                  <a:cubicBezTo>
                    <a:pt x="472" y="80"/>
                    <a:pt x="688" y="440"/>
                    <a:pt x="816" y="472"/>
                  </a:cubicBezTo>
                  <a:cubicBezTo>
                    <a:pt x="944" y="504"/>
                    <a:pt x="1024" y="368"/>
                    <a:pt x="1104" y="232"/>
                  </a:cubicBezTo>
                </a:path>
              </a:pathLst>
            </a:custGeom>
            <a:noFill/>
            <a:ln w="28575">
              <a:solidFill>
                <a:schemeClr val="accent2"/>
              </a:solidFill>
              <a:round/>
              <a:headEnd/>
              <a:tailEnd/>
            </a:ln>
          </p:spPr>
          <p:txBody>
            <a:bodyPr>
              <a:prstTxWarp prst="textNoShape">
                <a:avLst/>
              </a:prstTxWarp>
            </a:bodyPr>
            <a:lstStyle/>
            <a:p>
              <a:endParaRPr lang="en-US" sz="1800"/>
            </a:p>
          </p:txBody>
        </p:sp>
      </p:grpSp>
      <p:grpSp>
        <p:nvGrpSpPr>
          <p:cNvPr id="3" name="Group 7"/>
          <p:cNvGrpSpPr>
            <a:grpSpLocks/>
          </p:cNvGrpSpPr>
          <p:nvPr/>
        </p:nvGrpSpPr>
        <p:grpSpPr bwMode="auto">
          <a:xfrm>
            <a:off x="6629400" y="2511425"/>
            <a:ext cx="2209800" cy="927100"/>
            <a:chOff x="3408" y="2592"/>
            <a:chExt cx="1392" cy="584"/>
          </a:xfrm>
        </p:grpSpPr>
        <p:sp>
          <p:nvSpPr>
            <p:cNvPr id="397335" name="Line 8"/>
            <p:cNvSpPr>
              <a:spLocks noChangeShapeType="1"/>
            </p:cNvSpPr>
            <p:nvPr/>
          </p:nvSpPr>
          <p:spPr bwMode="auto">
            <a:xfrm>
              <a:off x="3456" y="2592"/>
              <a:ext cx="0" cy="576"/>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36" name="Line 9"/>
            <p:cNvSpPr>
              <a:spLocks noChangeShapeType="1"/>
            </p:cNvSpPr>
            <p:nvPr/>
          </p:nvSpPr>
          <p:spPr bwMode="auto">
            <a:xfrm>
              <a:off x="3408" y="3072"/>
              <a:ext cx="139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37" name="Freeform 10"/>
            <p:cNvSpPr>
              <a:spLocks/>
            </p:cNvSpPr>
            <p:nvPr/>
          </p:nvSpPr>
          <p:spPr bwMode="auto">
            <a:xfrm>
              <a:off x="3477" y="2952"/>
              <a:ext cx="1104" cy="224"/>
            </a:xfrm>
            <a:custGeom>
              <a:avLst/>
              <a:gdLst>
                <a:gd name="T0" fmla="*/ 0 w 1104"/>
                <a:gd name="T1" fmla="*/ 0 h 504"/>
                <a:gd name="T2" fmla="*/ 336 w 1104"/>
                <a:gd name="T3" fmla="*/ 0 h 504"/>
                <a:gd name="T4" fmla="*/ 816 w 1104"/>
                <a:gd name="T5" fmla="*/ 0 h 504"/>
                <a:gd name="T6" fmla="*/ 1104 w 1104"/>
                <a:gd name="T7" fmla="*/ 0 h 504"/>
                <a:gd name="T8" fmla="*/ 0 60000 65536"/>
                <a:gd name="T9" fmla="*/ 0 60000 65536"/>
                <a:gd name="T10" fmla="*/ 0 60000 65536"/>
                <a:gd name="T11" fmla="*/ 0 60000 65536"/>
                <a:gd name="T12" fmla="*/ 0 w 1104"/>
                <a:gd name="T13" fmla="*/ 0 h 504"/>
                <a:gd name="T14" fmla="*/ 1104 w 1104"/>
                <a:gd name="T15" fmla="*/ 504 h 504"/>
              </a:gdLst>
              <a:ahLst/>
              <a:cxnLst>
                <a:cxn ang="T8">
                  <a:pos x="T0" y="T1"/>
                </a:cxn>
                <a:cxn ang="T9">
                  <a:pos x="T2" y="T3"/>
                </a:cxn>
                <a:cxn ang="T10">
                  <a:pos x="T4" y="T5"/>
                </a:cxn>
                <a:cxn ang="T11">
                  <a:pos x="T6" y="T7"/>
                </a:cxn>
              </a:cxnLst>
              <a:rect l="T12" t="T13" r="T14" b="T15"/>
              <a:pathLst>
                <a:path w="1104" h="504">
                  <a:moveTo>
                    <a:pt x="0" y="232"/>
                  </a:moveTo>
                  <a:cubicBezTo>
                    <a:pt x="100" y="116"/>
                    <a:pt x="200" y="0"/>
                    <a:pt x="336" y="40"/>
                  </a:cubicBezTo>
                  <a:cubicBezTo>
                    <a:pt x="472" y="80"/>
                    <a:pt x="688" y="440"/>
                    <a:pt x="816" y="472"/>
                  </a:cubicBezTo>
                  <a:cubicBezTo>
                    <a:pt x="944" y="504"/>
                    <a:pt x="1024" y="368"/>
                    <a:pt x="1104" y="232"/>
                  </a:cubicBezTo>
                </a:path>
              </a:pathLst>
            </a:custGeom>
            <a:noFill/>
            <a:ln w="28575">
              <a:solidFill>
                <a:schemeClr val="accent2"/>
              </a:solidFill>
              <a:round/>
              <a:headEnd/>
              <a:tailEnd/>
            </a:ln>
          </p:spPr>
          <p:txBody>
            <a:bodyPr>
              <a:prstTxWarp prst="textNoShape">
                <a:avLst/>
              </a:prstTxWarp>
            </a:bodyPr>
            <a:lstStyle/>
            <a:p>
              <a:endParaRPr lang="en-US" sz="1800"/>
            </a:p>
          </p:txBody>
        </p:sp>
      </p:grpSp>
      <p:sp>
        <p:nvSpPr>
          <p:cNvPr id="397317" name="Line 11"/>
          <p:cNvSpPr>
            <a:spLocks noChangeShapeType="1"/>
          </p:cNvSpPr>
          <p:nvPr/>
        </p:nvSpPr>
        <p:spPr bwMode="auto">
          <a:xfrm>
            <a:off x="6705600" y="3895725"/>
            <a:ext cx="0" cy="9271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18" name="Line 12"/>
          <p:cNvSpPr>
            <a:spLocks noChangeShapeType="1"/>
          </p:cNvSpPr>
          <p:nvPr/>
        </p:nvSpPr>
        <p:spPr bwMode="auto">
          <a:xfrm>
            <a:off x="6629400" y="4657725"/>
            <a:ext cx="2209800" cy="15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19" name="Freeform 13"/>
          <p:cNvSpPr>
            <a:spLocks/>
          </p:cNvSpPr>
          <p:nvPr/>
        </p:nvSpPr>
        <p:spPr bwMode="auto">
          <a:xfrm flipH="1">
            <a:off x="6719888" y="4445000"/>
            <a:ext cx="1752600" cy="457200"/>
          </a:xfrm>
          <a:custGeom>
            <a:avLst/>
            <a:gdLst>
              <a:gd name="T0" fmla="*/ 0 w 1104"/>
              <a:gd name="T1" fmla="*/ 2147483647 h 504"/>
              <a:gd name="T2" fmla="*/ 2147483647 w 1104"/>
              <a:gd name="T3" fmla="*/ 2147483647 h 504"/>
              <a:gd name="T4" fmla="*/ 2147483647 w 1104"/>
              <a:gd name="T5" fmla="*/ 2147483647 h 504"/>
              <a:gd name="T6" fmla="*/ 2147483647 w 1104"/>
              <a:gd name="T7" fmla="*/ 2147483647 h 504"/>
              <a:gd name="T8" fmla="*/ 0 60000 65536"/>
              <a:gd name="T9" fmla="*/ 0 60000 65536"/>
              <a:gd name="T10" fmla="*/ 0 60000 65536"/>
              <a:gd name="T11" fmla="*/ 0 60000 65536"/>
              <a:gd name="T12" fmla="*/ 0 w 1104"/>
              <a:gd name="T13" fmla="*/ 0 h 504"/>
              <a:gd name="T14" fmla="*/ 1104 w 1104"/>
              <a:gd name="T15" fmla="*/ 504 h 504"/>
            </a:gdLst>
            <a:ahLst/>
            <a:cxnLst>
              <a:cxn ang="T8">
                <a:pos x="T0" y="T1"/>
              </a:cxn>
              <a:cxn ang="T9">
                <a:pos x="T2" y="T3"/>
              </a:cxn>
              <a:cxn ang="T10">
                <a:pos x="T4" y="T5"/>
              </a:cxn>
              <a:cxn ang="T11">
                <a:pos x="T6" y="T7"/>
              </a:cxn>
            </a:cxnLst>
            <a:rect l="T12" t="T13" r="T14" b="T15"/>
            <a:pathLst>
              <a:path w="1104" h="504">
                <a:moveTo>
                  <a:pt x="0" y="232"/>
                </a:moveTo>
                <a:cubicBezTo>
                  <a:pt x="100" y="116"/>
                  <a:pt x="200" y="0"/>
                  <a:pt x="336" y="40"/>
                </a:cubicBezTo>
                <a:cubicBezTo>
                  <a:pt x="472" y="80"/>
                  <a:pt x="688" y="440"/>
                  <a:pt x="816" y="472"/>
                </a:cubicBezTo>
                <a:cubicBezTo>
                  <a:pt x="944" y="504"/>
                  <a:pt x="1024" y="368"/>
                  <a:pt x="1104" y="232"/>
                </a:cubicBezTo>
              </a:path>
            </a:pathLst>
          </a:custGeom>
          <a:noFill/>
          <a:ln w="28575">
            <a:solidFill>
              <a:schemeClr val="accent2"/>
            </a:solidFill>
            <a:round/>
            <a:headEnd/>
            <a:tailEnd/>
          </a:ln>
        </p:spPr>
        <p:txBody>
          <a:bodyPr>
            <a:prstTxWarp prst="textNoShape">
              <a:avLst/>
            </a:prstTxWarp>
          </a:bodyPr>
          <a:lstStyle/>
          <a:p>
            <a:endParaRPr lang="en-US" sz="1800"/>
          </a:p>
        </p:txBody>
      </p:sp>
      <p:grpSp>
        <p:nvGrpSpPr>
          <p:cNvPr id="4" name="Group 14"/>
          <p:cNvGrpSpPr>
            <a:grpSpLocks/>
          </p:cNvGrpSpPr>
          <p:nvPr/>
        </p:nvGrpSpPr>
        <p:grpSpPr bwMode="auto">
          <a:xfrm>
            <a:off x="6629400" y="4994275"/>
            <a:ext cx="2209800" cy="965200"/>
            <a:chOff x="3408" y="3312"/>
            <a:chExt cx="1392" cy="608"/>
          </a:xfrm>
        </p:grpSpPr>
        <p:sp>
          <p:nvSpPr>
            <p:cNvPr id="397331" name="Line 15"/>
            <p:cNvSpPr>
              <a:spLocks noChangeShapeType="1"/>
            </p:cNvSpPr>
            <p:nvPr/>
          </p:nvSpPr>
          <p:spPr bwMode="auto">
            <a:xfrm>
              <a:off x="3456" y="3312"/>
              <a:ext cx="0" cy="576"/>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32" name="Line 16"/>
            <p:cNvSpPr>
              <a:spLocks noChangeShapeType="1"/>
            </p:cNvSpPr>
            <p:nvPr/>
          </p:nvSpPr>
          <p:spPr bwMode="auto">
            <a:xfrm>
              <a:off x="3408" y="3792"/>
              <a:ext cx="139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33" name="Freeform 17"/>
            <p:cNvSpPr>
              <a:spLocks/>
            </p:cNvSpPr>
            <p:nvPr/>
          </p:nvSpPr>
          <p:spPr bwMode="auto">
            <a:xfrm>
              <a:off x="3456" y="3696"/>
              <a:ext cx="576" cy="224"/>
            </a:xfrm>
            <a:custGeom>
              <a:avLst/>
              <a:gdLst>
                <a:gd name="T0" fmla="*/ 0 w 1104"/>
                <a:gd name="T1" fmla="*/ 0 h 504"/>
                <a:gd name="T2" fmla="*/ 1 w 1104"/>
                <a:gd name="T3" fmla="*/ 0 h 504"/>
                <a:gd name="T4" fmla="*/ 1 w 1104"/>
                <a:gd name="T5" fmla="*/ 0 h 504"/>
                <a:gd name="T6" fmla="*/ 1 w 1104"/>
                <a:gd name="T7" fmla="*/ 0 h 504"/>
                <a:gd name="T8" fmla="*/ 0 60000 65536"/>
                <a:gd name="T9" fmla="*/ 0 60000 65536"/>
                <a:gd name="T10" fmla="*/ 0 60000 65536"/>
                <a:gd name="T11" fmla="*/ 0 60000 65536"/>
                <a:gd name="T12" fmla="*/ 0 w 1104"/>
                <a:gd name="T13" fmla="*/ 0 h 504"/>
                <a:gd name="T14" fmla="*/ 1104 w 1104"/>
                <a:gd name="T15" fmla="*/ 504 h 504"/>
              </a:gdLst>
              <a:ahLst/>
              <a:cxnLst>
                <a:cxn ang="T8">
                  <a:pos x="T0" y="T1"/>
                </a:cxn>
                <a:cxn ang="T9">
                  <a:pos x="T2" y="T3"/>
                </a:cxn>
                <a:cxn ang="T10">
                  <a:pos x="T4" y="T5"/>
                </a:cxn>
                <a:cxn ang="T11">
                  <a:pos x="T6" y="T7"/>
                </a:cxn>
              </a:cxnLst>
              <a:rect l="T12" t="T13" r="T14" b="T15"/>
              <a:pathLst>
                <a:path w="1104" h="504">
                  <a:moveTo>
                    <a:pt x="0" y="232"/>
                  </a:moveTo>
                  <a:cubicBezTo>
                    <a:pt x="100" y="116"/>
                    <a:pt x="200" y="0"/>
                    <a:pt x="336" y="40"/>
                  </a:cubicBezTo>
                  <a:cubicBezTo>
                    <a:pt x="472" y="80"/>
                    <a:pt x="688" y="440"/>
                    <a:pt x="816" y="472"/>
                  </a:cubicBezTo>
                  <a:cubicBezTo>
                    <a:pt x="944" y="504"/>
                    <a:pt x="1024" y="368"/>
                    <a:pt x="1104" y="232"/>
                  </a:cubicBezTo>
                </a:path>
              </a:pathLst>
            </a:custGeom>
            <a:noFill/>
            <a:ln w="28575">
              <a:solidFill>
                <a:schemeClr val="accent2"/>
              </a:solidFill>
              <a:round/>
              <a:headEnd/>
              <a:tailEnd/>
            </a:ln>
          </p:spPr>
          <p:txBody>
            <a:bodyPr>
              <a:prstTxWarp prst="textNoShape">
                <a:avLst/>
              </a:prstTxWarp>
            </a:bodyPr>
            <a:lstStyle/>
            <a:p>
              <a:endParaRPr lang="en-US" sz="1800"/>
            </a:p>
          </p:txBody>
        </p:sp>
        <p:sp>
          <p:nvSpPr>
            <p:cNvPr id="397334" name="Freeform 18"/>
            <p:cNvSpPr>
              <a:spLocks/>
            </p:cNvSpPr>
            <p:nvPr/>
          </p:nvSpPr>
          <p:spPr bwMode="auto">
            <a:xfrm>
              <a:off x="4032" y="3696"/>
              <a:ext cx="576" cy="224"/>
            </a:xfrm>
            <a:custGeom>
              <a:avLst/>
              <a:gdLst>
                <a:gd name="T0" fmla="*/ 0 w 1104"/>
                <a:gd name="T1" fmla="*/ 0 h 504"/>
                <a:gd name="T2" fmla="*/ 1 w 1104"/>
                <a:gd name="T3" fmla="*/ 0 h 504"/>
                <a:gd name="T4" fmla="*/ 1 w 1104"/>
                <a:gd name="T5" fmla="*/ 0 h 504"/>
                <a:gd name="T6" fmla="*/ 1 w 1104"/>
                <a:gd name="T7" fmla="*/ 0 h 504"/>
                <a:gd name="T8" fmla="*/ 0 60000 65536"/>
                <a:gd name="T9" fmla="*/ 0 60000 65536"/>
                <a:gd name="T10" fmla="*/ 0 60000 65536"/>
                <a:gd name="T11" fmla="*/ 0 60000 65536"/>
                <a:gd name="T12" fmla="*/ 0 w 1104"/>
                <a:gd name="T13" fmla="*/ 0 h 504"/>
                <a:gd name="T14" fmla="*/ 1104 w 1104"/>
                <a:gd name="T15" fmla="*/ 504 h 504"/>
              </a:gdLst>
              <a:ahLst/>
              <a:cxnLst>
                <a:cxn ang="T8">
                  <a:pos x="T0" y="T1"/>
                </a:cxn>
                <a:cxn ang="T9">
                  <a:pos x="T2" y="T3"/>
                </a:cxn>
                <a:cxn ang="T10">
                  <a:pos x="T4" y="T5"/>
                </a:cxn>
                <a:cxn ang="T11">
                  <a:pos x="T6" y="T7"/>
                </a:cxn>
              </a:cxnLst>
              <a:rect l="T12" t="T13" r="T14" b="T15"/>
              <a:pathLst>
                <a:path w="1104" h="504">
                  <a:moveTo>
                    <a:pt x="0" y="232"/>
                  </a:moveTo>
                  <a:cubicBezTo>
                    <a:pt x="100" y="116"/>
                    <a:pt x="200" y="0"/>
                    <a:pt x="336" y="40"/>
                  </a:cubicBezTo>
                  <a:cubicBezTo>
                    <a:pt x="472" y="80"/>
                    <a:pt x="688" y="440"/>
                    <a:pt x="816" y="472"/>
                  </a:cubicBezTo>
                  <a:cubicBezTo>
                    <a:pt x="944" y="504"/>
                    <a:pt x="1024" y="368"/>
                    <a:pt x="1104" y="232"/>
                  </a:cubicBezTo>
                </a:path>
              </a:pathLst>
            </a:custGeom>
            <a:noFill/>
            <a:ln w="28575">
              <a:solidFill>
                <a:schemeClr val="accent2"/>
              </a:solidFill>
              <a:round/>
              <a:headEnd/>
              <a:tailEnd/>
            </a:ln>
          </p:spPr>
          <p:txBody>
            <a:bodyPr>
              <a:prstTxWarp prst="textNoShape">
                <a:avLst/>
              </a:prstTxWarp>
            </a:bodyPr>
            <a:lstStyle/>
            <a:p>
              <a:endParaRPr lang="en-US" sz="1800"/>
            </a:p>
          </p:txBody>
        </p:sp>
      </p:grpSp>
      <p:sp>
        <p:nvSpPr>
          <p:cNvPr id="397321" name="Text Box 19"/>
          <p:cNvSpPr txBox="1">
            <a:spLocks noChangeArrowheads="1"/>
          </p:cNvSpPr>
          <p:nvPr/>
        </p:nvSpPr>
        <p:spPr bwMode="auto">
          <a:xfrm>
            <a:off x="5878513" y="1889125"/>
            <a:ext cx="850900" cy="336550"/>
          </a:xfrm>
          <a:prstGeom prst="rect">
            <a:avLst/>
          </a:prstGeom>
          <a:noFill/>
          <a:ln w="9525">
            <a:noFill/>
            <a:miter lim="800000"/>
            <a:headEnd/>
            <a:tailEnd/>
          </a:ln>
        </p:spPr>
        <p:txBody>
          <a:bodyPr wrap="none">
            <a:prstTxWarp prst="textNoShape">
              <a:avLst/>
            </a:prstTxWarp>
            <a:spAutoFit/>
          </a:bodyPr>
          <a:lstStyle/>
          <a:p>
            <a:r>
              <a:rPr lang="en-US" sz="1600">
                <a:ea typeface="Arial" charset="0"/>
                <a:cs typeface="Arial" charset="0"/>
              </a:rPr>
              <a:t>Gene 1</a:t>
            </a:r>
          </a:p>
        </p:txBody>
      </p:sp>
      <p:sp>
        <p:nvSpPr>
          <p:cNvPr id="397322" name="Text Box 20"/>
          <p:cNvSpPr txBox="1">
            <a:spLocks noChangeArrowheads="1"/>
          </p:cNvSpPr>
          <p:nvPr/>
        </p:nvSpPr>
        <p:spPr bwMode="auto">
          <a:xfrm>
            <a:off x="5786438" y="3076575"/>
            <a:ext cx="850900" cy="336550"/>
          </a:xfrm>
          <a:prstGeom prst="rect">
            <a:avLst/>
          </a:prstGeom>
          <a:noFill/>
          <a:ln w="9525">
            <a:noFill/>
            <a:miter lim="800000"/>
            <a:headEnd/>
            <a:tailEnd/>
          </a:ln>
        </p:spPr>
        <p:txBody>
          <a:bodyPr wrap="none">
            <a:prstTxWarp prst="textNoShape">
              <a:avLst/>
            </a:prstTxWarp>
            <a:spAutoFit/>
          </a:bodyPr>
          <a:lstStyle/>
          <a:p>
            <a:r>
              <a:rPr lang="en-US" sz="1600">
                <a:ea typeface="Arial" charset="0"/>
                <a:cs typeface="Arial" charset="0"/>
              </a:rPr>
              <a:t>Gene 2</a:t>
            </a:r>
          </a:p>
        </p:txBody>
      </p:sp>
      <p:sp>
        <p:nvSpPr>
          <p:cNvPr id="397323" name="Text Box 21"/>
          <p:cNvSpPr txBox="1">
            <a:spLocks noChangeArrowheads="1"/>
          </p:cNvSpPr>
          <p:nvPr/>
        </p:nvSpPr>
        <p:spPr bwMode="auto">
          <a:xfrm>
            <a:off x="5786438" y="4448175"/>
            <a:ext cx="850900" cy="336550"/>
          </a:xfrm>
          <a:prstGeom prst="rect">
            <a:avLst/>
          </a:prstGeom>
          <a:noFill/>
          <a:ln w="9525">
            <a:noFill/>
            <a:miter lim="800000"/>
            <a:headEnd/>
            <a:tailEnd/>
          </a:ln>
        </p:spPr>
        <p:txBody>
          <a:bodyPr wrap="none">
            <a:prstTxWarp prst="textNoShape">
              <a:avLst/>
            </a:prstTxWarp>
            <a:spAutoFit/>
          </a:bodyPr>
          <a:lstStyle/>
          <a:p>
            <a:r>
              <a:rPr lang="en-US" sz="1600">
                <a:ea typeface="Arial" charset="0"/>
                <a:cs typeface="Arial" charset="0"/>
              </a:rPr>
              <a:t>Gene 3</a:t>
            </a:r>
          </a:p>
        </p:txBody>
      </p:sp>
      <p:sp>
        <p:nvSpPr>
          <p:cNvPr id="397324" name="Text Box 22"/>
          <p:cNvSpPr txBox="1">
            <a:spLocks noChangeArrowheads="1"/>
          </p:cNvSpPr>
          <p:nvPr/>
        </p:nvSpPr>
        <p:spPr bwMode="auto">
          <a:xfrm>
            <a:off x="5786438" y="5637213"/>
            <a:ext cx="850900" cy="336550"/>
          </a:xfrm>
          <a:prstGeom prst="rect">
            <a:avLst/>
          </a:prstGeom>
          <a:noFill/>
          <a:ln w="9525">
            <a:noFill/>
            <a:miter lim="800000"/>
            <a:headEnd/>
            <a:tailEnd/>
          </a:ln>
        </p:spPr>
        <p:txBody>
          <a:bodyPr wrap="none">
            <a:prstTxWarp prst="textNoShape">
              <a:avLst/>
            </a:prstTxWarp>
            <a:spAutoFit/>
          </a:bodyPr>
          <a:lstStyle/>
          <a:p>
            <a:r>
              <a:rPr lang="en-US" sz="1600">
                <a:ea typeface="Arial" charset="0"/>
                <a:cs typeface="Arial" charset="0"/>
              </a:rPr>
              <a:t>Gene 4</a:t>
            </a:r>
          </a:p>
        </p:txBody>
      </p:sp>
      <p:sp>
        <p:nvSpPr>
          <p:cNvPr id="397325" name="Line 23"/>
          <p:cNvSpPr>
            <a:spLocks noChangeShapeType="1"/>
          </p:cNvSpPr>
          <p:nvPr/>
        </p:nvSpPr>
        <p:spPr bwMode="auto">
          <a:xfrm>
            <a:off x="7100888" y="1427163"/>
            <a:ext cx="0" cy="4664075"/>
          </a:xfrm>
          <a:prstGeom prst="line">
            <a:avLst/>
          </a:prstGeom>
          <a:noFill/>
          <a:ln w="9525">
            <a:solidFill>
              <a:schemeClr val="tx1"/>
            </a:solidFill>
            <a:round/>
            <a:headEnd/>
            <a:tailEnd/>
          </a:ln>
        </p:spPr>
        <p:txBody>
          <a:bodyPr>
            <a:prstTxWarp prst="textNoShape">
              <a:avLst/>
            </a:prstTxWarp>
          </a:bodyPr>
          <a:lstStyle/>
          <a:p>
            <a:endParaRPr lang="en-US"/>
          </a:p>
        </p:txBody>
      </p:sp>
      <p:sp>
        <p:nvSpPr>
          <p:cNvPr id="397326" name="Line 24"/>
          <p:cNvSpPr>
            <a:spLocks noChangeShapeType="1"/>
          </p:cNvSpPr>
          <p:nvPr/>
        </p:nvSpPr>
        <p:spPr bwMode="auto">
          <a:xfrm>
            <a:off x="8107363" y="1427163"/>
            <a:ext cx="0" cy="4664075"/>
          </a:xfrm>
          <a:prstGeom prst="line">
            <a:avLst/>
          </a:prstGeom>
          <a:noFill/>
          <a:ln w="9525">
            <a:solidFill>
              <a:schemeClr val="tx1"/>
            </a:solidFill>
            <a:round/>
            <a:headEnd/>
            <a:tailEnd/>
          </a:ln>
        </p:spPr>
        <p:txBody>
          <a:bodyPr>
            <a:prstTxWarp prst="textNoShape">
              <a:avLst/>
            </a:prstTxWarp>
          </a:bodyPr>
          <a:lstStyle/>
          <a:p>
            <a:endParaRPr lang="en-US"/>
          </a:p>
        </p:txBody>
      </p:sp>
      <p:sp>
        <p:nvSpPr>
          <p:cNvPr id="397327" name="Text Box 25"/>
          <p:cNvSpPr txBox="1">
            <a:spLocks noChangeArrowheads="1"/>
          </p:cNvSpPr>
          <p:nvPr/>
        </p:nvSpPr>
        <p:spPr bwMode="auto">
          <a:xfrm>
            <a:off x="457200" y="3051175"/>
            <a:ext cx="4389438" cy="2308225"/>
          </a:xfrm>
          <a:prstGeom prst="rect">
            <a:avLst/>
          </a:prstGeom>
          <a:noFill/>
          <a:ln w="9525">
            <a:noFill/>
            <a:miter lim="800000"/>
            <a:headEnd/>
            <a:tailEnd/>
          </a:ln>
        </p:spPr>
        <p:txBody>
          <a:bodyPr>
            <a:prstTxWarp prst="textNoShape">
              <a:avLst/>
            </a:prstTxWarp>
            <a:spAutoFit/>
          </a:bodyPr>
          <a:lstStyle/>
          <a:p>
            <a:r>
              <a:rPr lang="en-US">
                <a:solidFill>
                  <a:srgbClr val="0000FF"/>
                </a:solidFill>
                <a:ea typeface="Times New Roman" charset="0"/>
                <a:cs typeface="Times New Roman" charset="0"/>
              </a:rPr>
              <a:t>Genes: </a:t>
            </a:r>
            <a:r>
              <a:rPr lang="en-US">
                <a:ea typeface="Times New Roman" charset="0"/>
                <a:cs typeface="Times New Roman" charset="0"/>
              </a:rPr>
              <a:t>Close </a:t>
            </a:r>
            <a:r>
              <a:rPr lang="en-US">
                <a:ea typeface="Times New Roman" charset="0"/>
                <a:cs typeface="Times New Roman" charset="0"/>
                <a:sym typeface="Symbol" charset="2"/>
              </a:rPr>
              <a:t>-&gt; Correlated</a:t>
            </a:r>
            <a:br>
              <a:rPr lang="en-US">
                <a:ea typeface="Times New Roman" charset="0"/>
                <a:cs typeface="Times New Roman" charset="0"/>
                <a:sym typeface="Symbol" charset="2"/>
              </a:rPr>
            </a:br>
            <a:endParaRPr lang="en-US">
              <a:ea typeface="Times New Roman" charset="0"/>
              <a:cs typeface="Times New Roman" charset="0"/>
            </a:endParaRPr>
          </a:p>
          <a:p>
            <a:r>
              <a:rPr lang="en-US">
                <a:solidFill>
                  <a:srgbClr val="0000FF"/>
                </a:solidFill>
                <a:ea typeface="Times New Roman" charset="0"/>
                <a:cs typeface="Times New Roman" charset="0"/>
              </a:rPr>
              <a:t>Samples:</a:t>
            </a:r>
            <a:r>
              <a:rPr lang="en-US">
                <a:ea typeface="Times New Roman" charset="0"/>
                <a:cs typeface="Times New Roman" charset="0"/>
              </a:rPr>
              <a:t>  Similar profile giving</a:t>
            </a:r>
            <a:br>
              <a:rPr lang="en-US">
                <a:ea typeface="Times New Roman" charset="0"/>
                <a:cs typeface="Times New Roman" charset="0"/>
              </a:rPr>
            </a:br>
            <a:r>
              <a:rPr lang="en-US">
                <a:ea typeface="Times New Roman" charset="0"/>
                <a:cs typeface="Times New Roman" charset="0"/>
              </a:rPr>
              <a:t>Gene 1 and 2 a similar contribution to the distance between sample 1 and 5 </a:t>
            </a:r>
          </a:p>
        </p:txBody>
      </p:sp>
      <p:sp>
        <p:nvSpPr>
          <p:cNvPr id="397328" name="Text Box 26"/>
          <p:cNvSpPr txBox="1">
            <a:spLocks noChangeArrowheads="1"/>
          </p:cNvSpPr>
          <p:nvPr/>
        </p:nvSpPr>
        <p:spPr bwMode="auto">
          <a:xfrm>
            <a:off x="6702425" y="6164263"/>
            <a:ext cx="1042988" cy="336550"/>
          </a:xfrm>
          <a:prstGeom prst="rect">
            <a:avLst/>
          </a:prstGeom>
          <a:noFill/>
          <a:ln w="9525">
            <a:noFill/>
            <a:miter lim="800000"/>
            <a:headEnd/>
            <a:tailEnd/>
          </a:ln>
        </p:spPr>
        <p:txBody>
          <a:bodyPr wrap="none">
            <a:prstTxWarp prst="textNoShape">
              <a:avLst/>
            </a:prstTxWarp>
            <a:spAutoFit/>
          </a:bodyPr>
          <a:lstStyle/>
          <a:p>
            <a:r>
              <a:rPr lang="en-US" sz="1600">
                <a:ea typeface="Arial" charset="0"/>
                <a:cs typeface="Arial" charset="0"/>
              </a:rPr>
              <a:t>Sample 1</a:t>
            </a:r>
          </a:p>
        </p:txBody>
      </p:sp>
      <p:sp>
        <p:nvSpPr>
          <p:cNvPr id="397329" name="Text Box 27"/>
          <p:cNvSpPr txBox="1">
            <a:spLocks noChangeArrowheads="1"/>
          </p:cNvSpPr>
          <p:nvPr/>
        </p:nvSpPr>
        <p:spPr bwMode="auto">
          <a:xfrm>
            <a:off x="7708900" y="6164263"/>
            <a:ext cx="1042988" cy="336550"/>
          </a:xfrm>
          <a:prstGeom prst="rect">
            <a:avLst/>
          </a:prstGeom>
          <a:noFill/>
          <a:ln w="9525">
            <a:noFill/>
            <a:miter lim="800000"/>
            <a:headEnd/>
            <a:tailEnd/>
          </a:ln>
        </p:spPr>
        <p:txBody>
          <a:bodyPr wrap="none">
            <a:prstTxWarp prst="textNoShape">
              <a:avLst/>
            </a:prstTxWarp>
            <a:spAutoFit/>
          </a:bodyPr>
          <a:lstStyle/>
          <a:p>
            <a:r>
              <a:rPr lang="en-US" sz="1600">
                <a:ea typeface="Arial" charset="0"/>
                <a:cs typeface="Arial" charset="0"/>
              </a:rPr>
              <a:t>Sample 5</a:t>
            </a:r>
          </a:p>
        </p:txBody>
      </p:sp>
      <p:sp>
        <p:nvSpPr>
          <p:cNvPr id="397330" name="TextBox 28"/>
          <p:cNvSpPr txBox="1">
            <a:spLocks noChangeArrowheads="1"/>
          </p:cNvSpPr>
          <p:nvPr/>
        </p:nvSpPr>
        <p:spPr bwMode="auto">
          <a:xfrm>
            <a:off x="304800" y="1466850"/>
            <a:ext cx="4876800" cy="1187450"/>
          </a:xfrm>
          <a:prstGeom prst="rect">
            <a:avLst/>
          </a:prstGeom>
          <a:noFill/>
          <a:ln w="9525">
            <a:noFill/>
            <a:miter lim="800000"/>
            <a:headEnd/>
            <a:tailEnd/>
          </a:ln>
        </p:spPr>
        <p:txBody>
          <a:bodyPr>
            <a:prstTxWarp prst="textNoShape">
              <a:avLst/>
            </a:prstTxWarp>
            <a:spAutoFit/>
          </a:bodyPr>
          <a:lstStyle/>
          <a:p>
            <a:r>
              <a:rPr lang="en-US" b="1"/>
              <a:t>Euclidean distance on samples and genes on row-centered and normalized data.</a:t>
            </a:r>
          </a:p>
        </p:txBody>
      </p:sp>
    </p:spTree>
    <p:extLst>
      <p:ext uri="{BB962C8B-B14F-4D97-AF65-F5344CB8AC3E}">
        <p14:creationId xmlns:p14="http://schemas.microsoft.com/office/powerpoint/2010/main" val="113404779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Different Distance Measures</a:t>
            </a:r>
            <a:endParaRPr lang="en-US" b="1" dirty="0" smtClean="0">
              <a:ea typeface="ＭＳ Ｐゴシック" pitchFamily="-65" charset="-128"/>
              <a:cs typeface="ＭＳ Ｐゴシック" pitchFamily="-65" charset="-128"/>
              <a:sym typeface="Wingdings" charset="2"/>
            </a:endParaRPr>
          </a:p>
        </p:txBody>
      </p:sp>
      <p:grpSp>
        <p:nvGrpSpPr>
          <p:cNvPr id="2" name="Group 3"/>
          <p:cNvGrpSpPr>
            <a:grpSpLocks/>
          </p:cNvGrpSpPr>
          <p:nvPr/>
        </p:nvGrpSpPr>
        <p:grpSpPr bwMode="auto">
          <a:xfrm>
            <a:off x="344488" y="3048000"/>
            <a:ext cx="4227512" cy="3262313"/>
            <a:chOff x="3024" y="1536"/>
            <a:chExt cx="2663" cy="2055"/>
          </a:xfrm>
        </p:grpSpPr>
        <p:pic>
          <p:nvPicPr>
            <p:cNvPr id="398360" name="Picture 4" descr="pca1"/>
            <p:cNvPicPr>
              <a:picLocks noChangeAspect="1" noChangeArrowheads="1"/>
            </p:cNvPicPr>
            <p:nvPr/>
          </p:nvPicPr>
          <p:blipFill>
            <a:blip r:embed="rId3"/>
            <a:srcRect/>
            <a:stretch>
              <a:fillRect/>
            </a:stretch>
          </p:blipFill>
          <p:spPr bwMode="auto">
            <a:xfrm rot="5400000">
              <a:off x="3357" y="1203"/>
              <a:ext cx="1998" cy="2663"/>
            </a:xfrm>
            <a:prstGeom prst="rect">
              <a:avLst/>
            </a:prstGeom>
            <a:noFill/>
            <a:ln w="9525">
              <a:noFill/>
              <a:miter lim="800000"/>
              <a:headEnd/>
              <a:tailEnd/>
            </a:ln>
          </p:spPr>
        </p:pic>
        <p:sp>
          <p:nvSpPr>
            <p:cNvPr id="398361" name="Text Box 5"/>
            <p:cNvSpPr txBox="1">
              <a:spLocks noChangeArrowheads="1"/>
            </p:cNvSpPr>
            <p:nvPr/>
          </p:nvSpPr>
          <p:spPr bwMode="auto">
            <a:xfrm>
              <a:off x="4224" y="3360"/>
              <a:ext cx="497" cy="231"/>
            </a:xfrm>
            <a:prstGeom prst="rect">
              <a:avLst/>
            </a:prstGeom>
            <a:noFill/>
            <a:ln w="9525">
              <a:noFill/>
              <a:miter lim="800000"/>
              <a:headEnd/>
              <a:tailEnd/>
            </a:ln>
          </p:spPr>
          <p:txBody>
            <a:bodyPr wrap="none">
              <a:prstTxWarp prst="textNoShape">
                <a:avLst/>
              </a:prstTxWarp>
              <a:spAutoFit/>
            </a:bodyPr>
            <a:lstStyle/>
            <a:p>
              <a:r>
                <a:rPr lang="en-US" sz="1800"/>
                <a:t>1</a:t>
              </a:r>
              <a:r>
                <a:rPr lang="en-US" sz="1800" baseline="30000"/>
                <a:t>st </a:t>
              </a:r>
              <a:r>
                <a:rPr lang="en-US" sz="1800"/>
                <a:t>PC</a:t>
              </a:r>
            </a:p>
          </p:txBody>
        </p:sp>
        <p:sp>
          <p:nvSpPr>
            <p:cNvPr id="398362" name="Text Box 6"/>
            <p:cNvSpPr txBox="1">
              <a:spLocks noChangeArrowheads="1"/>
            </p:cNvSpPr>
            <p:nvPr/>
          </p:nvSpPr>
          <p:spPr bwMode="auto">
            <a:xfrm rot="-5400000">
              <a:off x="2875" y="2307"/>
              <a:ext cx="530" cy="231"/>
            </a:xfrm>
            <a:prstGeom prst="rect">
              <a:avLst/>
            </a:prstGeom>
            <a:noFill/>
            <a:ln w="9525">
              <a:noFill/>
              <a:miter lim="800000"/>
              <a:headEnd/>
              <a:tailEnd/>
            </a:ln>
          </p:spPr>
          <p:txBody>
            <a:bodyPr wrap="none">
              <a:prstTxWarp prst="textNoShape">
                <a:avLst/>
              </a:prstTxWarp>
              <a:spAutoFit/>
            </a:bodyPr>
            <a:lstStyle/>
            <a:p>
              <a:r>
                <a:rPr lang="en-US" sz="1800"/>
                <a:t>2</a:t>
              </a:r>
              <a:r>
                <a:rPr lang="en-US" sz="1800" baseline="30000"/>
                <a:t>nd </a:t>
              </a:r>
              <a:r>
                <a:rPr lang="en-US" sz="1800"/>
                <a:t>PC</a:t>
              </a:r>
            </a:p>
          </p:txBody>
        </p:sp>
      </p:grpSp>
      <p:sp>
        <p:nvSpPr>
          <p:cNvPr id="398340" name="AutoShape 7"/>
          <p:cNvSpPr>
            <a:spLocks noChangeArrowheads="1"/>
          </p:cNvSpPr>
          <p:nvPr/>
        </p:nvSpPr>
        <p:spPr bwMode="auto">
          <a:xfrm rot="10800000">
            <a:off x="4267200" y="4648200"/>
            <a:ext cx="228600" cy="228600"/>
          </a:xfrm>
          <a:prstGeom prst="triangle">
            <a:avLst>
              <a:gd name="adj" fmla="val 50000"/>
            </a:avLst>
          </a:prstGeom>
          <a:solidFill>
            <a:schemeClr val="bg2"/>
          </a:solidFill>
          <a:ln w="9525">
            <a:solidFill>
              <a:schemeClr val="bg2"/>
            </a:solidFill>
            <a:miter lim="800000"/>
            <a:headEnd/>
            <a:tailEnd/>
          </a:ln>
        </p:spPr>
        <p:txBody>
          <a:bodyPr wrap="none" anchor="ctr">
            <a:prstTxWarp prst="textNoShape">
              <a:avLst/>
            </a:prstTxWarp>
          </a:bodyPr>
          <a:lstStyle/>
          <a:p>
            <a:endParaRPr lang="en-US" sz="1800"/>
          </a:p>
        </p:txBody>
      </p:sp>
      <p:sp>
        <p:nvSpPr>
          <p:cNvPr id="398341" name="Oval 8"/>
          <p:cNvSpPr>
            <a:spLocks noChangeArrowheads="1"/>
          </p:cNvSpPr>
          <p:nvPr/>
        </p:nvSpPr>
        <p:spPr bwMode="auto">
          <a:xfrm>
            <a:off x="4267200" y="5105400"/>
            <a:ext cx="228600" cy="228600"/>
          </a:xfrm>
          <a:prstGeom prst="ellipse">
            <a:avLst/>
          </a:prstGeom>
          <a:solidFill>
            <a:schemeClr val="bg2"/>
          </a:solidFill>
          <a:ln w="9525">
            <a:solidFill>
              <a:schemeClr val="bg2"/>
            </a:solidFill>
            <a:round/>
            <a:headEnd/>
            <a:tailEnd/>
          </a:ln>
        </p:spPr>
        <p:txBody>
          <a:bodyPr wrap="none" anchor="ctr">
            <a:prstTxWarp prst="textNoShape">
              <a:avLst/>
            </a:prstTxWarp>
          </a:bodyPr>
          <a:lstStyle/>
          <a:p>
            <a:endParaRPr lang="en-US" sz="1800"/>
          </a:p>
        </p:txBody>
      </p:sp>
      <p:sp>
        <p:nvSpPr>
          <p:cNvPr id="398342" name="Text Box 9"/>
          <p:cNvSpPr txBox="1">
            <a:spLocks noChangeArrowheads="1"/>
          </p:cNvSpPr>
          <p:nvPr/>
        </p:nvSpPr>
        <p:spPr bwMode="auto">
          <a:xfrm>
            <a:off x="4495800" y="5105400"/>
            <a:ext cx="674688" cy="274638"/>
          </a:xfrm>
          <a:prstGeom prst="rect">
            <a:avLst/>
          </a:prstGeom>
          <a:noFill/>
          <a:ln w="9525">
            <a:noFill/>
            <a:miter lim="800000"/>
            <a:headEnd/>
            <a:tailEnd/>
          </a:ln>
        </p:spPr>
        <p:txBody>
          <a:bodyPr wrap="none">
            <a:prstTxWarp prst="textNoShape">
              <a:avLst/>
            </a:prstTxWarp>
            <a:spAutoFit/>
          </a:bodyPr>
          <a:lstStyle/>
          <a:p>
            <a:r>
              <a:rPr lang="en-US" sz="1200"/>
              <a:t>Normal</a:t>
            </a:r>
          </a:p>
        </p:txBody>
      </p:sp>
      <p:sp>
        <p:nvSpPr>
          <p:cNvPr id="398343" name="Text Box 10"/>
          <p:cNvSpPr txBox="1">
            <a:spLocks noChangeArrowheads="1"/>
          </p:cNvSpPr>
          <p:nvPr/>
        </p:nvSpPr>
        <p:spPr bwMode="auto">
          <a:xfrm>
            <a:off x="4495800" y="4648200"/>
            <a:ext cx="623888" cy="274638"/>
          </a:xfrm>
          <a:prstGeom prst="rect">
            <a:avLst/>
          </a:prstGeom>
          <a:noFill/>
          <a:ln w="9525">
            <a:noFill/>
            <a:miter lim="800000"/>
            <a:headEnd/>
            <a:tailEnd/>
          </a:ln>
        </p:spPr>
        <p:txBody>
          <a:bodyPr wrap="none">
            <a:prstTxWarp prst="textNoShape">
              <a:avLst/>
            </a:prstTxWarp>
            <a:spAutoFit/>
          </a:bodyPr>
          <a:lstStyle/>
          <a:p>
            <a:r>
              <a:rPr lang="en-US" sz="1200"/>
              <a:t>Tumor</a:t>
            </a:r>
          </a:p>
        </p:txBody>
      </p:sp>
      <p:pic>
        <p:nvPicPr>
          <p:cNvPr id="398344" name="Picture 11"/>
          <p:cNvPicPr>
            <a:picLocks noChangeAspect="1" noChangeArrowheads="1"/>
          </p:cNvPicPr>
          <p:nvPr/>
        </p:nvPicPr>
        <p:blipFill>
          <a:blip r:embed="rId4"/>
          <a:srcRect/>
          <a:stretch>
            <a:fillRect/>
          </a:stretch>
        </p:blipFill>
        <p:spPr bwMode="auto">
          <a:xfrm>
            <a:off x="4149725" y="2971800"/>
            <a:ext cx="1108075" cy="1295400"/>
          </a:xfrm>
          <a:prstGeom prst="rect">
            <a:avLst/>
          </a:prstGeom>
          <a:noFill/>
          <a:ln w="9525">
            <a:noFill/>
            <a:miter lim="800000"/>
            <a:headEnd/>
            <a:tailEnd/>
          </a:ln>
        </p:spPr>
      </p:pic>
      <p:sp>
        <p:nvSpPr>
          <p:cNvPr id="398345" name="Freeform 12"/>
          <p:cNvSpPr>
            <a:spLocks/>
          </p:cNvSpPr>
          <p:nvPr/>
        </p:nvSpPr>
        <p:spPr bwMode="auto">
          <a:xfrm>
            <a:off x="914400" y="3886200"/>
            <a:ext cx="1295400" cy="1981200"/>
          </a:xfrm>
          <a:custGeom>
            <a:avLst/>
            <a:gdLst>
              <a:gd name="T0" fmla="*/ 0 w 816"/>
              <a:gd name="T1" fmla="*/ 0 h 1248"/>
              <a:gd name="T2" fmla="*/ 2147483647 w 816"/>
              <a:gd name="T3" fmla="*/ 2147483647 h 1248"/>
              <a:gd name="T4" fmla="*/ 2147483647 w 816"/>
              <a:gd name="T5" fmla="*/ 2147483647 h 1248"/>
              <a:gd name="T6" fmla="*/ 2147483647 w 816"/>
              <a:gd name="T7" fmla="*/ 2147483647 h 1248"/>
              <a:gd name="T8" fmla="*/ 2147483647 w 816"/>
              <a:gd name="T9" fmla="*/ 2147483647 h 1248"/>
              <a:gd name="T10" fmla="*/ 2147483647 w 816"/>
              <a:gd name="T11" fmla="*/ 2147483647 h 1248"/>
              <a:gd name="T12" fmla="*/ 2147483647 w 816"/>
              <a:gd name="T13" fmla="*/ 2147483647 h 1248"/>
              <a:gd name="T14" fmla="*/ 2147483647 w 816"/>
              <a:gd name="T15" fmla="*/ 2147483647 h 1248"/>
              <a:gd name="T16" fmla="*/ 2147483647 w 816"/>
              <a:gd name="T17" fmla="*/ 2147483647 h 1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6"/>
              <a:gd name="T28" fmla="*/ 0 h 1248"/>
              <a:gd name="T29" fmla="*/ 816 w 816"/>
              <a:gd name="T30" fmla="*/ 1248 h 1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6" h="1248">
                <a:moveTo>
                  <a:pt x="0" y="0"/>
                </a:moveTo>
                <a:cubicBezTo>
                  <a:pt x="92" y="16"/>
                  <a:pt x="184" y="32"/>
                  <a:pt x="240" y="48"/>
                </a:cubicBezTo>
                <a:cubicBezTo>
                  <a:pt x="296" y="64"/>
                  <a:pt x="296" y="80"/>
                  <a:pt x="336" y="96"/>
                </a:cubicBezTo>
                <a:cubicBezTo>
                  <a:pt x="376" y="112"/>
                  <a:pt x="432" y="136"/>
                  <a:pt x="480" y="144"/>
                </a:cubicBezTo>
                <a:cubicBezTo>
                  <a:pt x="528" y="152"/>
                  <a:pt x="576" y="128"/>
                  <a:pt x="624" y="144"/>
                </a:cubicBezTo>
                <a:cubicBezTo>
                  <a:pt x="672" y="160"/>
                  <a:pt x="736" y="192"/>
                  <a:pt x="768" y="240"/>
                </a:cubicBezTo>
                <a:cubicBezTo>
                  <a:pt x="800" y="288"/>
                  <a:pt x="816" y="320"/>
                  <a:pt x="816" y="432"/>
                </a:cubicBezTo>
                <a:cubicBezTo>
                  <a:pt x="816" y="544"/>
                  <a:pt x="808" y="776"/>
                  <a:pt x="768" y="912"/>
                </a:cubicBezTo>
                <a:cubicBezTo>
                  <a:pt x="728" y="1048"/>
                  <a:pt x="608" y="1192"/>
                  <a:pt x="576" y="1248"/>
                </a:cubicBezTo>
              </a:path>
            </a:pathLst>
          </a:custGeom>
          <a:noFill/>
          <a:ln w="28575">
            <a:solidFill>
              <a:schemeClr val="tx1"/>
            </a:solidFill>
            <a:prstDash val="sysDot"/>
            <a:round/>
            <a:headEnd/>
            <a:tailEnd/>
          </a:ln>
        </p:spPr>
        <p:txBody>
          <a:bodyPr>
            <a:prstTxWarp prst="textNoShape">
              <a:avLst/>
            </a:prstTxWarp>
          </a:bodyPr>
          <a:lstStyle/>
          <a:p>
            <a:endParaRPr lang="en-US" sz="1800"/>
          </a:p>
        </p:txBody>
      </p:sp>
      <p:sp>
        <p:nvSpPr>
          <p:cNvPr id="398346" name="Text Box 13"/>
          <p:cNvSpPr txBox="1">
            <a:spLocks noChangeArrowheads="1"/>
          </p:cNvSpPr>
          <p:nvPr/>
        </p:nvSpPr>
        <p:spPr bwMode="auto">
          <a:xfrm>
            <a:off x="533400" y="1751013"/>
            <a:ext cx="3830638" cy="915987"/>
          </a:xfrm>
          <a:prstGeom prst="rect">
            <a:avLst/>
          </a:prstGeom>
          <a:noFill/>
          <a:ln w="9525">
            <a:noFill/>
            <a:miter lim="800000"/>
            <a:headEnd/>
            <a:tailEnd/>
          </a:ln>
        </p:spPr>
        <p:txBody>
          <a:bodyPr wrap="none">
            <a:prstTxWarp prst="textNoShape">
              <a:avLst/>
            </a:prstTxWarp>
            <a:spAutoFit/>
          </a:bodyPr>
          <a:lstStyle/>
          <a:p>
            <a:r>
              <a:rPr lang="en-US" sz="1800">
                <a:solidFill>
                  <a:srgbClr val="FF0000"/>
                </a:solidFill>
              </a:rPr>
              <a:t>Normal/Tumor</a:t>
            </a:r>
          </a:p>
          <a:p>
            <a:r>
              <a:rPr lang="en-US" sz="1800"/>
              <a:t>Center and normalize rows</a:t>
            </a:r>
          </a:p>
          <a:p>
            <a:r>
              <a:rPr lang="en-US" sz="1800"/>
              <a:t>Close samples have </a:t>
            </a:r>
            <a:r>
              <a:rPr lang="en-US" sz="1800">
                <a:solidFill>
                  <a:srgbClr val="0000FF"/>
                </a:solidFill>
              </a:rPr>
              <a:t>similar</a:t>
            </a:r>
            <a:r>
              <a:rPr lang="en-US" sz="1800"/>
              <a:t> profiles </a:t>
            </a:r>
          </a:p>
        </p:txBody>
      </p:sp>
      <p:grpSp>
        <p:nvGrpSpPr>
          <p:cNvPr id="3" name="Group 14"/>
          <p:cNvGrpSpPr>
            <a:grpSpLocks/>
          </p:cNvGrpSpPr>
          <p:nvPr/>
        </p:nvGrpSpPr>
        <p:grpSpPr bwMode="auto">
          <a:xfrm>
            <a:off x="4572000" y="1704975"/>
            <a:ext cx="4489450" cy="4695825"/>
            <a:chOff x="3124" y="1074"/>
            <a:chExt cx="2828" cy="2958"/>
          </a:xfrm>
        </p:grpSpPr>
        <p:grpSp>
          <p:nvGrpSpPr>
            <p:cNvPr id="4" name="Group 15"/>
            <p:cNvGrpSpPr>
              <a:grpSpLocks/>
            </p:cNvGrpSpPr>
            <p:nvPr/>
          </p:nvGrpSpPr>
          <p:grpSpPr bwMode="auto">
            <a:xfrm>
              <a:off x="3327" y="1876"/>
              <a:ext cx="2625" cy="2156"/>
              <a:chOff x="3327" y="1876"/>
              <a:chExt cx="2625" cy="2156"/>
            </a:xfrm>
          </p:grpSpPr>
          <p:grpSp>
            <p:nvGrpSpPr>
              <p:cNvPr id="5" name="Group 16"/>
              <p:cNvGrpSpPr>
                <a:grpSpLocks/>
              </p:cNvGrpSpPr>
              <p:nvPr/>
            </p:nvGrpSpPr>
            <p:grpSpPr bwMode="auto">
              <a:xfrm>
                <a:off x="3327" y="1977"/>
                <a:ext cx="2625" cy="2055"/>
                <a:chOff x="336" y="1536"/>
                <a:chExt cx="2625" cy="2055"/>
              </a:xfrm>
            </p:grpSpPr>
            <p:pic>
              <p:nvPicPr>
                <p:cNvPr id="398357" name="Picture 17" descr="pca2"/>
                <p:cNvPicPr>
                  <a:picLocks noChangeAspect="1" noChangeArrowheads="1"/>
                </p:cNvPicPr>
                <p:nvPr/>
              </p:nvPicPr>
              <p:blipFill>
                <a:blip r:embed="rId5"/>
                <a:srcRect/>
                <a:stretch>
                  <a:fillRect/>
                </a:stretch>
              </p:blipFill>
              <p:spPr bwMode="auto">
                <a:xfrm rot="5400000">
                  <a:off x="664" y="1208"/>
                  <a:ext cx="1969" cy="2625"/>
                </a:xfrm>
                <a:prstGeom prst="rect">
                  <a:avLst/>
                </a:prstGeom>
                <a:noFill/>
                <a:ln w="9525">
                  <a:noFill/>
                  <a:miter lim="800000"/>
                  <a:headEnd/>
                  <a:tailEnd/>
                </a:ln>
              </p:spPr>
            </p:pic>
            <p:sp>
              <p:nvSpPr>
                <p:cNvPr id="398358" name="Text Box 18"/>
                <p:cNvSpPr txBox="1">
                  <a:spLocks noChangeArrowheads="1"/>
                </p:cNvSpPr>
                <p:nvPr/>
              </p:nvSpPr>
              <p:spPr bwMode="auto">
                <a:xfrm>
                  <a:off x="1392" y="3360"/>
                  <a:ext cx="497" cy="231"/>
                </a:xfrm>
                <a:prstGeom prst="rect">
                  <a:avLst/>
                </a:prstGeom>
                <a:noFill/>
                <a:ln w="9525">
                  <a:noFill/>
                  <a:miter lim="800000"/>
                  <a:headEnd/>
                  <a:tailEnd/>
                </a:ln>
              </p:spPr>
              <p:txBody>
                <a:bodyPr wrap="none">
                  <a:prstTxWarp prst="textNoShape">
                    <a:avLst/>
                  </a:prstTxWarp>
                  <a:spAutoFit/>
                </a:bodyPr>
                <a:lstStyle/>
                <a:p>
                  <a:r>
                    <a:rPr lang="en-US" sz="1800"/>
                    <a:t>1</a:t>
                  </a:r>
                  <a:r>
                    <a:rPr lang="en-US" sz="1800" baseline="30000"/>
                    <a:t>st </a:t>
                  </a:r>
                  <a:r>
                    <a:rPr lang="en-US" sz="1800"/>
                    <a:t>PC</a:t>
                  </a:r>
                </a:p>
              </p:txBody>
            </p:sp>
            <p:sp>
              <p:nvSpPr>
                <p:cNvPr id="398359" name="Text Box 19"/>
                <p:cNvSpPr txBox="1">
                  <a:spLocks noChangeArrowheads="1"/>
                </p:cNvSpPr>
                <p:nvPr/>
              </p:nvSpPr>
              <p:spPr bwMode="auto">
                <a:xfrm rot="-5400000">
                  <a:off x="271" y="2307"/>
                  <a:ext cx="530" cy="231"/>
                </a:xfrm>
                <a:prstGeom prst="rect">
                  <a:avLst/>
                </a:prstGeom>
                <a:noFill/>
                <a:ln w="9525">
                  <a:noFill/>
                  <a:miter lim="800000"/>
                  <a:headEnd/>
                  <a:tailEnd/>
                </a:ln>
              </p:spPr>
              <p:txBody>
                <a:bodyPr wrap="none">
                  <a:prstTxWarp prst="textNoShape">
                    <a:avLst/>
                  </a:prstTxWarp>
                  <a:spAutoFit/>
                </a:bodyPr>
                <a:lstStyle/>
                <a:p>
                  <a:r>
                    <a:rPr lang="en-US" sz="1800"/>
                    <a:t>2</a:t>
                  </a:r>
                  <a:r>
                    <a:rPr lang="en-US" sz="1800" baseline="30000"/>
                    <a:t>nd </a:t>
                  </a:r>
                  <a:r>
                    <a:rPr lang="en-US" sz="1800"/>
                    <a:t>PC</a:t>
                  </a:r>
                </a:p>
              </p:txBody>
            </p:sp>
          </p:grpSp>
          <p:sp>
            <p:nvSpPr>
              <p:cNvPr id="398355" name="Oval 20"/>
              <p:cNvSpPr>
                <a:spLocks noChangeArrowheads="1"/>
              </p:cNvSpPr>
              <p:nvPr/>
            </p:nvSpPr>
            <p:spPr bwMode="auto">
              <a:xfrm rot="-1664182">
                <a:off x="4226" y="3179"/>
                <a:ext cx="1008" cy="480"/>
              </a:xfrm>
              <a:prstGeom prst="ellipse">
                <a:avLst/>
              </a:prstGeom>
              <a:noFill/>
              <a:ln w="28575">
                <a:solidFill>
                  <a:schemeClr val="tx1"/>
                </a:solidFill>
                <a:prstDash val="sysDot"/>
                <a:round/>
                <a:headEnd/>
                <a:tailEnd/>
              </a:ln>
            </p:spPr>
            <p:txBody>
              <a:bodyPr wrap="none" anchor="ctr">
                <a:prstTxWarp prst="textNoShape">
                  <a:avLst/>
                </a:prstTxWarp>
              </a:bodyPr>
              <a:lstStyle/>
              <a:p>
                <a:endParaRPr lang="en-US" sz="1800"/>
              </a:p>
            </p:txBody>
          </p:sp>
          <p:sp>
            <p:nvSpPr>
              <p:cNvPr id="398356" name="Oval 21"/>
              <p:cNvSpPr>
                <a:spLocks noChangeArrowheads="1"/>
              </p:cNvSpPr>
              <p:nvPr/>
            </p:nvSpPr>
            <p:spPr bwMode="auto">
              <a:xfrm rot="-2846401">
                <a:off x="3456" y="2210"/>
                <a:ext cx="1192" cy="524"/>
              </a:xfrm>
              <a:prstGeom prst="ellipse">
                <a:avLst/>
              </a:prstGeom>
              <a:noFill/>
              <a:ln w="28575">
                <a:solidFill>
                  <a:schemeClr val="tx1"/>
                </a:solidFill>
                <a:prstDash val="sysDot"/>
                <a:round/>
                <a:headEnd/>
                <a:tailEnd/>
              </a:ln>
            </p:spPr>
            <p:txBody>
              <a:bodyPr wrap="none" anchor="ctr">
                <a:prstTxWarp prst="textNoShape">
                  <a:avLst/>
                </a:prstTxWarp>
              </a:bodyPr>
              <a:lstStyle/>
              <a:p>
                <a:endParaRPr lang="en-US" sz="1800"/>
              </a:p>
            </p:txBody>
          </p:sp>
        </p:grpSp>
        <p:sp>
          <p:nvSpPr>
            <p:cNvPr id="398353" name="Text Box 22"/>
            <p:cNvSpPr txBox="1">
              <a:spLocks noChangeArrowheads="1"/>
            </p:cNvSpPr>
            <p:nvPr/>
          </p:nvSpPr>
          <p:spPr bwMode="auto">
            <a:xfrm>
              <a:off x="3124" y="1074"/>
              <a:ext cx="2637" cy="750"/>
            </a:xfrm>
            <a:prstGeom prst="rect">
              <a:avLst/>
            </a:prstGeom>
            <a:noFill/>
            <a:ln w="9525">
              <a:noFill/>
              <a:miter lim="800000"/>
              <a:headEnd/>
              <a:tailEnd/>
            </a:ln>
          </p:spPr>
          <p:txBody>
            <a:bodyPr wrap="none">
              <a:prstTxWarp prst="textNoShape">
                <a:avLst/>
              </a:prstTxWarp>
              <a:spAutoFit/>
            </a:bodyPr>
            <a:lstStyle/>
            <a:p>
              <a:r>
                <a:rPr lang="en-US" sz="1800">
                  <a:solidFill>
                    <a:srgbClr val="FF0000"/>
                  </a:solidFill>
                </a:rPr>
                <a:t>Tissue type</a:t>
              </a:r>
            </a:p>
            <a:p>
              <a:r>
                <a:rPr lang="en-US" sz="1800"/>
                <a:t>Center and normalize rows</a:t>
              </a:r>
            </a:p>
            <a:p>
              <a:r>
                <a:rPr lang="en-US" sz="1800"/>
                <a:t>Center and normalize columns</a:t>
              </a:r>
            </a:p>
            <a:p>
              <a:r>
                <a:rPr lang="en-US" sz="1800"/>
                <a:t>Close samples have </a:t>
              </a:r>
              <a:r>
                <a:rPr lang="en-US" sz="1800">
                  <a:solidFill>
                    <a:srgbClr val="0000FF"/>
                  </a:solidFill>
                </a:rPr>
                <a:t>correlated</a:t>
              </a:r>
              <a:r>
                <a:rPr lang="en-US" sz="1800"/>
                <a:t> profiles </a:t>
              </a:r>
            </a:p>
          </p:txBody>
        </p:sp>
      </p:grpSp>
      <p:sp>
        <p:nvSpPr>
          <p:cNvPr id="398348" name="Text Box 23"/>
          <p:cNvSpPr txBox="1">
            <a:spLocks noChangeArrowheads="1"/>
          </p:cNvSpPr>
          <p:nvPr/>
        </p:nvSpPr>
        <p:spPr bwMode="auto">
          <a:xfrm>
            <a:off x="3505200" y="6248400"/>
            <a:ext cx="3087688" cy="336550"/>
          </a:xfrm>
          <a:prstGeom prst="rect">
            <a:avLst/>
          </a:prstGeom>
          <a:noFill/>
          <a:ln w="9525">
            <a:noFill/>
            <a:miter lim="800000"/>
            <a:headEnd/>
            <a:tailEnd/>
          </a:ln>
        </p:spPr>
        <p:txBody>
          <a:bodyPr wrap="none">
            <a:prstTxWarp prst="textNoShape">
              <a:avLst/>
            </a:prstTxWarp>
            <a:spAutoFit/>
          </a:bodyPr>
          <a:lstStyle/>
          <a:p>
            <a:r>
              <a:rPr lang="en-US" sz="1600"/>
              <a:t>Data from Lu et al. </a:t>
            </a:r>
            <a:r>
              <a:rPr lang="en-US" sz="1600" i="1"/>
              <a:t>Nature</a:t>
            </a:r>
            <a:r>
              <a:rPr lang="en-US" sz="1600"/>
              <a:t>, 2005</a:t>
            </a:r>
          </a:p>
        </p:txBody>
      </p:sp>
      <p:sp>
        <p:nvSpPr>
          <p:cNvPr id="179224" name="Text Box 24"/>
          <p:cNvSpPr txBox="1">
            <a:spLocks noChangeArrowheads="1"/>
          </p:cNvSpPr>
          <p:nvPr/>
        </p:nvSpPr>
        <p:spPr bwMode="auto">
          <a:xfrm>
            <a:off x="1676400" y="2971800"/>
            <a:ext cx="1600200" cy="366713"/>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a:prstTxWarp prst="textNoShape">
              <a:avLst/>
            </a:prstTxWarp>
            <a:spAutoFit/>
          </a:bodyPr>
          <a:lstStyle/>
          <a:p>
            <a:pPr>
              <a:spcBef>
                <a:spcPct val="50000"/>
              </a:spcBef>
              <a:defRPr/>
            </a:pPr>
            <a:r>
              <a:rPr lang="en-US" sz="1800">
                <a:ea typeface="ＭＳ Ｐゴシック" charset="-128"/>
                <a:cs typeface="ＭＳ Ｐゴシック" charset="-128"/>
              </a:rPr>
              <a:t>Euclidean</a:t>
            </a:r>
          </a:p>
        </p:txBody>
      </p:sp>
      <p:sp>
        <p:nvSpPr>
          <p:cNvPr id="179225" name="Text Box 25"/>
          <p:cNvSpPr txBox="1">
            <a:spLocks noChangeArrowheads="1"/>
          </p:cNvSpPr>
          <p:nvPr/>
        </p:nvSpPr>
        <p:spPr bwMode="auto">
          <a:xfrm>
            <a:off x="6705600" y="2971800"/>
            <a:ext cx="1524000" cy="366713"/>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a:prstTxWarp prst="textNoShape">
              <a:avLst/>
            </a:prstTxWarp>
            <a:spAutoFit/>
          </a:bodyPr>
          <a:lstStyle/>
          <a:p>
            <a:pPr>
              <a:spcBef>
                <a:spcPct val="50000"/>
              </a:spcBef>
              <a:defRPr/>
            </a:pPr>
            <a:r>
              <a:rPr lang="en-US" sz="1800">
                <a:ea typeface="ＭＳ Ｐゴシック" charset="-128"/>
                <a:cs typeface="ＭＳ Ｐゴシック" charset="-128"/>
              </a:rPr>
              <a:t>Pearson</a:t>
            </a:r>
          </a:p>
        </p:txBody>
      </p:sp>
      <p:sp>
        <p:nvSpPr>
          <p:cNvPr id="398351" name="TextBox 26"/>
          <p:cNvSpPr txBox="1">
            <a:spLocks noChangeArrowheads="1"/>
          </p:cNvSpPr>
          <p:nvPr/>
        </p:nvSpPr>
        <p:spPr bwMode="auto">
          <a:xfrm>
            <a:off x="304800" y="1214438"/>
            <a:ext cx="8839200" cy="457200"/>
          </a:xfrm>
          <a:prstGeom prst="rect">
            <a:avLst/>
          </a:prstGeom>
          <a:noFill/>
          <a:ln w="9525">
            <a:noFill/>
            <a:miter lim="800000"/>
            <a:headEnd/>
            <a:tailEnd/>
          </a:ln>
        </p:spPr>
        <p:txBody>
          <a:bodyPr>
            <a:prstTxWarp prst="textNoShape">
              <a:avLst/>
            </a:prstTxWarp>
            <a:spAutoFit/>
          </a:bodyPr>
          <a:lstStyle/>
          <a:p>
            <a:r>
              <a:rPr lang="en-US" b="1"/>
              <a:t>Different distance measures can reveal different structures</a:t>
            </a:r>
          </a:p>
        </p:txBody>
      </p:sp>
    </p:spTree>
    <p:extLst>
      <p:ext uri="{BB962C8B-B14F-4D97-AF65-F5344CB8AC3E}">
        <p14:creationId xmlns:p14="http://schemas.microsoft.com/office/powerpoint/2010/main" val="87292966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6291"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Similarity/Distance</a:t>
            </a:r>
            <a:r>
              <a:rPr lang="en-US" dirty="0" smtClean="0">
                <a:latin typeface="Arial" charset="0"/>
                <a:ea typeface="ＭＳ Ｐゴシック" pitchFamily="-65" charset="-128"/>
                <a:cs typeface="ＭＳ Ｐゴシック" pitchFamily="-65" charset="-128"/>
              </a:rPr>
              <a:t> </a:t>
            </a:r>
            <a:r>
              <a:rPr lang="en-US" b="1" dirty="0" smtClean="0">
                <a:ea typeface="ＭＳ Ｐゴシック" pitchFamily="-65" charset="-128"/>
                <a:cs typeface="ＭＳ Ｐゴシック" pitchFamily="-65" charset="-128"/>
              </a:rPr>
              <a:t>Measures</a:t>
            </a:r>
          </a:p>
        </p:txBody>
      </p:sp>
      <p:sp>
        <p:nvSpPr>
          <p:cNvPr id="396292" name="Rectangle 3"/>
          <p:cNvSpPr>
            <a:spLocks noGrp="1" noChangeArrowheads="1"/>
          </p:cNvSpPr>
          <p:nvPr>
            <p:ph type="body" sz="half" idx="4294967295"/>
          </p:nvPr>
        </p:nvSpPr>
        <p:spPr>
          <a:xfrm>
            <a:off x="381000" y="1295400"/>
            <a:ext cx="8763000" cy="4800600"/>
          </a:xfrm>
        </p:spPr>
        <p:txBody>
          <a:bodyPr>
            <a:normAutofit lnSpcReduction="10000"/>
          </a:bodyPr>
          <a:lstStyle/>
          <a:p>
            <a:pPr>
              <a:spcBef>
                <a:spcPct val="0"/>
              </a:spcBef>
              <a:spcAft>
                <a:spcPts val="900"/>
              </a:spcAft>
              <a:buFontTx/>
              <a:buNone/>
            </a:pPr>
            <a:r>
              <a:rPr lang="en-US" sz="2400" dirty="0">
                <a:solidFill>
                  <a:srgbClr val="0000FF"/>
                </a:solidFill>
                <a:latin typeface="Arial" charset="0"/>
                <a:ea typeface="ＭＳ Ｐゴシック" pitchFamily="-65" charset="-128"/>
                <a:cs typeface="ＭＳ Ｐゴシック" pitchFamily="-65" charset="-128"/>
              </a:rPr>
              <a:t>Decide:</a:t>
            </a:r>
            <a:r>
              <a:rPr lang="en-US" sz="2400" dirty="0">
                <a:latin typeface="Arial" charset="0"/>
                <a:ea typeface="ＭＳ Ｐゴシック" pitchFamily="-65" charset="-128"/>
                <a:cs typeface="ＭＳ Ｐゴシック" pitchFamily="-65" charset="-128"/>
              </a:rPr>
              <a:t> which samples/genes should be clustered together</a:t>
            </a:r>
            <a:endParaRPr lang="en-US" sz="2000" dirty="0">
              <a:latin typeface="Arial" charset="0"/>
              <a:ea typeface="ＭＳ Ｐゴシック" pitchFamily="-65" charset="-128"/>
              <a:cs typeface="ＭＳ Ｐゴシック" pitchFamily="-65" charset="-128"/>
            </a:endParaRPr>
          </a:p>
          <a:p>
            <a:pPr lvl="1"/>
            <a:r>
              <a:rPr lang="en-US" sz="1800" b="1" dirty="0">
                <a:latin typeface="Arial" charset="0"/>
              </a:rPr>
              <a:t>Euclidean</a:t>
            </a:r>
            <a:r>
              <a:rPr lang="en-US" sz="1800" dirty="0">
                <a:latin typeface="Arial" charset="0"/>
              </a:rPr>
              <a:t>: the "ordinary" distance between two points that one would measure with a ruler, and is given by the Pythagorean formula </a:t>
            </a:r>
          </a:p>
          <a:p>
            <a:pPr lvl="1"/>
            <a:r>
              <a:rPr lang="en-US" sz="1800" b="1" dirty="0">
                <a:latin typeface="Arial" charset="0"/>
              </a:rPr>
              <a:t>Pearson correlation</a:t>
            </a:r>
            <a:r>
              <a:rPr lang="en-US" sz="1800" dirty="0">
                <a:latin typeface="Arial" charset="0"/>
              </a:rPr>
              <a:t> - a parametric measure of the strength of linear dependence between two variables. </a:t>
            </a:r>
          </a:p>
          <a:p>
            <a:pPr lvl="1"/>
            <a:r>
              <a:rPr lang="en-US" sz="1800" b="1" dirty="0">
                <a:latin typeface="Arial" charset="0"/>
              </a:rPr>
              <a:t>Absolute Pearson correlation</a:t>
            </a:r>
            <a:r>
              <a:rPr lang="en-US" sz="1800" dirty="0">
                <a:latin typeface="Arial" charset="0"/>
              </a:rPr>
              <a:t> - the absolute value of the Pearson correlation</a:t>
            </a:r>
          </a:p>
          <a:p>
            <a:pPr lvl="1"/>
            <a:r>
              <a:rPr lang="en-US" sz="1800" b="1" dirty="0">
                <a:latin typeface="Arial" charset="0"/>
              </a:rPr>
              <a:t>Spearman rank correlation</a:t>
            </a:r>
            <a:r>
              <a:rPr lang="en-US" sz="1800" dirty="0">
                <a:latin typeface="Arial" charset="0"/>
              </a:rPr>
              <a:t> - a non-parametric measure of independence between two variables</a:t>
            </a:r>
          </a:p>
          <a:p>
            <a:pPr lvl="1"/>
            <a:r>
              <a:rPr lang="en-US" sz="1800" b="1" dirty="0" err="1">
                <a:latin typeface="Arial" charset="0"/>
              </a:rPr>
              <a:t>Uncentered</a:t>
            </a:r>
            <a:r>
              <a:rPr lang="en-US" sz="1800" b="1" dirty="0">
                <a:latin typeface="Arial" charset="0"/>
              </a:rPr>
              <a:t> correlation</a:t>
            </a:r>
            <a:r>
              <a:rPr lang="en-US" sz="1800" dirty="0">
                <a:latin typeface="Arial" charset="0"/>
              </a:rPr>
              <a:t> - same as Pearson but assumes the mean is 0</a:t>
            </a:r>
          </a:p>
          <a:p>
            <a:pPr lvl="1"/>
            <a:r>
              <a:rPr lang="en-US" sz="1800" b="1" dirty="0">
                <a:latin typeface="Arial" charset="0"/>
              </a:rPr>
              <a:t>Absolute </a:t>
            </a:r>
            <a:r>
              <a:rPr lang="en-US" sz="1800" b="1" dirty="0" err="1">
                <a:latin typeface="Arial" charset="0"/>
              </a:rPr>
              <a:t>uncentered</a:t>
            </a:r>
            <a:r>
              <a:rPr lang="en-US" sz="1800" b="1" dirty="0">
                <a:latin typeface="Arial" charset="0"/>
              </a:rPr>
              <a:t> correlation</a:t>
            </a:r>
            <a:r>
              <a:rPr lang="en-US" sz="1800" dirty="0">
                <a:latin typeface="Arial" charset="0"/>
              </a:rPr>
              <a:t> - the absolute value of the </a:t>
            </a:r>
            <a:r>
              <a:rPr lang="en-US" sz="1800" dirty="0" err="1">
                <a:latin typeface="Arial" charset="0"/>
              </a:rPr>
              <a:t>uncentered</a:t>
            </a:r>
            <a:r>
              <a:rPr lang="en-US" sz="1800" dirty="0">
                <a:latin typeface="Arial" charset="0"/>
              </a:rPr>
              <a:t> correlation</a:t>
            </a:r>
          </a:p>
          <a:p>
            <a:pPr lvl="1"/>
            <a:r>
              <a:rPr lang="en-US" sz="1800" b="1" dirty="0">
                <a:latin typeface="Arial" charset="0"/>
              </a:rPr>
              <a:t>Kendall’s tau</a:t>
            </a:r>
            <a:r>
              <a:rPr lang="en-US" sz="1800" dirty="0">
                <a:latin typeface="Arial" charset="0"/>
              </a:rPr>
              <a:t> - a non-parametric similarity measure used to measure the degree of correspondence between two rankings</a:t>
            </a:r>
            <a:r>
              <a:rPr lang="en-US" sz="2400" dirty="0">
                <a:latin typeface="Arial" charset="0"/>
              </a:rPr>
              <a:t> </a:t>
            </a:r>
            <a:r>
              <a:rPr lang="en-US" sz="1800" dirty="0">
                <a:latin typeface="Arial" charset="0"/>
              </a:rPr>
              <a:t> </a:t>
            </a:r>
          </a:p>
          <a:p>
            <a:pPr lvl="1"/>
            <a:r>
              <a:rPr lang="en-US" sz="1800" b="1" dirty="0">
                <a:latin typeface="Arial" charset="0"/>
              </a:rPr>
              <a:t>City-block/Manhattan</a:t>
            </a:r>
            <a:r>
              <a:rPr lang="en-US" sz="1800" dirty="0">
                <a:latin typeface="Arial" charset="0"/>
              </a:rPr>
              <a:t> - the distance that would be traveled to get from one point to the other if a grid-like path is followed</a:t>
            </a:r>
          </a:p>
        </p:txBody>
      </p:sp>
    </p:spTree>
    <p:extLst>
      <p:ext uri="{BB962C8B-B14F-4D97-AF65-F5344CB8AC3E}">
        <p14:creationId xmlns:p14="http://schemas.microsoft.com/office/powerpoint/2010/main" val="1835197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Pitfalls in Clustering</a:t>
            </a:r>
          </a:p>
        </p:txBody>
      </p:sp>
      <p:sp>
        <p:nvSpPr>
          <p:cNvPr id="399363" name="Rectangle 3"/>
          <p:cNvSpPr>
            <a:spLocks noGrp="1" noChangeArrowheads="1"/>
          </p:cNvSpPr>
          <p:nvPr>
            <p:ph type="body" idx="4294967295"/>
          </p:nvPr>
        </p:nvSpPr>
        <p:spPr>
          <a:xfrm>
            <a:off x="1554910" y="1558852"/>
            <a:ext cx="6629400" cy="4419600"/>
          </a:xfrm>
        </p:spPr>
        <p:txBody>
          <a:bodyPr/>
          <a:lstStyle/>
          <a:p>
            <a:r>
              <a:rPr lang="en-US" dirty="0">
                <a:latin typeface="Arial" charset="0"/>
                <a:ea typeface="ＭＳ Ｐゴシック" pitchFamily="-65" charset="-128"/>
                <a:cs typeface="ＭＳ Ｐゴシック" pitchFamily="-65" charset="-128"/>
              </a:rPr>
              <a:t>Elongated </a:t>
            </a:r>
            <a:r>
              <a:rPr lang="en-US" dirty="0" smtClean="0">
                <a:latin typeface="Arial" charset="0"/>
                <a:ea typeface="ＭＳ Ｐゴシック" pitchFamily="-65" charset="-128"/>
                <a:cs typeface="ＭＳ Ｐゴシック" pitchFamily="-65" charset="-128"/>
              </a:rPr>
              <a:t>clusters</a:t>
            </a:r>
          </a:p>
          <a:p>
            <a:endParaRPr lang="en-US" dirty="0" smtClean="0">
              <a:latin typeface="Arial" charset="0"/>
              <a:ea typeface="ＭＳ Ｐゴシック" pitchFamily="-65" charset="-128"/>
              <a:cs typeface="ＭＳ Ｐゴシック" pitchFamily="-65" charset="-128"/>
            </a:endParaRPr>
          </a:p>
          <a:p>
            <a:r>
              <a:rPr lang="en-US" dirty="0" smtClean="0">
                <a:latin typeface="Arial" charset="0"/>
                <a:ea typeface="ＭＳ Ｐゴシック" pitchFamily="-65" charset="-128"/>
                <a:cs typeface="ＭＳ Ｐゴシック" pitchFamily="-65" charset="-128"/>
              </a:rPr>
              <a:t>Filament</a:t>
            </a:r>
          </a:p>
          <a:p>
            <a:endParaRPr lang="en-US" dirty="0" smtClean="0">
              <a:latin typeface="Arial" charset="0"/>
              <a:ea typeface="ＭＳ Ｐゴシック" pitchFamily="-65" charset="-128"/>
              <a:cs typeface="ＭＳ Ｐゴシック" pitchFamily="-65" charset="-128"/>
            </a:endParaRPr>
          </a:p>
          <a:p>
            <a:r>
              <a:rPr lang="en-US" dirty="0">
                <a:latin typeface="Arial" charset="0"/>
                <a:ea typeface="ＭＳ Ｐゴシック" pitchFamily="-65" charset="-128"/>
                <a:cs typeface="ＭＳ Ｐゴシック" pitchFamily="-65" charset="-128"/>
              </a:rPr>
              <a:t>Clusters of different </a:t>
            </a:r>
            <a:r>
              <a:rPr lang="en-US" dirty="0" smtClean="0">
                <a:latin typeface="Arial" charset="0"/>
                <a:ea typeface="ＭＳ Ｐゴシック" pitchFamily="-65" charset="-128"/>
                <a:cs typeface="ＭＳ Ｐゴシック" pitchFamily="-65" charset="-128"/>
              </a:rPr>
              <a:t>sizes</a:t>
            </a:r>
          </a:p>
          <a:p>
            <a:pPr>
              <a:buFont typeface="Wingdings" charset="2"/>
              <a:buNone/>
            </a:pPr>
            <a:endParaRPr lang="en-US" dirty="0">
              <a:latin typeface="Arial" charset="0"/>
              <a:ea typeface="ＭＳ Ｐゴシック" pitchFamily="-65" charset="-128"/>
              <a:cs typeface="ＭＳ Ｐゴシック" pitchFamily="-65" charset="-128"/>
            </a:endParaRPr>
          </a:p>
          <a:p>
            <a:pPr>
              <a:buFont typeface="Wingdings" charset="2"/>
              <a:buNone/>
            </a:pPr>
            <a:endParaRPr lang="en-US" dirty="0">
              <a:latin typeface="Arial"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2299781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Compact Separated Clusters</a:t>
            </a:r>
          </a:p>
        </p:txBody>
      </p:sp>
      <p:sp>
        <p:nvSpPr>
          <p:cNvPr id="400387" name="Rectangle 6"/>
          <p:cNvSpPr>
            <a:spLocks noGrp="1" noChangeArrowheads="1"/>
          </p:cNvSpPr>
          <p:nvPr>
            <p:ph type="body" idx="4294967295"/>
          </p:nvPr>
        </p:nvSpPr>
        <p:spPr>
          <a:xfrm>
            <a:off x="914400" y="5476875"/>
            <a:ext cx="8229600" cy="923925"/>
          </a:xfrm>
        </p:spPr>
        <p:txBody>
          <a:bodyPr/>
          <a:lstStyle/>
          <a:p>
            <a:r>
              <a:rPr lang="en-US">
                <a:latin typeface="Arial" charset="0"/>
                <a:ea typeface="ＭＳ Ｐゴシック" pitchFamily="-65" charset="-128"/>
                <a:cs typeface="ＭＳ Ｐゴシック" pitchFamily="-65" charset="-128"/>
              </a:rPr>
              <a:t>All methods work</a:t>
            </a:r>
          </a:p>
          <a:p>
            <a:pPr>
              <a:buFont typeface="Wingdings" charset="2"/>
              <a:buNone/>
            </a:pPr>
            <a:endParaRPr lang="en-US">
              <a:latin typeface="Arial" charset="0"/>
              <a:ea typeface="ＭＳ Ｐゴシック" pitchFamily="-65" charset="-128"/>
              <a:cs typeface="ＭＳ Ｐゴシック" pitchFamily="-65" charset="-128"/>
            </a:endParaRPr>
          </a:p>
        </p:txBody>
      </p:sp>
      <p:pic>
        <p:nvPicPr>
          <p:cNvPr id="400388" name="Picture 3"/>
          <p:cNvPicPr>
            <a:picLocks noChangeAspect="1" noChangeArrowheads="1"/>
          </p:cNvPicPr>
          <p:nvPr/>
        </p:nvPicPr>
        <p:blipFill>
          <a:blip r:embed="rId2"/>
          <a:srcRect/>
          <a:stretch>
            <a:fillRect/>
          </a:stretch>
        </p:blipFill>
        <p:spPr bwMode="auto">
          <a:xfrm>
            <a:off x="1905000" y="1428750"/>
            <a:ext cx="5334000" cy="4000500"/>
          </a:xfrm>
          <a:prstGeom prst="rect">
            <a:avLst/>
          </a:prstGeom>
          <a:noFill/>
          <a:ln w="9525">
            <a:noFill/>
            <a:miter lim="800000"/>
            <a:headEnd/>
            <a:tailEnd/>
          </a:ln>
        </p:spPr>
      </p:pic>
      <p:sp>
        <p:nvSpPr>
          <p:cNvPr id="183300" name="Text Box 4"/>
          <p:cNvSpPr txBox="1">
            <a:spLocks noChangeArrowheads="1"/>
          </p:cNvSpPr>
          <p:nvPr/>
        </p:nvSpPr>
        <p:spPr bwMode="auto">
          <a:xfrm>
            <a:off x="0" y="5791200"/>
            <a:ext cx="184150" cy="457200"/>
          </a:xfrm>
          <a:prstGeom prst="rect">
            <a:avLst/>
          </a:prstGeom>
          <a:noFill/>
          <a:ln w="9525">
            <a:noFill/>
            <a:miter lim="800000"/>
            <a:headEnd/>
            <a:tailEnd/>
          </a:ln>
        </p:spPr>
        <p:txBody>
          <a:bodyPr wrap="none">
            <a:prstTxWarp prst="textNoShape">
              <a:avLst/>
            </a:prstTxWarp>
            <a:spAutoFit/>
          </a:bodyPr>
          <a:lstStyle/>
          <a:p>
            <a:endParaRPr lang="en-US">
              <a:latin typeface="Times New Roman" charset="0"/>
              <a:ea typeface="Arial" charset="0"/>
              <a:cs typeface="Arial" charset="0"/>
            </a:endParaRPr>
          </a:p>
        </p:txBody>
      </p:sp>
      <p:sp>
        <p:nvSpPr>
          <p:cNvPr id="400390" name="Text Box 7"/>
          <p:cNvSpPr txBox="1">
            <a:spLocks noChangeArrowheads="1"/>
          </p:cNvSpPr>
          <p:nvPr/>
        </p:nvSpPr>
        <p:spPr bwMode="auto">
          <a:xfrm>
            <a:off x="6273800" y="6491288"/>
            <a:ext cx="2751138" cy="366712"/>
          </a:xfrm>
          <a:prstGeom prst="rect">
            <a:avLst/>
          </a:prstGeom>
          <a:noFill/>
          <a:ln w="9525">
            <a:noFill/>
            <a:miter lim="800000"/>
            <a:headEnd/>
            <a:tailEnd/>
          </a:ln>
        </p:spPr>
        <p:txBody>
          <a:bodyPr wrap="none">
            <a:prstTxWarp prst="textNoShape">
              <a:avLst/>
            </a:prstTxWarp>
            <a:spAutoFit/>
          </a:bodyPr>
          <a:lstStyle/>
          <a:p>
            <a:r>
              <a:rPr lang="en-US" sz="1800"/>
              <a:t>Adapted from E. Domany</a:t>
            </a:r>
          </a:p>
        </p:txBody>
      </p:sp>
    </p:spTree>
    <p:extLst>
      <p:ext uri="{BB962C8B-B14F-4D97-AF65-F5344CB8AC3E}">
        <p14:creationId xmlns:p14="http://schemas.microsoft.com/office/powerpoint/2010/main" val="342046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83300"/>
                                        </p:tgtEl>
                                        <p:attrNameLst>
                                          <p:attrName>style.visibility</p:attrName>
                                        </p:attrNameLst>
                                      </p:cBhvr>
                                      <p:to>
                                        <p:strVal val="visible"/>
                                      </p:to>
                                    </p:set>
                                    <p:anim calcmode="lin" valueType="num">
                                      <p:cBhvr additive="base">
                                        <p:cTn id="7" dur="500" fill="hold"/>
                                        <p:tgtEl>
                                          <p:spTgt spid="183300"/>
                                        </p:tgtEl>
                                        <p:attrNameLst>
                                          <p:attrName>ppt_x</p:attrName>
                                        </p:attrNameLst>
                                      </p:cBhvr>
                                      <p:tavLst>
                                        <p:tav tm="0">
                                          <p:val>
                                            <p:strVal val="#ppt_x"/>
                                          </p:val>
                                        </p:tav>
                                        <p:tav tm="100000">
                                          <p:val>
                                            <p:strVal val="#ppt_x"/>
                                          </p:val>
                                        </p:tav>
                                      </p:tavLst>
                                    </p:anim>
                                    <p:anim calcmode="lin" valueType="num">
                                      <p:cBhvr additive="base">
                                        <p:cTn id="8" dur="500" fill="hold"/>
                                        <p:tgtEl>
                                          <p:spTgt spid="183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3"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Elongated Clusters</a:t>
            </a:r>
          </a:p>
        </p:txBody>
      </p:sp>
      <p:sp>
        <p:nvSpPr>
          <p:cNvPr id="401414" name="AutoShape 3">
            <a:hlinkClick r:id="" action="ppaction://hlinkshowjump?jump=nextslide" highlightClick="1"/>
          </p:cNvPr>
          <p:cNvSpPr>
            <a:spLocks noChangeArrowheads="1"/>
          </p:cNvSpPr>
          <p:nvPr/>
        </p:nvSpPr>
        <p:spPr bwMode="auto">
          <a:xfrm>
            <a:off x="3429000" y="2514600"/>
            <a:ext cx="128588" cy="128588"/>
          </a:xfrm>
          <a:prstGeom prst="actionButtonBlank">
            <a:avLst/>
          </a:prstGeom>
          <a:solidFill>
            <a:srgbClr val="FF0000"/>
          </a:solidFill>
          <a:ln w="9525">
            <a:solidFill>
              <a:schemeClr val="tx1"/>
            </a:solidFill>
            <a:miter lim="800000"/>
            <a:headEnd/>
            <a:tailEnd/>
          </a:ln>
        </p:spPr>
        <p:txBody>
          <a:bodyPr wrap="none" anchor="ctr">
            <a:prstTxWarp prst="textNoShape">
              <a:avLst/>
            </a:prstTxWarp>
          </a:bodyPr>
          <a:lstStyle/>
          <a:p>
            <a:endParaRPr lang="en-US" sz="1800"/>
          </a:p>
        </p:txBody>
      </p:sp>
      <p:pic>
        <p:nvPicPr>
          <p:cNvPr id="401415" name="Picture 4"/>
          <p:cNvPicPr>
            <a:picLocks noChangeAspect="1" noChangeArrowheads="1"/>
          </p:cNvPicPr>
          <p:nvPr/>
        </p:nvPicPr>
        <p:blipFill>
          <a:blip r:embed="rId4"/>
          <a:srcRect/>
          <a:stretch>
            <a:fillRect/>
          </a:stretch>
        </p:blipFill>
        <p:spPr bwMode="auto">
          <a:xfrm>
            <a:off x="3886200" y="2447925"/>
            <a:ext cx="5502275" cy="2686050"/>
          </a:xfrm>
          <a:prstGeom prst="rect">
            <a:avLst/>
          </a:prstGeom>
          <a:noFill/>
          <a:ln w="9525">
            <a:noFill/>
            <a:miter lim="800000"/>
            <a:headEnd/>
            <a:tailEnd/>
          </a:ln>
        </p:spPr>
      </p:pic>
      <p:graphicFrame>
        <p:nvGraphicFramePr>
          <p:cNvPr id="401410" name="Object 2"/>
          <p:cNvGraphicFramePr>
            <a:graphicFrameLocks noChangeAspect="1"/>
          </p:cNvGraphicFramePr>
          <p:nvPr/>
        </p:nvGraphicFramePr>
        <p:xfrm>
          <a:off x="228600" y="1600200"/>
          <a:ext cx="4200525" cy="3289300"/>
        </p:xfrm>
        <a:graphic>
          <a:graphicData uri="http://schemas.openxmlformats.org/presentationml/2006/ole">
            <mc:AlternateContent xmlns:mc="http://schemas.openxmlformats.org/markup-compatibility/2006">
              <mc:Choice xmlns:v="urn:schemas-microsoft-com:vml" Requires="v">
                <p:oleObj spid="_x0000_s30856" name="Bitmap Image" r:id="rId5" imgW="5047619" imgH="3952381" progId="">
                  <p:embed/>
                </p:oleObj>
              </mc:Choice>
              <mc:Fallback>
                <p:oleObj name="Bitmap Image" r:id="rId5" imgW="5047619" imgH="395238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600200"/>
                        <a:ext cx="4200525" cy="3289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01416" name="Rectangle 9"/>
          <p:cNvSpPr>
            <a:spLocks noChangeArrowheads="1"/>
          </p:cNvSpPr>
          <p:nvPr/>
        </p:nvSpPr>
        <p:spPr bwMode="auto">
          <a:xfrm>
            <a:off x="0" y="1333500"/>
            <a:ext cx="4467225" cy="421005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sz="1800"/>
          </a:p>
        </p:txBody>
      </p:sp>
      <p:grpSp>
        <p:nvGrpSpPr>
          <p:cNvPr id="2" name="Group 6"/>
          <p:cNvGrpSpPr>
            <a:grpSpLocks/>
          </p:cNvGrpSpPr>
          <p:nvPr/>
        </p:nvGrpSpPr>
        <p:grpSpPr bwMode="auto">
          <a:xfrm>
            <a:off x="238125" y="1638300"/>
            <a:ext cx="8639175" cy="3289300"/>
            <a:chOff x="144" y="1008"/>
            <a:chExt cx="5442" cy="2072"/>
          </a:xfrm>
        </p:grpSpPr>
        <p:graphicFrame>
          <p:nvGraphicFramePr>
            <p:cNvPr id="401411" name="Object 3"/>
            <p:cNvGraphicFramePr>
              <a:graphicFrameLocks noChangeAspect="1"/>
            </p:cNvGraphicFramePr>
            <p:nvPr/>
          </p:nvGraphicFramePr>
          <p:xfrm>
            <a:off x="144" y="1008"/>
            <a:ext cx="2646" cy="2072"/>
          </p:xfrm>
          <a:graphic>
            <a:graphicData uri="http://schemas.openxmlformats.org/presentationml/2006/ole">
              <mc:AlternateContent xmlns:mc="http://schemas.openxmlformats.org/markup-compatibility/2006">
                <mc:Choice xmlns:v="urn:schemas-microsoft-com:vml" Requires="v">
                  <p:oleObj spid="_x0000_s30857" name="Bitmap Image" r:id="rId7" imgW="5047619" imgH="3952381" progId="">
                    <p:embed/>
                  </p:oleObj>
                </mc:Choice>
                <mc:Fallback>
                  <p:oleObj name="Bitmap Image" r:id="rId7" imgW="5047619" imgH="395238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1008"/>
                          <a:ext cx="2646" cy="2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01412" name="Object 4"/>
            <p:cNvGraphicFramePr>
              <a:graphicFrameLocks noChangeAspect="1"/>
            </p:cNvGraphicFramePr>
            <p:nvPr/>
          </p:nvGraphicFramePr>
          <p:xfrm>
            <a:off x="2880" y="1536"/>
            <a:ext cx="2706" cy="1528"/>
          </p:xfrm>
          <a:graphic>
            <a:graphicData uri="http://schemas.openxmlformats.org/presentationml/2006/ole">
              <mc:AlternateContent xmlns:mc="http://schemas.openxmlformats.org/markup-compatibility/2006">
                <mc:Choice xmlns:v="urn:schemas-microsoft-com:vml" Requires="v">
                  <p:oleObj spid="_x0000_s30858" name="Bitmap Image" r:id="rId8" imgW="3304762" imgH="1867161" progId="">
                    <p:embed/>
                  </p:oleObj>
                </mc:Choice>
                <mc:Fallback>
                  <p:oleObj name="Bitmap Image" r:id="rId8" imgW="3304762" imgH="1867161"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0" y="1536"/>
                          <a:ext cx="2706" cy="1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176141" name="Rectangle 13"/>
          <p:cNvSpPr>
            <a:spLocks noChangeArrowheads="1"/>
          </p:cNvSpPr>
          <p:nvPr/>
        </p:nvSpPr>
        <p:spPr bwMode="auto">
          <a:xfrm>
            <a:off x="457200" y="5495925"/>
            <a:ext cx="8229600" cy="904875"/>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tx2"/>
              </a:buClr>
              <a:buSzPct val="80000"/>
              <a:buFont typeface="Wingdings" charset="2"/>
              <a:buChar char="Ø"/>
            </a:pPr>
            <a:r>
              <a:rPr lang="en-US" sz="2800"/>
              <a:t>Single linkage succeeds to partition</a:t>
            </a:r>
          </a:p>
          <a:p>
            <a:pPr marL="342900" indent="-342900">
              <a:lnSpc>
                <a:spcPct val="80000"/>
              </a:lnSpc>
              <a:spcBef>
                <a:spcPct val="20000"/>
              </a:spcBef>
              <a:buClr>
                <a:schemeClr val="tx2"/>
              </a:buClr>
              <a:buSzPct val="80000"/>
              <a:buFont typeface="Wingdings" charset="2"/>
              <a:buChar char="Ø"/>
            </a:pPr>
            <a:r>
              <a:rPr lang="en-US" sz="2800"/>
              <a:t>Average linkage fails</a:t>
            </a:r>
          </a:p>
          <a:p>
            <a:pPr marL="342900" indent="-342900">
              <a:lnSpc>
                <a:spcPct val="80000"/>
              </a:lnSpc>
              <a:spcBef>
                <a:spcPct val="20000"/>
              </a:spcBef>
              <a:buClr>
                <a:schemeClr val="tx2"/>
              </a:buClr>
              <a:buSzPct val="80000"/>
              <a:buFont typeface="Wingdings" charset="2"/>
              <a:buChar char="Ø"/>
            </a:pPr>
            <a:endParaRPr lang="en-US" sz="2800"/>
          </a:p>
        </p:txBody>
      </p:sp>
    </p:spTree>
    <p:extLst>
      <p:ext uri="{BB962C8B-B14F-4D97-AF65-F5344CB8AC3E}">
        <p14:creationId xmlns:p14="http://schemas.microsoft.com/office/powerpoint/2010/main" val="337341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4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Filament</a:t>
            </a:r>
          </a:p>
        </p:txBody>
      </p:sp>
      <p:sp>
        <p:nvSpPr>
          <p:cNvPr id="402436" name="Rectangle 7"/>
          <p:cNvSpPr>
            <a:spLocks noGrp="1" noChangeArrowheads="1"/>
          </p:cNvSpPr>
          <p:nvPr>
            <p:ph type="body" idx="4294967295"/>
          </p:nvPr>
        </p:nvSpPr>
        <p:spPr>
          <a:xfrm>
            <a:off x="914400" y="5514975"/>
            <a:ext cx="8229600" cy="885825"/>
          </a:xfrm>
        </p:spPr>
        <p:txBody>
          <a:bodyPr/>
          <a:lstStyle/>
          <a:p>
            <a:r>
              <a:rPr lang="en-US">
                <a:latin typeface="Arial" charset="0"/>
                <a:ea typeface="ＭＳ Ｐゴシック" pitchFamily="-65" charset="-128"/>
                <a:cs typeface="ＭＳ Ｐゴシック" pitchFamily="-65" charset="-128"/>
              </a:rPr>
              <a:t>Single linkage not robust</a:t>
            </a:r>
          </a:p>
        </p:txBody>
      </p:sp>
      <p:graphicFrame>
        <p:nvGraphicFramePr>
          <p:cNvPr id="402434" name="Object 2"/>
          <p:cNvGraphicFramePr>
            <a:graphicFrameLocks noChangeAspect="1"/>
          </p:cNvGraphicFramePr>
          <p:nvPr/>
        </p:nvGraphicFramePr>
        <p:xfrm>
          <a:off x="161925" y="2133600"/>
          <a:ext cx="3810000" cy="2994025"/>
        </p:xfrm>
        <a:graphic>
          <a:graphicData uri="http://schemas.openxmlformats.org/presentationml/2006/ole">
            <mc:AlternateContent xmlns:mc="http://schemas.openxmlformats.org/markup-compatibility/2006">
              <mc:Choice xmlns:v="urn:schemas-microsoft-com:vml" Requires="v">
                <p:oleObj spid="_x0000_s31794" name="Bitmap Image" r:id="rId4" imgW="5028571" imgH="3952381" progId="">
                  <p:embed/>
                </p:oleObj>
              </mc:Choice>
              <mc:Fallback>
                <p:oleObj name="Bitmap Image" r:id="rId4" imgW="5028571" imgH="395238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 y="2133600"/>
                        <a:ext cx="3810000" cy="299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02437" name="AutoShape 6">
            <a:hlinkClick r:id="" action="ppaction://hlinkshowjump?jump=nextslide" highlightClick="1"/>
          </p:cNvPr>
          <p:cNvSpPr>
            <a:spLocks noChangeArrowheads="1"/>
          </p:cNvSpPr>
          <p:nvPr/>
        </p:nvSpPr>
        <p:spPr bwMode="auto">
          <a:xfrm>
            <a:off x="1371600" y="3048000"/>
            <a:ext cx="128588" cy="128588"/>
          </a:xfrm>
          <a:prstGeom prst="actionButtonBlank">
            <a:avLst/>
          </a:prstGeom>
          <a:solidFill>
            <a:srgbClr val="FF0000"/>
          </a:solidFill>
          <a:ln w="9525">
            <a:solidFill>
              <a:schemeClr val="tx1"/>
            </a:solidFill>
            <a:miter lim="800000"/>
            <a:headEnd/>
            <a:tailEnd/>
          </a:ln>
        </p:spPr>
        <p:txBody>
          <a:bodyPr wrap="none" anchor="ctr">
            <a:prstTxWarp prst="textNoShape">
              <a:avLst/>
            </a:prstTxWarp>
          </a:bodyPr>
          <a:lstStyle/>
          <a:p>
            <a:endParaRPr lang="en-US" sz="1800"/>
          </a:p>
        </p:txBody>
      </p:sp>
      <p:pic>
        <p:nvPicPr>
          <p:cNvPr id="402438" name="Picture 9"/>
          <p:cNvPicPr>
            <a:picLocks noChangeAspect="1" noChangeArrowheads="1"/>
          </p:cNvPicPr>
          <p:nvPr/>
        </p:nvPicPr>
        <p:blipFill>
          <a:blip r:embed="rId6"/>
          <a:srcRect/>
          <a:stretch>
            <a:fillRect/>
          </a:stretch>
        </p:blipFill>
        <p:spPr bwMode="auto">
          <a:xfrm>
            <a:off x="4343400" y="1981200"/>
            <a:ext cx="4000500" cy="3152775"/>
          </a:xfrm>
          <a:prstGeom prst="rect">
            <a:avLst/>
          </a:prstGeom>
          <a:noFill/>
          <a:ln w="9525">
            <a:noFill/>
            <a:miter lim="800000"/>
            <a:headEnd/>
            <a:tailEnd/>
          </a:ln>
        </p:spPr>
      </p:pic>
      <p:sp>
        <p:nvSpPr>
          <p:cNvPr id="402439" name="Text Box 10"/>
          <p:cNvSpPr txBox="1">
            <a:spLocks noChangeArrowheads="1"/>
          </p:cNvSpPr>
          <p:nvPr/>
        </p:nvSpPr>
        <p:spPr bwMode="auto">
          <a:xfrm>
            <a:off x="6273800" y="6491288"/>
            <a:ext cx="2751138" cy="366712"/>
          </a:xfrm>
          <a:prstGeom prst="rect">
            <a:avLst/>
          </a:prstGeom>
          <a:noFill/>
          <a:ln w="9525">
            <a:noFill/>
            <a:miter lim="800000"/>
            <a:headEnd/>
            <a:tailEnd/>
          </a:ln>
        </p:spPr>
        <p:txBody>
          <a:bodyPr wrap="none">
            <a:prstTxWarp prst="textNoShape">
              <a:avLst/>
            </a:prstTxWarp>
            <a:spAutoFit/>
          </a:bodyPr>
          <a:lstStyle/>
          <a:p>
            <a:r>
              <a:rPr lang="en-US" sz="1800"/>
              <a:t>Adapted from E. Domany</a:t>
            </a:r>
          </a:p>
        </p:txBody>
      </p:sp>
    </p:spTree>
    <p:extLst>
      <p:ext uri="{BB962C8B-B14F-4D97-AF65-F5344CB8AC3E}">
        <p14:creationId xmlns:p14="http://schemas.microsoft.com/office/powerpoint/2010/main" val="1585127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Filament with Point Removed</a:t>
            </a:r>
          </a:p>
        </p:txBody>
      </p:sp>
      <p:sp>
        <p:nvSpPr>
          <p:cNvPr id="403461" name="Rectangle 6"/>
          <p:cNvSpPr>
            <a:spLocks noGrp="1" noChangeArrowheads="1"/>
          </p:cNvSpPr>
          <p:nvPr>
            <p:ph type="body" idx="4294967295"/>
          </p:nvPr>
        </p:nvSpPr>
        <p:spPr>
          <a:xfrm>
            <a:off x="914400" y="5600700"/>
            <a:ext cx="8229600" cy="800100"/>
          </a:xfrm>
        </p:spPr>
        <p:txBody>
          <a:bodyPr/>
          <a:lstStyle/>
          <a:p>
            <a:r>
              <a:rPr lang="en-US">
                <a:latin typeface="Arial" charset="0"/>
                <a:ea typeface="ＭＳ Ｐゴシック" pitchFamily="-65" charset="-128"/>
                <a:cs typeface="ＭＳ Ｐゴシック" pitchFamily="-65" charset="-128"/>
              </a:rPr>
              <a:t>Single linkage not robust</a:t>
            </a:r>
          </a:p>
        </p:txBody>
      </p:sp>
      <p:graphicFrame>
        <p:nvGraphicFramePr>
          <p:cNvPr id="403458" name="Object 2"/>
          <p:cNvGraphicFramePr>
            <a:graphicFrameLocks noChangeAspect="1"/>
          </p:cNvGraphicFramePr>
          <p:nvPr/>
        </p:nvGraphicFramePr>
        <p:xfrm>
          <a:off x="130175" y="1885950"/>
          <a:ext cx="4124325" cy="3243263"/>
        </p:xfrm>
        <a:graphic>
          <a:graphicData uri="http://schemas.openxmlformats.org/presentationml/2006/ole">
            <mc:AlternateContent xmlns:mc="http://schemas.openxmlformats.org/markup-compatibility/2006">
              <mc:Choice xmlns:v="urn:schemas-microsoft-com:vml" Requires="v">
                <p:oleObj spid="_x0000_s32856" name="Bitmap Image" r:id="rId3" imgW="5038095" imgH="3962953" progId="">
                  <p:embed/>
                </p:oleObj>
              </mc:Choice>
              <mc:Fallback>
                <p:oleObj name="Bitmap Image" r:id="rId3" imgW="5038095" imgH="396295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 y="1885950"/>
                        <a:ext cx="4124325" cy="3243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03459" name="Object 3"/>
          <p:cNvGraphicFramePr>
            <a:graphicFrameLocks noChangeAspect="1"/>
          </p:cNvGraphicFramePr>
          <p:nvPr/>
        </p:nvGraphicFramePr>
        <p:xfrm>
          <a:off x="4648200" y="1752600"/>
          <a:ext cx="3533775" cy="3446463"/>
        </p:xfrm>
        <a:graphic>
          <a:graphicData uri="http://schemas.openxmlformats.org/presentationml/2006/ole">
            <mc:AlternateContent xmlns:mc="http://schemas.openxmlformats.org/markup-compatibility/2006">
              <mc:Choice xmlns:v="urn:schemas-microsoft-com:vml" Requires="v">
                <p:oleObj spid="_x0000_s32857" name="Bitmap Image" r:id="rId5" imgW="1933333" imgH="1886213" progId="">
                  <p:embed/>
                </p:oleObj>
              </mc:Choice>
              <mc:Fallback>
                <p:oleObj name="Bitmap Image" r:id="rId5" imgW="1933333" imgH="1886213"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752600"/>
                        <a:ext cx="3533775" cy="3446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03462" name="Text Box 7"/>
          <p:cNvSpPr txBox="1">
            <a:spLocks noChangeArrowheads="1"/>
          </p:cNvSpPr>
          <p:nvPr/>
        </p:nvSpPr>
        <p:spPr bwMode="auto">
          <a:xfrm>
            <a:off x="6273800" y="6491288"/>
            <a:ext cx="2751138" cy="366712"/>
          </a:xfrm>
          <a:prstGeom prst="rect">
            <a:avLst/>
          </a:prstGeom>
          <a:noFill/>
          <a:ln w="9525">
            <a:noFill/>
            <a:miter lim="800000"/>
            <a:headEnd/>
            <a:tailEnd/>
          </a:ln>
        </p:spPr>
        <p:txBody>
          <a:bodyPr wrap="none">
            <a:prstTxWarp prst="textNoShape">
              <a:avLst/>
            </a:prstTxWarp>
            <a:spAutoFit/>
          </a:bodyPr>
          <a:lstStyle/>
          <a:p>
            <a:r>
              <a:rPr lang="en-US" sz="1800"/>
              <a:t>Adapted from E. Domany</a:t>
            </a:r>
          </a:p>
        </p:txBody>
      </p:sp>
    </p:spTree>
    <p:extLst>
      <p:ext uri="{BB962C8B-B14F-4D97-AF65-F5344CB8AC3E}">
        <p14:creationId xmlns:p14="http://schemas.microsoft.com/office/powerpoint/2010/main" val="4088338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5"/>
          <p:cNvSpPr>
            <a:spLocks noGrp="1" noChangeArrowheads="1"/>
          </p:cNvSpPr>
          <p:nvPr>
            <p:ph type="title" idx="4294967295"/>
          </p:nvPr>
        </p:nvSpPr>
        <p:spPr>
          <a:xfrm>
            <a:off x="0" y="106363"/>
            <a:ext cx="9144000" cy="655637"/>
          </a:xfrm>
        </p:spPr>
        <p:txBody>
          <a:bodyPr/>
          <a:lstStyle/>
          <a:p>
            <a:pPr eaLnBrk="1" hangingPunct="1"/>
            <a:r>
              <a:rPr lang="en-US" altLang="en-US" b="1" smtClean="0">
                <a:ea typeface="ＭＳ Ｐゴシック" pitchFamily="34" charset="-128"/>
              </a:rPr>
              <a:t>Data Preparation</a:t>
            </a:r>
          </a:p>
        </p:txBody>
      </p:sp>
      <p:sp>
        <p:nvSpPr>
          <p:cNvPr id="17411" name="Rectangle 12"/>
          <p:cNvSpPr>
            <a:spLocks noGrp="1" noChangeArrowheads="1"/>
          </p:cNvSpPr>
          <p:nvPr>
            <p:ph type="body" sz="half" idx="4294967295"/>
          </p:nvPr>
        </p:nvSpPr>
        <p:spPr>
          <a:xfrm>
            <a:off x="1152525" y="1255713"/>
            <a:ext cx="7991475" cy="2098675"/>
          </a:xfrm>
        </p:spPr>
        <p:txBody>
          <a:bodyPr/>
          <a:lstStyle/>
          <a:p>
            <a:pPr eaLnBrk="1" hangingPunct="1">
              <a:lnSpc>
                <a:spcPct val="80000"/>
              </a:lnSpc>
              <a:buFont typeface="Arial" charset="0"/>
              <a:buNone/>
            </a:pPr>
            <a:endParaRPr lang="en-US" altLang="en-US" sz="2000" smtClean="0">
              <a:latin typeface="Arial" charset="0"/>
              <a:ea typeface="ＭＳ Ｐゴシック" pitchFamily="34" charset="-128"/>
            </a:endParaRPr>
          </a:p>
          <a:p>
            <a:pPr eaLnBrk="1" hangingPunct="1">
              <a:lnSpc>
                <a:spcPct val="80000"/>
              </a:lnSpc>
            </a:pPr>
            <a:r>
              <a:rPr lang="en-US" altLang="en-US" sz="2000" smtClean="0">
                <a:ea typeface="ＭＳ Ｐゴシック" pitchFamily="34" charset="-128"/>
              </a:rPr>
              <a:t>Row Normalization</a:t>
            </a:r>
          </a:p>
          <a:p>
            <a:pPr lvl="1" eaLnBrk="1" hangingPunct="1">
              <a:lnSpc>
                <a:spcPct val="80000"/>
              </a:lnSpc>
            </a:pPr>
            <a:r>
              <a:rPr lang="en-US" altLang="en-US" sz="1700" smtClean="0">
                <a:ea typeface="ＭＳ Ｐゴシック" pitchFamily="34" charset="-128"/>
              </a:rPr>
              <a:t>Makes genes expressed at different levels comparable to each other</a:t>
            </a:r>
          </a:p>
          <a:p>
            <a:pPr eaLnBrk="1" hangingPunct="1">
              <a:lnSpc>
                <a:spcPct val="80000"/>
              </a:lnSpc>
            </a:pPr>
            <a:r>
              <a:rPr lang="en-US" altLang="en-US" sz="2000" smtClean="0">
                <a:ea typeface="ＭＳ Ｐゴシック" pitchFamily="34" charset="-128"/>
              </a:rPr>
              <a:t>Filtering</a:t>
            </a:r>
          </a:p>
          <a:p>
            <a:pPr lvl="1" eaLnBrk="1" hangingPunct="1">
              <a:lnSpc>
                <a:spcPct val="80000"/>
              </a:lnSpc>
            </a:pPr>
            <a:r>
              <a:rPr lang="en-US" altLang="en-US" sz="1700" smtClean="0">
                <a:ea typeface="ＭＳ Ｐゴシック" pitchFamily="34" charset="-128"/>
              </a:rPr>
              <a:t>Removes lowly-expressed (noisy) and invariant genes</a:t>
            </a:r>
          </a:p>
          <a:p>
            <a:pPr eaLnBrk="1" hangingPunct="1">
              <a:lnSpc>
                <a:spcPct val="80000"/>
              </a:lnSpc>
            </a:pPr>
            <a:r>
              <a:rPr lang="en-US" altLang="en-US" sz="2000" smtClean="0">
                <a:ea typeface="ＭＳ Ｐゴシック" pitchFamily="34" charset="-128"/>
              </a:rPr>
              <a:t>Log transform</a:t>
            </a:r>
          </a:p>
          <a:p>
            <a:pPr lvl="1" eaLnBrk="1" hangingPunct="1">
              <a:lnSpc>
                <a:spcPct val="80000"/>
              </a:lnSpc>
            </a:pPr>
            <a:r>
              <a:rPr lang="en-US" altLang="en-US" sz="1700" smtClean="0">
                <a:ea typeface="ＭＳ Ｐゴシック" pitchFamily="34" charset="-128"/>
              </a:rPr>
              <a:t>Removes outliers by scaling distribution</a:t>
            </a:r>
          </a:p>
        </p:txBody>
      </p:sp>
      <p:sp>
        <p:nvSpPr>
          <p:cNvPr id="17412" name="Text Box 7"/>
          <p:cNvSpPr txBox="1">
            <a:spLocks noChangeArrowheads="1"/>
          </p:cNvSpPr>
          <p:nvPr/>
        </p:nvSpPr>
        <p:spPr bwMode="auto">
          <a:xfrm>
            <a:off x="584200" y="175101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pic>
        <p:nvPicPr>
          <p:cNvPr id="17413" name="Picture 6" descr="Screen shot 2011-04-27 at 10.54.15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89463" y="3570288"/>
            <a:ext cx="4251325" cy="328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4" name="Picture 7" descr="Screen shot 2011-04-27 at 10.54.01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570288"/>
            <a:ext cx="4445000" cy="328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5" name="TextBox 9"/>
          <p:cNvSpPr txBox="1">
            <a:spLocks noChangeArrowheads="1"/>
          </p:cNvSpPr>
          <p:nvPr/>
        </p:nvSpPr>
        <p:spPr bwMode="auto">
          <a:xfrm>
            <a:off x="881063" y="4305300"/>
            <a:ext cx="23526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en-US" altLang="en-US" sz="1800"/>
              <a:t>Typical distribution of</a:t>
            </a:r>
          </a:p>
          <a:p>
            <a:pPr eaLnBrk="1" hangingPunct="1">
              <a:spcBef>
                <a:spcPct val="0"/>
              </a:spcBef>
              <a:buFontTx/>
              <a:buNone/>
            </a:pPr>
            <a:r>
              <a:rPr lang="en-US" altLang="en-US" sz="1800"/>
              <a:t>raw expression data</a:t>
            </a:r>
          </a:p>
        </p:txBody>
      </p:sp>
      <p:sp>
        <p:nvSpPr>
          <p:cNvPr id="17416" name="TextBox 11"/>
          <p:cNvSpPr txBox="1">
            <a:spLocks noChangeArrowheads="1"/>
          </p:cNvSpPr>
          <p:nvPr/>
        </p:nvSpPr>
        <p:spPr bwMode="auto">
          <a:xfrm>
            <a:off x="5635625" y="3983038"/>
            <a:ext cx="236537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en-US" altLang="en-US" sz="1800"/>
              <a:t>Expression data after</a:t>
            </a:r>
          </a:p>
          <a:p>
            <a:pPr eaLnBrk="1" hangingPunct="1">
              <a:spcBef>
                <a:spcPct val="0"/>
              </a:spcBef>
              <a:buFontTx/>
              <a:buNone/>
            </a:pPr>
            <a:r>
              <a:rPr lang="en-US" altLang="en-US" sz="1800"/>
              <a:t>log transform</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106363"/>
            <a:ext cx="9144000" cy="655637"/>
          </a:xfrm>
        </p:spPr>
        <p:txBody>
          <a:bodyPr/>
          <a:lstStyle/>
          <a:p>
            <a:pPr eaLnBrk="1" hangingPunct="1"/>
            <a:r>
              <a:rPr lang="en-US" altLang="en-US" b="1" smtClean="0">
                <a:ea typeface="ＭＳ Ｐゴシック" pitchFamily="34" charset="-128"/>
              </a:rPr>
              <a:t>Two-way Clustering</a:t>
            </a:r>
          </a:p>
        </p:txBody>
      </p:sp>
      <p:sp>
        <p:nvSpPr>
          <p:cNvPr id="38914" name="Rectangle 3"/>
          <p:cNvSpPr>
            <a:spLocks noGrp="1" noChangeArrowheads="1"/>
          </p:cNvSpPr>
          <p:nvPr>
            <p:ph type="body" idx="4294967295"/>
          </p:nvPr>
        </p:nvSpPr>
        <p:spPr>
          <a:xfrm>
            <a:off x="0" y="1828800"/>
            <a:ext cx="8229600" cy="1219200"/>
          </a:xfrm>
        </p:spPr>
        <p:txBody>
          <a:bodyPr/>
          <a:lstStyle/>
          <a:p>
            <a:pPr eaLnBrk="1" hangingPunct="1">
              <a:buFont typeface="Arial" pitchFamily="34" charset="0"/>
              <a:buChar char="•"/>
              <a:defRPr/>
            </a:pPr>
            <a:r>
              <a:rPr lang="en-US" altLang="en-US" sz="2400" dirty="0" smtClean="0">
                <a:solidFill>
                  <a:schemeClr val="tx2"/>
                </a:solidFill>
                <a:latin typeface="+mj-lt"/>
                <a:ea typeface="ＭＳ Ｐゴシック" pitchFamily="34" charset="-128"/>
              </a:rPr>
              <a:t>Two independent</a:t>
            </a:r>
            <a:r>
              <a:rPr lang="en-US" altLang="en-US" sz="2400" dirty="0" smtClean="0">
                <a:latin typeface="+mj-lt"/>
                <a:ea typeface="ＭＳ Ｐゴシック" pitchFamily="34" charset="-128"/>
              </a:rPr>
              <a:t> cluster analyses on genes and samples used to reorder the data (</a:t>
            </a:r>
            <a:r>
              <a:rPr lang="en-US" altLang="en-US" sz="2400" dirty="0" smtClean="0">
                <a:solidFill>
                  <a:schemeClr val="tx2"/>
                </a:solidFill>
                <a:latin typeface="+mj-lt"/>
                <a:ea typeface="ＭＳ Ｐゴシック" pitchFamily="34" charset="-128"/>
              </a:rPr>
              <a:t>two-way clustering</a:t>
            </a:r>
            <a:r>
              <a:rPr lang="en-US" altLang="en-US" sz="2400" dirty="0" smtClean="0">
                <a:latin typeface="+mj-lt"/>
                <a:ea typeface="ＭＳ Ｐゴシック" pitchFamily="34" charset="-128"/>
              </a:rPr>
              <a:t>):</a:t>
            </a:r>
          </a:p>
          <a:p>
            <a:pPr eaLnBrk="1" hangingPunct="1">
              <a:buFont typeface="Wingdings" pitchFamily="2" charset="2"/>
              <a:buNone/>
              <a:defRPr/>
            </a:pPr>
            <a:endParaRPr lang="en-US" altLang="en-US" sz="2400" dirty="0" smtClean="0">
              <a:latin typeface="Arial" pitchFamily="34" charset="0"/>
              <a:ea typeface="ＭＳ Ｐゴシック" pitchFamily="34" charset="-128"/>
            </a:endParaRPr>
          </a:p>
        </p:txBody>
      </p:sp>
      <p:pic>
        <p:nvPicPr>
          <p:cNvPr id="24580" name="Picture 4" descr="two_way_aver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2747372"/>
            <a:ext cx="5562600" cy="3313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idx="4294967295"/>
          </p:nvPr>
        </p:nvSpPr>
        <p:spPr>
          <a:xfrm>
            <a:off x="0" y="106363"/>
            <a:ext cx="9144000" cy="655637"/>
          </a:xfrm>
        </p:spPr>
        <p:txBody>
          <a:bodyPr/>
          <a:lstStyle/>
          <a:p>
            <a:pPr eaLnBrk="1" hangingPunct="1"/>
            <a:r>
              <a:rPr lang="en-US" altLang="en-US" b="1" dirty="0" smtClean="0">
                <a:ea typeface="ＭＳ Ｐゴシック" pitchFamily="34" charset="-128"/>
              </a:rPr>
              <a:t>Clustering/Class Discovery</a:t>
            </a:r>
          </a:p>
        </p:txBody>
      </p:sp>
      <p:sp>
        <p:nvSpPr>
          <p:cNvPr id="2" name="Rectangle 2"/>
          <p:cNvSpPr>
            <a:spLocks noGrp="1" noChangeArrowheads="1"/>
          </p:cNvSpPr>
          <p:nvPr>
            <p:ph type="body" idx="4294967295"/>
          </p:nvPr>
        </p:nvSpPr>
        <p:spPr>
          <a:xfrm>
            <a:off x="0" y="1600200"/>
            <a:ext cx="8229600" cy="4800600"/>
          </a:xfrm>
        </p:spPr>
        <p:txBody>
          <a:bodyPr/>
          <a:lstStyle/>
          <a:p>
            <a:pPr eaLnBrk="1" hangingPunct="1">
              <a:lnSpc>
                <a:spcPct val="90000"/>
              </a:lnSpc>
              <a:buFont typeface="Arial" pitchFamily="34" charset="0"/>
              <a:buChar char="•"/>
              <a:defRPr/>
            </a:pPr>
            <a:r>
              <a:rPr lang="en-US" altLang="en-US" sz="2000" dirty="0" smtClean="0">
                <a:solidFill>
                  <a:srgbClr val="0000FF"/>
                </a:solidFill>
                <a:latin typeface="+mj-lt"/>
                <a:ea typeface="ＭＳ Ｐゴシック" pitchFamily="34" charset="-128"/>
              </a:rPr>
              <a:t>Aim: </a:t>
            </a:r>
            <a:r>
              <a:rPr lang="en-US" altLang="en-US" sz="2000" dirty="0" smtClean="0">
                <a:latin typeface="+mj-lt"/>
                <a:ea typeface="ＭＳ Ｐゴシック" pitchFamily="34" charset="-128"/>
              </a:rPr>
              <a:t>Partition data (e.g. genes or samples) into sub-groups (clusters), such that points of the same cluster are </a:t>
            </a:r>
            <a:r>
              <a:rPr lang="ja-JP" altLang="en-US" sz="2000" dirty="0" smtClean="0">
                <a:latin typeface="+mj-lt"/>
                <a:ea typeface="ＭＳ Ｐゴシック" pitchFamily="34" charset="-128"/>
              </a:rPr>
              <a:t>“</a:t>
            </a:r>
            <a:r>
              <a:rPr lang="en-US" altLang="ja-JP" sz="2000" dirty="0" smtClean="0">
                <a:latin typeface="+mj-lt"/>
                <a:ea typeface="ＭＳ Ｐゴシック" pitchFamily="34" charset="-128"/>
              </a:rPr>
              <a:t>more similar</a:t>
            </a:r>
            <a:r>
              <a:rPr lang="ja-JP" altLang="en-US" sz="2000" dirty="0" smtClean="0">
                <a:latin typeface="+mj-lt"/>
                <a:ea typeface="ＭＳ Ｐゴシック" pitchFamily="34" charset="-128"/>
              </a:rPr>
              <a:t>”</a:t>
            </a:r>
            <a:r>
              <a:rPr lang="en-US" altLang="ja-JP" sz="2000" dirty="0" smtClean="0">
                <a:latin typeface="+mj-lt"/>
                <a:ea typeface="ＭＳ Ｐゴシック" pitchFamily="34" charset="-128"/>
              </a:rPr>
              <a:t>.</a:t>
            </a:r>
          </a:p>
          <a:p>
            <a:pPr eaLnBrk="1" hangingPunct="1">
              <a:lnSpc>
                <a:spcPct val="90000"/>
              </a:lnSpc>
              <a:buFont typeface="Wingdings" pitchFamily="2" charset="2"/>
              <a:buNone/>
              <a:defRPr/>
            </a:pPr>
            <a:endParaRPr lang="en-US" altLang="en-US" sz="2000" dirty="0" smtClean="0">
              <a:latin typeface="+mj-lt"/>
              <a:ea typeface="ＭＳ Ｐゴシック" pitchFamily="34" charset="-128"/>
            </a:endParaRPr>
          </a:p>
          <a:p>
            <a:pPr eaLnBrk="1" hangingPunct="1">
              <a:lnSpc>
                <a:spcPct val="90000"/>
              </a:lnSpc>
              <a:buFont typeface="Arial" pitchFamily="34" charset="0"/>
              <a:buChar char="•"/>
              <a:defRPr/>
            </a:pPr>
            <a:r>
              <a:rPr lang="en-US" altLang="en-US" sz="2000" dirty="0" smtClean="0">
                <a:solidFill>
                  <a:srgbClr val="0000FF"/>
                </a:solidFill>
                <a:latin typeface="+mj-lt"/>
                <a:ea typeface="ＭＳ Ｐゴシック" pitchFamily="34" charset="-128"/>
              </a:rPr>
              <a:t>Example:</a:t>
            </a:r>
            <a:r>
              <a:rPr lang="en-US" altLang="en-US" sz="2000" dirty="0" smtClean="0">
                <a:latin typeface="+mj-lt"/>
                <a:ea typeface="ＭＳ Ｐゴシック" pitchFamily="34" charset="-128"/>
              </a:rPr>
              <a:t/>
            </a:r>
            <a:br>
              <a:rPr lang="en-US" altLang="en-US" sz="2000" dirty="0" smtClean="0">
                <a:latin typeface="+mj-lt"/>
                <a:ea typeface="ＭＳ Ｐゴシック" pitchFamily="34" charset="-128"/>
              </a:rPr>
            </a:br>
            <a:r>
              <a:rPr lang="en-US" altLang="en-US" sz="2000" dirty="0" smtClean="0">
                <a:latin typeface="+mj-lt"/>
                <a:ea typeface="ＭＳ Ｐゴシック" pitchFamily="34" charset="-128"/>
              </a:rPr>
              <a:t>How many clusters? </a:t>
            </a:r>
          </a:p>
          <a:p>
            <a:pPr eaLnBrk="1" hangingPunct="1">
              <a:lnSpc>
                <a:spcPct val="90000"/>
              </a:lnSpc>
              <a:buFont typeface="Wingdings" pitchFamily="2" charset="2"/>
              <a:buNone/>
              <a:defRPr/>
            </a:pPr>
            <a:endParaRPr lang="en-US" altLang="en-US" sz="2000" dirty="0" smtClean="0">
              <a:latin typeface="+mj-lt"/>
              <a:ea typeface="ＭＳ Ｐゴシック" pitchFamily="34" charset="-128"/>
            </a:endParaRPr>
          </a:p>
          <a:p>
            <a:pPr eaLnBrk="1" hangingPunct="1">
              <a:lnSpc>
                <a:spcPct val="90000"/>
              </a:lnSpc>
              <a:buFont typeface="Arial" pitchFamily="34" charset="0"/>
              <a:buChar char="•"/>
              <a:defRPr/>
            </a:pPr>
            <a:r>
              <a:rPr lang="en-US" altLang="en-US" sz="2000" dirty="0" smtClean="0">
                <a:solidFill>
                  <a:srgbClr val="0000FF"/>
                </a:solidFill>
                <a:latin typeface="+mj-lt"/>
                <a:ea typeface="ＭＳ Ｐゴシック" pitchFamily="34" charset="-128"/>
              </a:rPr>
              <a:t>One has to choose:</a:t>
            </a:r>
          </a:p>
          <a:p>
            <a:pPr lvl="1" eaLnBrk="1" hangingPunct="1">
              <a:lnSpc>
                <a:spcPct val="90000"/>
              </a:lnSpc>
              <a:buFont typeface="Arial" pitchFamily="34" charset="0"/>
              <a:buChar char="–"/>
              <a:defRPr/>
            </a:pPr>
            <a:r>
              <a:rPr lang="en-US" altLang="en-US" sz="2000" dirty="0">
                <a:ea typeface="ＭＳ Ｐゴシック" pitchFamily="34" charset="-128"/>
              </a:rPr>
              <a:t>Clustering method</a:t>
            </a:r>
          </a:p>
          <a:p>
            <a:pPr lvl="1" eaLnBrk="1" hangingPunct="1">
              <a:lnSpc>
                <a:spcPct val="90000"/>
              </a:lnSpc>
              <a:buFont typeface="Arial" pitchFamily="34" charset="0"/>
              <a:buChar char="–"/>
              <a:defRPr/>
            </a:pPr>
            <a:r>
              <a:rPr lang="en-US" altLang="en-US" sz="2000" dirty="0" smtClean="0">
                <a:latin typeface="+mj-lt"/>
                <a:ea typeface="ＭＳ Ｐゴシック" pitchFamily="34" charset="-128"/>
              </a:rPr>
              <a:t>Similarity/distance measure </a:t>
            </a:r>
          </a:p>
          <a:p>
            <a:pPr lvl="1" eaLnBrk="1" hangingPunct="1">
              <a:lnSpc>
                <a:spcPct val="90000"/>
              </a:lnSpc>
              <a:buFont typeface="Arial" pitchFamily="34" charset="0"/>
              <a:buChar char="–"/>
              <a:defRPr/>
            </a:pPr>
            <a:r>
              <a:rPr lang="en-US" altLang="en-US" sz="2000" dirty="0" smtClean="0">
                <a:latin typeface="+mj-lt"/>
                <a:ea typeface="ＭＳ Ｐゴシック" pitchFamily="34" charset="-128"/>
              </a:rPr>
              <a:t>Evaluate clusters</a:t>
            </a:r>
          </a:p>
          <a:p>
            <a:pPr eaLnBrk="1" hangingPunct="1">
              <a:lnSpc>
                <a:spcPct val="90000"/>
              </a:lnSpc>
              <a:buFont typeface="Wingdings" pitchFamily="2" charset="2"/>
              <a:buNone/>
              <a:defRPr/>
            </a:pPr>
            <a:endParaRPr lang="en-US" altLang="en-US" sz="2400" baseline="-25000" dirty="0" smtClean="0">
              <a:latin typeface="Arial" pitchFamily="34" charset="0"/>
              <a:ea typeface="ＭＳ Ｐゴシック" pitchFamily="34" charset="-128"/>
            </a:endParaRPr>
          </a:p>
        </p:txBody>
      </p:sp>
      <p:grpSp>
        <p:nvGrpSpPr>
          <p:cNvPr id="18436" name="Group 4"/>
          <p:cNvGrpSpPr>
            <a:grpSpLocks/>
          </p:cNvGrpSpPr>
          <p:nvPr/>
        </p:nvGrpSpPr>
        <p:grpSpPr bwMode="auto">
          <a:xfrm>
            <a:off x="4036627" y="3200595"/>
            <a:ext cx="4514850" cy="1828800"/>
            <a:chOff x="2622" y="1626"/>
            <a:chExt cx="2844" cy="1152"/>
          </a:xfrm>
        </p:grpSpPr>
        <p:sp>
          <p:nvSpPr>
            <p:cNvPr id="18437" name="Rectangle 5"/>
            <p:cNvSpPr>
              <a:spLocks noChangeArrowheads="1"/>
            </p:cNvSpPr>
            <p:nvPr/>
          </p:nvSpPr>
          <p:spPr bwMode="auto">
            <a:xfrm>
              <a:off x="2622" y="1626"/>
              <a:ext cx="2844" cy="1152"/>
            </a:xfrm>
            <a:prstGeom prst="rect">
              <a:avLst/>
            </a:prstGeom>
            <a:gradFill rotWithShape="1">
              <a:gsLst>
                <a:gs pos="0">
                  <a:srgbClr val="DDDDDD">
                    <a:alpha val="60001"/>
                  </a:srgbClr>
                </a:gs>
                <a:gs pos="100000">
                  <a:srgbClr val="EAEAEA"/>
                </a:gs>
              </a:gsLst>
              <a:lin ang="5400000" scaled="1"/>
            </a:gra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grpSp>
          <p:nvGrpSpPr>
            <p:cNvPr id="18438" name="Group 6"/>
            <p:cNvGrpSpPr>
              <a:grpSpLocks/>
            </p:cNvGrpSpPr>
            <p:nvPr/>
          </p:nvGrpSpPr>
          <p:grpSpPr bwMode="auto">
            <a:xfrm>
              <a:off x="2732" y="1696"/>
              <a:ext cx="2596" cy="970"/>
              <a:chOff x="2846" y="1570"/>
              <a:chExt cx="2596" cy="970"/>
            </a:xfrm>
          </p:grpSpPr>
          <p:sp>
            <p:nvSpPr>
              <p:cNvPr id="18439" name="Oval 7"/>
              <p:cNvSpPr>
                <a:spLocks noChangeArrowheads="1"/>
              </p:cNvSpPr>
              <p:nvPr/>
            </p:nvSpPr>
            <p:spPr bwMode="auto">
              <a:xfrm>
                <a:off x="3497" y="1614"/>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0" name="Oval 8"/>
              <p:cNvSpPr>
                <a:spLocks noChangeArrowheads="1"/>
              </p:cNvSpPr>
              <p:nvPr/>
            </p:nvSpPr>
            <p:spPr bwMode="auto">
              <a:xfrm>
                <a:off x="3573" y="1687"/>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1" name="Oval 9"/>
              <p:cNvSpPr>
                <a:spLocks noChangeArrowheads="1"/>
              </p:cNvSpPr>
              <p:nvPr/>
            </p:nvSpPr>
            <p:spPr bwMode="auto">
              <a:xfrm>
                <a:off x="3527" y="1760"/>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2" name="Oval 10"/>
              <p:cNvSpPr>
                <a:spLocks noChangeArrowheads="1"/>
              </p:cNvSpPr>
              <p:nvPr/>
            </p:nvSpPr>
            <p:spPr bwMode="auto">
              <a:xfrm>
                <a:off x="3701" y="1636"/>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3" name="Oval 11"/>
              <p:cNvSpPr>
                <a:spLocks noChangeArrowheads="1"/>
              </p:cNvSpPr>
              <p:nvPr/>
            </p:nvSpPr>
            <p:spPr bwMode="auto">
              <a:xfrm>
                <a:off x="3686" y="1818"/>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4" name="Oval 12"/>
              <p:cNvSpPr>
                <a:spLocks noChangeArrowheads="1"/>
              </p:cNvSpPr>
              <p:nvPr/>
            </p:nvSpPr>
            <p:spPr bwMode="auto">
              <a:xfrm>
                <a:off x="3739" y="1738"/>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5" name="Oval 13"/>
              <p:cNvSpPr>
                <a:spLocks noChangeArrowheads="1"/>
              </p:cNvSpPr>
              <p:nvPr/>
            </p:nvSpPr>
            <p:spPr bwMode="auto">
              <a:xfrm>
                <a:off x="3588" y="1862"/>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6" name="Oval 14"/>
              <p:cNvSpPr>
                <a:spLocks noChangeArrowheads="1"/>
              </p:cNvSpPr>
              <p:nvPr/>
            </p:nvSpPr>
            <p:spPr bwMode="auto">
              <a:xfrm>
                <a:off x="3441" y="1722"/>
                <a:ext cx="52"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7" name="Oval 15"/>
              <p:cNvSpPr>
                <a:spLocks noChangeArrowheads="1"/>
              </p:cNvSpPr>
              <p:nvPr/>
            </p:nvSpPr>
            <p:spPr bwMode="auto">
              <a:xfrm>
                <a:off x="3427" y="1853"/>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8" name="Oval 16"/>
              <p:cNvSpPr>
                <a:spLocks noChangeArrowheads="1"/>
              </p:cNvSpPr>
              <p:nvPr/>
            </p:nvSpPr>
            <p:spPr bwMode="auto">
              <a:xfrm>
                <a:off x="2952" y="2117"/>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9" name="Oval 17"/>
              <p:cNvSpPr>
                <a:spLocks noChangeArrowheads="1"/>
              </p:cNvSpPr>
              <p:nvPr/>
            </p:nvSpPr>
            <p:spPr bwMode="auto">
              <a:xfrm>
                <a:off x="3028" y="2190"/>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0" name="Oval 18"/>
              <p:cNvSpPr>
                <a:spLocks noChangeArrowheads="1"/>
              </p:cNvSpPr>
              <p:nvPr/>
            </p:nvSpPr>
            <p:spPr bwMode="auto">
              <a:xfrm>
                <a:off x="2982" y="2263"/>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1" name="Oval 19"/>
              <p:cNvSpPr>
                <a:spLocks noChangeArrowheads="1"/>
              </p:cNvSpPr>
              <p:nvPr/>
            </p:nvSpPr>
            <p:spPr bwMode="auto">
              <a:xfrm>
                <a:off x="3162" y="2121"/>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2" name="Oval 20"/>
              <p:cNvSpPr>
                <a:spLocks noChangeArrowheads="1"/>
              </p:cNvSpPr>
              <p:nvPr/>
            </p:nvSpPr>
            <p:spPr bwMode="auto">
              <a:xfrm>
                <a:off x="3141" y="2321"/>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3" name="Oval 21"/>
              <p:cNvSpPr>
                <a:spLocks noChangeArrowheads="1"/>
              </p:cNvSpPr>
              <p:nvPr/>
            </p:nvSpPr>
            <p:spPr bwMode="auto">
              <a:xfrm>
                <a:off x="3194" y="2241"/>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4" name="Oval 22"/>
              <p:cNvSpPr>
                <a:spLocks noChangeArrowheads="1"/>
              </p:cNvSpPr>
              <p:nvPr/>
            </p:nvSpPr>
            <p:spPr bwMode="auto">
              <a:xfrm>
                <a:off x="3043" y="2365"/>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5" name="Oval 23"/>
              <p:cNvSpPr>
                <a:spLocks noChangeArrowheads="1"/>
              </p:cNvSpPr>
              <p:nvPr/>
            </p:nvSpPr>
            <p:spPr bwMode="auto">
              <a:xfrm>
                <a:off x="2854" y="2219"/>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6" name="Oval 24"/>
              <p:cNvSpPr>
                <a:spLocks noChangeArrowheads="1"/>
              </p:cNvSpPr>
              <p:nvPr/>
            </p:nvSpPr>
            <p:spPr bwMode="auto">
              <a:xfrm>
                <a:off x="2846" y="2350"/>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7" name="Oval 25"/>
              <p:cNvSpPr>
                <a:spLocks noChangeArrowheads="1"/>
              </p:cNvSpPr>
              <p:nvPr/>
            </p:nvSpPr>
            <p:spPr bwMode="auto">
              <a:xfrm>
                <a:off x="5147" y="2139"/>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8" name="Oval 26"/>
              <p:cNvSpPr>
                <a:spLocks noChangeArrowheads="1"/>
              </p:cNvSpPr>
              <p:nvPr/>
            </p:nvSpPr>
            <p:spPr bwMode="auto">
              <a:xfrm>
                <a:off x="5223" y="2212"/>
                <a:ext cx="52"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9" name="Oval 27"/>
              <p:cNvSpPr>
                <a:spLocks noChangeArrowheads="1"/>
              </p:cNvSpPr>
              <p:nvPr/>
            </p:nvSpPr>
            <p:spPr bwMode="auto">
              <a:xfrm>
                <a:off x="5177" y="2285"/>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0" name="Oval 28"/>
              <p:cNvSpPr>
                <a:spLocks noChangeArrowheads="1"/>
              </p:cNvSpPr>
              <p:nvPr/>
            </p:nvSpPr>
            <p:spPr bwMode="auto">
              <a:xfrm>
                <a:off x="5351" y="2161"/>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1" name="Oval 29"/>
              <p:cNvSpPr>
                <a:spLocks noChangeArrowheads="1"/>
              </p:cNvSpPr>
              <p:nvPr/>
            </p:nvSpPr>
            <p:spPr bwMode="auto">
              <a:xfrm>
                <a:off x="5336" y="2343"/>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2" name="Oval 30"/>
              <p:cNvSpPr>
                <a:spLocks noChangeArrowheads="1"/>
              </p:cNvSpPr>
              <p:nvPr/>
            </p:nvSpPr>
            <p:spPr bwMode="auto">
              <a:xfrm>
                <a:off x="5389" y="2263"/>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3" name="Oval 31"/>
              <p:cNvSpPr>
                <a:spLocks noChangeArrowheads="1"/>
              </p:cNvSpPr>
              <p:nvPr/>
            </p:nvSpPr>
            <p:spPr bwMode="auto">
              <a:xfrm>
                <a:off x="5238" y="2387"/>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4" name="Oval 32"/>
              <p:cNvSpPr>
                <a:spLocks noChangeArrowheads="1"/>
              </p:cNvSpPr>
              <p:nvPr/>
            </p:nvSpPr>
            <p:spPr bwMode="auto">
              <a:xfrm>
                <a:off x="5048" y="2241"/>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5" name="Oval 33"/>
              <p:cNvSpPr>
                <a:spLocks noChangeArrowheads="1"/>
              </p:cNvSpPr>
              <p:nvPr/>
            </p:nvSpPr>
            <p:spPr bwMode="auto">
              <a:xfrm>
                <a:off x="5041" y="2372"/>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6" name="Oval 34"/>
              <p:cNvSpPr>
                <a:spLocks noChangeArrowheads="1"/>
              </p:cNvSpPr>
              <p:nvPr/>
            </p:nvSpPr>
            <p:spPr bwMode="auto">
              <a:xfrm>
                <a:off x="3377" y="1964"/>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7" name="Oval 35"/>
              <p:cNvSpPr>
                <a:spLocks noChangeArrowheads="1"/>
              </p:cNvSpPr>
              <p:nvPr/>
            </p:nvSpPr>
            <p:spPr bwMode="auto">
              <a:xfrm>
                <a:off x="3618" y="2044"/>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8" name="Oval 36"/>
              <p:cNvSpPr>
                <a:spLocks noChangeArrowheads="1"/>
              </p:cNvSpPr>
              <p:nvPr/>
            </p:nvSpPr>
            <p:spPr bwMode="auto">
              <a:xfrm>
                <a:off x="3211" y="1871"/>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9" name="Oval 37"/>
              <p:cNvSpPr>
                <a:spLocks noChangeArrowheads="1"/>
              </p:cNvSpPr>
              <p:nvPr/>
            </p:nvSpPr>
            <p:spPr bwMode="auto">
              <a:xfrm>
                <a:off x="3445" y="2147"/>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0" name="Oval 38"/>
              <p:cNvSpPr>
                <a:spLocks noChangeArrowheads="1"/>
              </p:cNvSpPr>
              <p:nvPr/>
            </p:nvSpPr>
            <p:spPr bwMode="auto">
              <a:xfrm>
                <a:off x="3603" y="1760"/>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1" name="Oval 39"/>
              <p:cNvSpPr>
                <a:spLocks noChangeArrowheads="1"/>
              </p:cNvSpPr>
              <p:nvPr/>
            </p:nvSpPr>
            <p:spPr bwMode="auto">
              <a:xfrm>
                <a:off x="3088" y="2256"/>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2" name="Oval 40"/>
              <p:cNvSpPr>
                <a:spLocks noChangeArrowheads="1"/>
              </p:cNvSpPr>
              <p:nvPr/>
            </p:nvSpPr>
            <p:spPr bwMode="auto">
              <a:xfrm>
                <a:off x="4118" y="1927"/>
                <a:ext cx="52"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3" name="Oval 41"/>
              <p:cNvSpPr>
                <a:spLocks noChangeArrowheads="1"/>
              </p:cNvSpPr>
              <p:nvPr/>
            </p:nvSpPr>
            <p:spPr bwMode="auto">
              <a:xfrm>
                <a:off x="4473" y="1935"/>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4" name="Oval 42"/>
              <p:cNvSpPr>
                <a:spLocks noChangeArrowheads="1"/>
              </p:cNvSpPr>
              <p:nvPr/>
            </p:nvSpPr>
            <p:spPr bwMode="auto">
              <a:xfrm>
                <a:off x="3921" y="2139"/>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5" name="Oval 43"/>
              <p:cNvSpPr>
                <a:spLocks noChangeArrowheads="1"/>
              </p:cNvSpPr>
              <p:nvPr/>
            </p:nvSpPr>
            <p:spPr bwMode="auto">
              <a:xfrm>
                <a:off x="4223" y="2365"/>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6" name="Oval 44"/>
              <p:cNvSpPr>
                <a:spLocks noChangeArrowheads="1"/>
              </p:cNvSpPr>
              <p:nvPr/>
            </p:nvSpPr>
            <p:spPr bwMode="auto">
              <a:xfrm>
                <a:off x="4768" y="1986"/>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7" name="Oval 45"/>
              <p:cNvSpPr>
                <a:spLocks noChangeArrowheads="1"/>
              </p:cNvSpPr>
              <p:nvPr/>
            </p:nvSpPr>
            <p:spPr bwMode="auto">
              <a:xfrm>
                <a:off x="5124" y="1993"/>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8" name="Oval 46"/>
              <p:cNvSpPr>
                <a:spLocks noChangeArrowheads="1"/>
              </p:cNvSpPr>
              <p:nvPr/>
            </p:nvSpPr>
            <p:spPr bwMode="auto">
              <a:xfrm>
                <a:off x="4572" y="2197"/>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9" name="Oval 47"/>
              <p:cNvSpPr>
                <a:spLocks noChangeArrowheads="1"/>
              </p:cNvSpPr>
              <p:nvPr/>
            </p:nvSpPr>
            <p:spPr bwMode="auto">
              <a:xfrm>
                <a:off x="4874" y="2423"/>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0" name="Oval 48"/>
              <p:cNvSpPr>
                <a:spLocks noChangeArrowheads="1"/>
              </p:cNvSpPr>
              <p:nvPr/>
            </p:nvSpPr>
            <p:spPr bwMode="auto">
              <a:xfrm>
                <a:off x="3641" y="2336"/>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1" name="Oval 49"/>
              <p:cNvSpPr>
                <a:spLocks noChangeArrowheads="1"/>
              </p:cNvSpPr>
              <p:nvPr/>
            </p:nvSpPr>
            <p:spPr bwMode="auto">
              <a:xfrm>
                <a:off x="3603" y="1570"/>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2" name="Oval 50"/>
              <p:cNvSpPr>
                <a:spLocks noChangeArrowheads="1"/>
              </p:cNvSpPr>
              <p:nvPr/>
            </p:nvSpPr>
            <p:spPr bwMode="auto">
              <a:xfrm>
                <a:off x="3255" y="2394"/>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3" name="Oval 51"/>
              <p:cNvSpPr>
                <a:spLocks noChangeArrowheads="1"/>
              </p:cNvSpPr>
              <p:nvPr/>
            </p:nvSpPr>
            <p:spPr bwMode="auto">
              <a:xfrm>
                <a:off x="3890" y="2482"/>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4" name="Oval 52"/>
              <p:cNvSpPr>
                <a:spLocks noChangeArrowheads="1"/>
              </p:cNvSpPr>
              <p:nvPr/>
            </p:nvSpPr>
            <p:spPr bwMode="auto">
              <a:xfrm>
                <a:off x="5306" y="2219"/>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5" name="Oval 53"/>
              <p:cNvSpPr>
                <a:spLocks noChangeArrowheads="1"/>
              </p:cNvSpPr>
              <p:nvPr/>
            </p:nvSpPr>
            <p:spPr bwMode="auto">
              <a:xfrm>
                <a:off x="5109" y="2380"/>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6" name="Oval 54"/>
              <p:cNvSpPr>
                <a:spLocks noChangeArrowheads="1"/>
              </p:cNvSpPr>
              <p:nvPr/>
            </p:nvSpPr>
            <p:spPr bwMode="auto">
              <a:xfrm>
                <a:off x="3921" y="1621"/>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7" name="Oval 55"/>
              <p:cNvSpPr>
                <a:spLocks noChangeArrowheads="1"/>
              </p:cNvSpPr>
              <p:nvPr/>
            </p:nvSpPr>
            <p:spPr bwMode="auto">
              <a:xfrm>
                <a:off x="4965" y="1752"/>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8" name="Oval 56"/>
              <p:cNvSpPr>
                <a:spLocks noChangeArrowheads="1"/>
              </p:cNvSpPr>
              <p:nvPr/>
            </p:nvSpPr>
            <p:spPr bwMode="auto">
              <a:xfrm>
                <a:off x="3012" y="1872"/>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9" name="Oval 57"/>
              <p:cNvSpPr>
                <a:spLocks noChangeArrowheads="1"/>
              </p:cNvSpPr>
              <p:nvPr/>
            </p:nvSpPr>
            <p:spPr bwMode="auto">
              <a:xfrm>
                <a:off x="3265" y="2034"/>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grpSp>
      </p:grpSp>
      <p:grpSp>
        <p:nvGrpSpPr>
          <p:cNvPr id="5" name="Group 4"/>
          <p:cNvGrpSpPr/>
          <p:nvPr/>
        </p:nvGrpSpPr>
        <p:grpSpPr>
          <a:xfrm>
            <a:off x="4203159" y="3304633"/>
            <a:ext cx="4143761" cy="1552962"/>
            <a:chOff x="4203159" y="3304633"/>
            <a:chExt cx="4143761" cy="1552962"/>
          </a:xfrm>
        </p:grpSpPr>
        <p:sp>
          <p:nvSpPr>
            <p:cNvPr id="4" name="Oval 3"/>
            <p:cNvSpPr/>
            <p:nvPr/>
          </p:nvSpPr>
          <p:spPr>
            <a:xfrm>
              <a:off x="4463895" y="378603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4203159" y="453866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4211251" y="432926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4366903" y="417338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4492470" y="428450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4410075" y="440326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4511289" y="456406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4698304" y="417988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4577499" y="4391025"/>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666940" y="450037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4850704" y="4604951"/>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756112" y="436721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4778802" y="378680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867974" y="404034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5153724" y="422116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5457904" y="4518025"/>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5855514" y="474647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5042599" y="392921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5378451" y="376078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114307" y="375281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140326" y="3544887"/>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276774" y="360343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5533873" y="3698489"/>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5395913" y="3604826"/>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5357930" y="3493701"/>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236855" y="337343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5911076" y="338695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5618473" y="3570211"/>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5559388" y="340956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5396339" y="330463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5423174" y="406400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5911076" y="4207921"/>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6220097" y="387206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385043" y="456406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6938653" y="430053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6781491" y="388624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7251739" y="3963175"/>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7562271" y="3597354"/>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7817160" y="3969526"/>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7420285" y="4656137"/>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7681913" y="457835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94613" y="436721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7784946" y="458470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7992638" y="459717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7858125" y="420699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7899400" y="443388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7968979" y="4324159"/>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8110537" y="433546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8174037" y="424176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8235795" y="4403534"/>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8147050" y="452755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Oval 5"/>
          <p:cNvSpPr/>
          <p:nvPr/>
        </p:nvSpPr>
        <p:spPr>
          <a:xfrm>
            <a:off x="3896733" y="3200596"/>
            <a:ext cx="4912730" cy="1935160"/>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3805827" y="3303388"/>
            <a:ext cx="4672666" cy="1696159"/>
            <a:chOff x="3783676" y="3333236"/>
            <a:chExt cx="4672666" cy="1696159"/>
          </a:xfrm>
        </p:grpSpPr>
        <p:sp>
          <p:nvSpPr>
            <p:cNvPr id="119" name="Oval 118"/>
            <p:cNvSpPr/>
            <p:nvPr/>
          </p:nvSpPr>
          <p:spPr>
            <a:xfrm>
              <a:off x="6878253" y="3498077"/>
              <a:ext cx="1578089" cy="1531318"/>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rot="19355607">
              <a:off x="3783676" y="3333236"/>
              <a:ext cx="2460743" cy="1346305"/>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990237" y="3038255"/>
            <a:ext cx="4441323" cy="1874477"/>
            <a:chOff x="3990237" y="3038255"/>
            <a:chExt cx="4441323" cy="1874477"/>
          </a:xfrm>
        </p:grpSpPr>
        <p:sp>
          <p:nvSpPr>
            <p:cNvPr id="123" name="Oval 122"/>
            <p:cNvSpPr/>
            <p:nvPr/>
          </p:nvSpPr>
          <p:spPr>
            <a:xfrm rot="20133640">
              <a:off x="4972791" y="3038255"/>
              <a:ext cx="1227247" cy="936248"/>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6641171" y="3512325"/>
              <a:ext cx="1790389" cy="1400407"/>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3990237" y="3727462"/>
              <a:ext cx="1338616" cy="1124133"/>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idx="4294967295"/>
          </p:nvPr>
        </p:nvSpPr>
        <p:spPr>
          <a:xfrm>
            <a:off x="1549400" y="2057400"/>
            <a:ext cx="7010400" cy="1470025"/>
          </a:xfrm>
        </p:spPr>
        <p:txBody>
          <a:bodyPr/>
          <a:lstStyle/>
          <a:p>
            <a:pPr eaLnBrk="1" hangingPunct="1"/>
            <a:r>
              <a:rPr lang="en-US" altLang="en-US" b="1" smtClean="0">
                <a:ea typeface="ＭＳ Ｐゴシック" pitchFamily="34" charset="-128"/>
              </a:rPr>
              <a:t>Clustering Exercise</a:t>
            </a:r>
          </a:p>
        </p:txBody>
      </p:sp>
      <p:pic>
        <p:nvPicPr>
          <p:cNvPr id="2560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2763" y="2266950"/>
            <a:ext cx="1112837" cy="116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307474" y="3429000"/>
            <a:ext cx="8836526" cy="461665"/>
          </a:xfrm>
          <a:prstGeom prst="rect">
            <a:avLst/>
          </a:prstGeom>
        </p:spPr>
        <p:txBody>
          <a:bodyPr wrap="square">
            <a:spAutoFit/>
          </a:bodyPr>
          <a:lstStyle/>
          <a:p>
            <a:pPr algn="ctr"/>
            <a:r>
              <a:rPr lang="en-US" sz="2400" dirty="0" smtClean="0"/>
              <a:t>2018-02-05_06_BroadE_Hierarchical </a:t>
            </a:r>
            <a:r>
              <a:rPr lang="en-US" sz="2400" dirty="0"/>
              <a:t>Clustering </a:t>
            </a:r>
            <a:r>
              <a:rPr lang="en-US" sz="2400" dirty="0" smtClean="0"/>
              <a:t>– </a:t>
            </a:r>
            <a:r>
              <a:rPr lang="en-US" sz="2400" dirty="0" err="1" smtClean="0"/>
              <a:t>RNASeq</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106363"/>
            <a:ext cx="9144000" cy="655637"/>
          </a:xfrm>
        </p:spPr>
        <p:txBody>
          <a:bodyPr/>
          <a:lstStyle/>
          <a:p>
            <a:pPr eaLnBrk="1" hangingPunct="1"/>
            <a:r>
              <a:rPr lang="en-US" altLang="en-US" b="1" dirty="0" smtClean="0">
                <a:ea typeface="ＭＳ Ｐゴシック" pitchFamily="34" charset="-128"/>
              </a:rPr>
              <a:t>Clustering in </a:t>
            </a:r>
            <a:r>
              <a:rPr lang="en-US" altLang="en-US" b="1" dirty="0" err="1" smtClean="0">
                <a:ea typeface="ＭＳ Ｐゴシック" pitchFamily="34" charset="-128"/>
              </a:rPr>
              <a:t>GenePattern</a:t>
            </a:r>
            <a:endParaRPr lang="en-US" altLang="en-US" b="1" dirty="0" smtClean="0">
              <a:ea typeface="ＭＳ Ｐゴシック" pitchFamily="34" charset="-128"/>
            </a:endParaRPr>
          </a:p>
        </p:txBody>
      </p:sp>
      <p:sp>
        <p:nvSpPr>
          <p:cNvPr id="32770" name="Rectangle 3"/>
          <p:cNvSpPr>
            <a:spLocks noGrp="1" noChangeArrowheads="1"/>
          </p:cNvSpPr>
          <p:nvPr>
            <p:ph type="body" idx="4294967295"/>
          </p:nvPr>
        </p:nvSpPr>
        <p:spPr>
          <a:xfrm>
            <a:off x="914401" y="1219200"/>
            <a:ext cx="5423762" cy="5257800"/>
          </a:xfrm>
        </p:spPr>
        <p:txBody>
          <a:bodyPr/>
          <a:lstStyle/>
          <a:p>
            <a:pPr eaLnBrk="1" hangingPunct="1">
              <a:lnSpc>
                <a:spcPct val="90000"/>
              </a:lnSpc>
              <a:buFont typeface="Arial" pitchFamily="34" charset="0"/>
              <a:buChar char="•"/>
              <a:defRPr/>
            </a:pPr>
            <a:r>
              <a:rPr lang="en-US" altLang="en-US" sz="2000" dirty="0" smtClean="0">
                <a:solidFill>
                  <a:srgbClr val="0000FF"/>
                </a:solidFill>
                <a:latin typeface="+mj-lt"/>
                <a:ea typeface="ＭＳ Ｐゴシック" pitchFamily="34" charset="-128"/>
              </a:rPr>
              <a:t>Representative based:</a:t>
            </a:r>
            <a:r>
              <a:rPr lang="en-US" altLang="en-US" sz="2000" dirty="0" smtClean="0">
                <a:latin typeface="+mj-lt"/>
                <a:ea typeface="ＭＳ Ｐゴシック" pitchFamily="34" charset="-128"/>
              </a:rPr>
              <a:t> </a:t>
            </a:r>
          </a:p>
          <a:p>
            <a:pPr eaLnBrk="1" hangingPunct="1">
              <a:lnSpc>
                <a:spcPct val="90000"/>
              </a:lnSpc>
              <a:buFontTx/>
              <a:buNone/>
              <a:defRPr/>
            </a:pPr>
            <a:r>
              <a:rPr lang="en-US" altLang="en-US" sz="2000" dirty="0" smtClean="0">
                <a:latin typeface="+mj-lt"/>
                <a:ea typeface="ＭＳ Ｐゴシック" pitchFamily="34" charset="-128"/>
              </a:rPr>
              <a:t>	Find representatives/centroids of the dataset</a:t>
            </a:r>
          </a:p>
          <a:p>
            <a:pPr lvl="1" eaLnBrk="1" hangingPunct="1">
              <a:lnSpc>
                <a:spcPct val="90000"/>
              </a:lnSpc>
              <a:buFont typeface="Arial" pitchFamily="34" charset="0"/>
              <a:buChar char="–"/>
              <a:defRPr/>
            </a:pPr>
            <a:r>
              <a:rPr lang="en-US" altLang="en-US" sz="2000" i="1" dirty="0" smtClean="0">
                <a:latin typeface="+mj-lt"/>
                <a:ea typeface="ＭＳ Ｐゴシック" pitchFamily="34" charset="-128"/>
              </a:rPr>
              <a:t>K</a:t>
            </a:r>
            <a:r>
              <a:rPr lang="en-US" altLang="en-US" sz="2000" dirty="0" smtClean="0">
                <a:latin typeface="+mj-lt"/>
                <a:ea typeface="ＭＳ Ｐゴシック" pitchFamily="34" charset="-128"/>
              </a:rPr>
              <a:t>-means</a:t>
            </a:r>
          </a:p>
          <a:p>
            <a:pPr lvl="1" eaLnBrk="1" hangingPunct="1">
              <a:lnSpc>
                <a:spcPct val="90000"/>
              </a:lnSpc>
              <a:buFont typeface="Arial" pitchFamily="34" charset="0"/>
              <a:buChar char="–"/>
              <a:defRPr/>
            </a:pPr>
            <a:r>
              <a:rPr lang="en-US" altLang="en-US" sz="2000" dirty="0" smtClean="0">
                <a:latin typeface="+mj-lt"/>
                <a:ea typeface="ＭＳ Ｐゴシック" pitchFamily="34" charset="-128"/>
              </a:rPr>
              <a:t>Self Organizing Maps (SOM)</a:t>
            </a:r>
          </a:p>
          <a:p>
            <a:pPr eaLnBrk="1" hangingPunct="1">
              <a:lnSpc>
                <a:spcPct val="90000"/>
              </a:lnSpc>
              <a:buFont typeface="Arial" pitchFamily="34" charset="0"/>
              <a:buChar char="•"/>
              <a:defRPr/>
            </a:pPr>
            <a:endParaRPr lang="en-US" altLang="en-US" sz="2000" dirty="0" smtClean="0">
              <a:solidFill>
                <a:srgbClr val="0000FF"/>
              </a:solidFill>
              <a:latin typeface="+mj-lt"/>
              <a:ea typeface="ＭＳ Ｐゴシック" pitchFamily="34" charset="-128"/>
            </a:endParaRPr>
          </a:p>
          <a:p>
            <a:pPr eaLnBrk="1" hangingPunct="1">
              <a:lnSpc>
                <a:spcPct val="90000"/>
              </a:lnSpc>
              <a:buFont typeface="Arial" pitchFamily="34" charset="0"/>
              <a:buChar char="•"/>
              <a:defRPr/>
            </a:pPr>
            <a:r>
              <a:rPr lang="en-US" altLang="en-US" sz="2000" dirty="0" smtClean="0">
                <a:solidFill>
                  <a:srgbClr val="0000FF"/>
                </a:solidFill>
                <a:latin typeface="+mj-lt"/>
                <a:ea typeface="ＭＳ Ｐゴシック" pitchFamily="34" charset="-128"/>
              </a:rPr>
              <a:t>Bottom-up</a:t>
            </a:r>
            <a:r>
              <a:rPr lang="en-US" altLang="en-US" sz="2000" dirty="0" smtClean="0">
                <a:latin typeface="+mj-lt"/>
                <a:ea typeface="ＭＳ Ｐゴシック" pitchFamily="34" charset="-128"/>
              </a:rPr>
              <a:t> (Agglomerative)</a:t>
            </a:r>
          </a:p>
          <a:p>
            <a:pPr eaLnBrk="1" hangingPunct="1">
              <a:lnSpc>
                <a:spcPct val="90000"/>
              </a:lnSpc>
              <a:buFontTx/>
              <a:buNone/>
              <a:defRPr/>
            </a:pPr>
            <a:r>
              <a:rPr lang="en-US" altLang="en-US" sz="2000" dirty="0" smtClean="0">
                <a:latin typeface="+mj-lt"/>
                <a:ea typeface="ＭＳ Ｐゴシック" pitchFamily="34" charset="-128"/>
              </a:rPr>
              <a:t>	Create an ordering of the data by closeness</a:t>
            </a:r>
          </a:p>
          <a:p>
            <a:pPr lvl="1" eaLnBrk="1" hangingPunct="1">
              <a:lnSpc>
                <a:spcPct val="90000"/>
              </a:lnSpc>
              <a:defRPr/>
            </a:pPr>
            <a:r>
              <a:rPr lang="en-US" altLang="en-US" sz="2000" dirty="0">
                <a:latin typeface="+mj-lt"/>
                <a:ea typeface="ＭＳ Ｐゴシック" pitchFamily="34" charset="-128"/>
              </a:rPr>
              <a:t>	</a:t>
            </a:r>
            <a:r>
              <a:rPr lang="en-US" altLang="en-US" sz="2000" dirty="0" smtClean="0">
                <a:latin typeface="+mj-lt"/>
                <a:ea typeface="ＭＳ Ｐゴシック" pitchFamily="34" charset="-128"/>
              </a:rPr>
              <a:t>Hierarchical clustering</a:t>
            </a:r>
          </a:p>
          <a:p>
            <a:pPr eaLnBrk="1" hangingPunct="1">
              <a:lnSpc>
                <a:spcPct val="90000"/>
              </a:lnSpc>
              <a:buFont typeface="Arial" pitchFamily="34" charset="0"/>
              <a:buChar char="•"/>
              <a:defRPr/>
            </a:pPr>
            <a:endParaRPr lang="en-US" altLang="en-US" sz="2000" dirty="0" smtClean="0">
              <a:solidFill>
                <a:srgbClr val="0000FF"/>
              </a:solidFill>
              <a:latin typeface="+mj-lt"/>
              <a:ea typeface="ＭＳ Ｐゴシック" pitchFamily="34" charset="-128"/>
            </a:endParaRPr>
          </a:p>
          <a:p>
            <a:pPr eaLnBrk="1" hangingPunct="1">
              <a:lnSpc>
                <a:spcPct val="90000"/>
              </a:lnSpc>
              <a:buFont typeface="Arial" pitchFamily="34" charset="0"/>
              <a:buChar char="•"/>
              <a:defRPr/>
            </a:pPr>
            <a:r>
              <a:rPr lang="en-US" altLang="en-US" sz="2000" dirty="0" smtClean="0">
                <a:solidFill>
                  <a:srgbClr val="0000FF"/>
                </a:solidFill>
                <a:latin typeface="+mj-lt"/>
                <a:ea typeface="ＭＳ Ｐゴシック" pitchFamily="34" charset="-128"/>
              </a:rPr>
              <a:t>Clustering-like:</a:t>
            </a:r>
          </a:p>
          <a:p>
            <a:pPr marL="400050" lvl="1" indent="0" eaLnBrk="1" hangingPunct="1">
              <a:lnSpc>
                <a:spcPct val="90000"/>
              </a:lnSpc>
              <a:buNone/>
              <a:defRPr/>
            </a:pPr>
            <a:r>
              <a:rPr lang="en-US" altLang="en-US" sz="2000" dirty="0" smtClean="0">
                <a:latin typeface="+mj-lt"/>
                <a:ea typeface="ＭＳ Ｐゴシック" pitchFamily="34" charset="-128"/>
              </a:rPr>
              <a:t>Reduce the data to a smaller number of dimensions containing the majority of the information content</a:t>
            </a:r>
          </a:p>
          <a:p>
            <a:pPr lvl="1" eaLnBrk="1" hangingPunct="1">
              <a:lnSpc>
                <a:spcPct val="90000"/>
              </a:lnSpc>
              <a:buFont typeface="Arial" pitchFamily="34" charset="0"/>
              <a:buChar char="–"/>
              <a:defRPr/>
            </a:pPr>
            <a:r>
              <a:rPr lang="en-US" altLang="en-US" sz="2000" dirty="0" smtClean="0">
                <a:latin typeface="+mj-lt"/>
                <a:ea typeface="ＭＳ Ｐゴシック" pitchFamily="34" charset="-128"/>
              </a:rPr>
              <a:t>NMF (Non-Negative Matrix Factorization)</a:t>
            </a:r>
          </a:p>
          <a:p>
            <a:pPr lvl="1" eaLnBrk="1" hangingPunct="1">
              <a:lnSpc>
                <a:spcPct val="90000"/>
              </a:lnSpc>
              <a:buFont typeface="Arial" pitchFamily="34" charset="0"/>
              <a:buChar char="–"/>
              <a:defRPr/>
            </a:pPr>
            <a:r>
              <a:rPr lang="en-US" altLang="en-US" sz="2000" dirty="0" smtClean="0">
                <a:latin typeface="+mj-lt"/>
                <a:ea typeface="ＭＳ Ｐゴシック" pitchFamily="34" charset="-128"/>
              </a:rPr>
              <a:t>PCA (Principal Components Analysis)</a:t>
            </a:r>
          </a:p>
        </p:txBody>
      </p:sp>
      <p:pic>
        <p:nvPicPr>
          <p:cNvPr id="2" name="Picture 1"/>
          <p:cNvPicPr>
            <a:picLocks noChangeAspect="1"/>
          </p:cNvPicPr>
          <p:nvPr/>
        </p:nvPicPr>
        <p:blipFill>
          <a:blip r:embed="rId3"/>
          <a:stretch>
            <a:fillRect/>
          </a:stretch>
        </p:blipFill>
        <p:spPr>
          <a:xfrm>
            <a:off x="6086466" y="2917602"/>
            <a:ext cx="2448316" cy="1814968"/>
          </a:xfrm>
          <a:prstGeom prst="rect">
            <a:avLst/>
          </a:prstGeom>
        </p:spPr>
      </p:pic>
      <p:pic>
        <p:nvPicPr>
          <p:cNvPr id="4" name="Picture 3"/>
          <p:cNvPicPr>
            <a:picLocks noChangeAspect="1"/>
          </p:cNvPicPr>
          <p:nvPr/>
        </p:nvPicPr>
        <p:blipFill>
          <a:blip r:embed="rId4"/>
          <a:stretch>
            <a:fillRect/>
          </a:stretch>
        </p:blipFill>
        <p:spPr>
          <a:xfrm>
            <a:off x="6086466" y="926795"/>
            <a:ext cx="2528187" cy="1685458"/>
          </a:xfrm>
          <a:prstGeom prst="rect">
            <a:avLst/>
          </a:prstGeom>
        </p:spPr>
      </p:pic>
      <p:sp>
        <p:nvSpPr>
          <p:cNvPr id="5" name="TextBox 4"/>
          <p:cNvSpPr txBox="1"/>
          <p:nvPr/>
        </p:nvSpPr>
        <p:spPr>
          <a:xfrm>
            <a:off x="6258076" y="2452065"/>
            <a:ext cx="1804743" cy="307777"/>
          </a:xfrm>
          <a:prstGeom prst="rect">
            <a:avLst/>
          </a:prstGeom>
          <a:noFill/>
        </p:spPr>
        <p:txBody>
          <a:bodyPr wrap="none" rtlCol="0">
            <a:spAutoFit/>
          </a:bodyPr>
          <a:lstStyle/>
          <a:p>
            <a:r>
              <a:rPr lang="en-US" sz="1400" i="1" dirty="0" smtClean="0"/>
              <a:t>K-Means Clustering</a:t>
            </a:r>
            <a:endParaRPr lang="en-US" sz="1400" i="1" dirty="0"/>
          </a:p>
        </p:txBody>
      </p:sp>
      <p:sp>
        <p:nvSpPr>
          <p:cNvPr id="9" name="TextBox 8"/>
          <p:cNvSpPr txBox="1"/>
          <p:nvPr/>
        </p:nvSpPr>
        <p:spPr>
          <a:xfrm>
            <a:off x="6338163" y="4694543"/>
            <a:ext cx="2034160" cy="307777"/>
          </a:xfrm>
          <a:prstGeom prst="rect">
            <a:avLst/>
          </a:prstGeom>
          <a:noFill/>
        </p:spPr>
        <p:txBody>
          <a:bodyPr wrap="none" rtlCol="0">
            <a:spAutoFit/>
          </a:bodyPr>
          <a:lstStyle/>
          <a:p>
            <a:r>
              <a:rPr lang="en-US" sz="1400" i="1" dirty="0" smtClean="0"/>
              <a:t>Hierarchical Clustering</a:t>
            </a:r>
            <a:endParaRPr lang="en-US" sz="1400" i="1" dirty="0"/>
          </a:p>
        </p:txBody>
      </p:sp>
      <p:pic>
        <p:nvPicPr>
          <p:cNvPr id="6" name="Picture 5"/>
          <p:cNvPicPr>
            <a:picLocks noChangeAspect="1"/>
          </p:cNvPicPr>
          <p:nvPr/>
        </p:nvPicPr>
        <p:blipFill>
          <a:blip r:embed="rId5"/>
          <a:stretch>
            <a:fillRect/>
          </a:stretch>
        </p:blipFill>
        <p:spPr>
          <a:xfrm>
            <a:off x="6338163" y="5138465"/>
            <a:ext cx="2396912" cy="1338535"/>
          </a:xfrm>
          <a:prstGeom prst="rect">
            <a:avLst/>
          </a:prstGeom>
        </p:spPr>
      </p:pic>
      <p:sp>
        <p:nvSpPr>
          <p:cNvPr id="11" name="TextBox 10"/>
          <p:cNvSpPr txBox="1"/>
          <p:nvPr/>
        </p:nvSpPr>
        <p:spPr>
          <a:xfrm>
            <a:off x="6338163" y="6477000"/>
            <a:ext cx="2696288" cy="307777"/>
          </a:xfrm>
          <a:prstGeom prst="rect">
            <a:avLst/>
          </a:prstGeom>
          <a:noFill/>
        </p:spPr>
        <p:txBody>
          <a:bodyPr wrap="none" rtlCol="0">
            <a:spAutoFit/>
          </a:bodyPr>
          <a:lstStyle/>
          <a:p>
            <a:r>
              <a:rPr lang="en-US" sz="1400" i="1" dirty="0" smtClean="0"/>
              <a:t>Principal Components Analysis</a:t>
            </a:r>
            <a:endParaRPr lang="en-US" sz="1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0"/>
          <p:cNvSpPr>
            <a:spLocks noGrp="1" noChangeArrowheads="1"/>
          </p:cNvSpPr>
          <p:nvPr>
            <p:ph type="title" idx="4294967295"/>
          </p:nvPr>
        </p:nvSpPr>
        <p:spPr>
          <a:xfrm>
            <a:off x="0" y="106363"/>
            <a:ext cx="9144000" cy="655637"/>
          </a:xfrm>
        </p:spPr>
        <p:txBody>
          <a:bodyPr/>
          <a:lstStyle/>
          <a:p>
            <a:pPr eaLnBrk="1" hangingPunct="1"/>
            <a:r>
              <a:rPr lang="en-US" altLang="en-US" b="1" smtClean="0">
                <a:ea typeface="ＭＳ Ｐゴシック" pitchFamily="34" charset="-128"/>
              </a:rPr>
              <a:t>K-means Clustering</a:t>
            </a:r>
          </a:p>
        </p:txBody>
      </p:sp>
      <p:sp>
        <p:nvSpPr>
          <p:cNvPr id="33795" name="Rectangle 31"/>
          <p:cNvSpPr>
            <a:spLocks noGrp="1" noChangeArrowheads="1"/>
          </p:cNvSpPr>
          <p:nvPr>
            <p:ph type="body" sz="half" idx="4294967295"/>
          </p:nvPr>
        </p:nvSpPr>
        <p:spPr>
          <a:xfrm>
            <a:off x="0" y="1562100"/>
            <a:ext cx="4791075" cy="4800600"/>
          </a:xfrm>
        </p:spPr>
        <p:txBody>
          <a:bodyPr/>
          <a:lstStyle/>
          <a:p>
            <a:pPr eaLnBrk="1" hangingPunct="1">
              <a:buFont typeface="Arial" pitchFamily="34" charset="0"/>
              <a:buChar char="•"/>
              <a:defRPr/>
            </a:pPr>
            <a:r>
              <a:rPr lang="en-US" altLang="en-US" sz="2400" dirty="0" smtClean="0">
                <a:solidFill>
                  <a:srgbClr val="0000FF"/>
                </a:solidFill>
                <a:latin typeface="+mj-lt"/>
                <a:ea typeface="ＭＳ Ｐゴシック" pitchFamily="34" charset="-128"/>
              </a:rPr>
              <a:t>Initialize </a:t>
            </a:r>
            <a:r>
              <a:rPr lang="en-US" altLang="en-US" sz="2400" dirty="0" smtClean="0">
                <a:latin typeface="+mj-lt"/>
                <a:ea typeface="ＭＳ Ｐゴシック" pitchFamily="34" charset="-128"/>
              </a:rPr>
              <a:t>centroids at</a:t>
            </a:r>
            <a:r>
              <a:rPr lang="en-US" altLang="en-US" sz="2400" dirty="0" smtClean="0">
                <a:solidFill>
                  <a:srgbClr val="0000FF"/>
                </a:solidFill>
                <a:latin typeface="+mj-lt"/>
                <a:ea typeface="ＭＳ Ｐゴシック" pitchFamily="34" charset="-128"/>
              </a:rPr>
              <a:t> </a:t>
            </a:r>
            <a:r>
              <a:rPr lang="en-US" altLang="en-US" sz="2400" dirty="0" smtClean="0">
                <a:latin typeface="+mj-lt"/>
                <a:ea typeface="ＭＳ Ｐゴシック" pitchFamily="34" charset="-128"/>
              </a:rPr>
              <a:t>random positions</a:t>
            </a:r>
          </a:p>
          <a:p>
            <a:pPr eaLnBrk="1" hangingPunct="1">
              <a:buFont typeface="Arial" pitchFamily="34" charset="0"/>
              <a:buChar char="•"/>
              <a:defRPr/>
            </a:pPr>
            <a:r>
              <a:rPr lang="en-US" altLang="en-US" sz="2400" dirty="0" smtClean="0">
                <a:solidFill>
                  <a:srgbClr val="0000FF"/>
                </a:solidFill>
                <a:latin typeface="+mj-lt"/>
                <a:ea typeface="ＭＳ Ｐゴシック" pitchFamily="34" charset="-128"/>
              </a:rPr>
              <a:t>Iterate:</a:t>
            </a:r>
          </a:p>
          <a:p>
            <a:pPr lvl="1" eaLnBrk="1" hangingPunct="1">
              <a:buFont typeface="Arial" pitchFamily="34" charset="0"/>
              <a:buChar char="–"/>
              <a:defRPr/>
            </a:pPr>
            <a:r>
              <a:rPr lang="en-US" altLang="en-US" sz="2400" dirty="0" smtClean="0">
                <a:latin typeface="+mj-lt"/>
                <a:ea typeface="ＭＳ Ｐゴシック" pitchFamily="34" charset="-128"/>
              </a:rPr>
              <a:t>Assign each data point to</a:t>
            </a:r>
            <a:r>
              <a:rPr lang="en-US" altLang="en-US" sz="2400" dirty="0" smtClean="0">
                <a:solidFill>
                  <a:srgbClr val="0000FF"/>
                </a:solidFill>
                <a:latin typeface="+mj-lt"/>
                <a:ea typeface="ＭＳ Ｐゴシック" pitchFamily="34" charset="-128"/>
              </a:rPr>
              <a:t>  </a:t>
            </a:r>
            <a:r>
              <a:rPr lang="en-US" altLang="en-US" sz="2400" dirty="0" smtClean="0">
                <a:latin typeface="+mj-lt"/>
                <a:ea typeface="ＭＳ Ｐゴシック" pitchFamily="34" charset="-128"/>
              </a:rPr>
              <a:t>its closest</a:t>
            </a:r>
            <a:r>
              <a:rPr lang="en-US" altLang="en-US" sz="2400" dirty="0" smtClean="0">
                <a:solidFill>
                  <a:srgbClr val="0000FF"/>
                </a:solidFill>
                <a:latin typeface="+mj-lt"/>
                <a:ea typeface="ＭＳ Ｐゴシック" pitchFamily="34" charset="-128"/>
              </a:rPr>
              <a:t> </a:t>
            </a:r>
            <a:r>
              <a:rPr lang="en-US" altLang="en-US" sz="2400" dirty="0" smtClean="0">
                <a:latin typeface="+mj-lt"/>
                <a:ea typeface="ＭＳ Ｐゴシック" pitchFamily="34" charset="-128"/>
              </a:rPr>
              <a:t>centroid </a:t>
            </a:r>
            <a:endParaRPr lang="en-US" altLang="en-US" sz="2400" dirty="0" smtClean="0">
              <a:solidFill>
                <a:srgbClr val="000000"/>
              </a:solidFill>
              <a:latin typeface="+mj-lt"/>
              <a:ea typeface="ＭＳ Ｐゴシック" pitchFamily="34" charset="-128"/>
            </a:endParaRPr>
          </a:p>
          <a:p>
            <a:pPr lvl="1" eaLnBrk="1" hangingPunct="1">
              <a:buFont typeface="Arial" pitchFamily="34" charset="0"/>
              <a:buChar char="–"/>
              <a:defRPr/>
            </a:pPr>
            <a:r>
              <a:rPr lang="en-US" altLang="en-US" sz="2400" dirty="0" smtClean="0">
                <a:solidFill>
                  <a:srgbClr val="000000"/>
                </a:solidFill>
                <a:latin typeface="+mj-lt"/>
                <a:ea typeface="ＭＳ Ｐゴシック" pitchFamily="34" charset="-128"/>
              </a:rPr>
              <a:t>Move centroids to center of assigned points </a:t>
            </a:r>
          </a:p>
          <a:p>
            <a:pPr eaLnBrk="1" hangingPunct="1">
              <a:buFont typeface="Arial" pitchFamily="34" charset="0"/>
              <a:buChar char="•"/>
              <a:defRPr/>
            </a:pPr>
            <a:r>
              <a:rPr lang="en-US" altLang="en-US" sz="2400" dirty="0" smtClean="0">
                <a:solidFill>
                  <a:srgbClr val="0000FF"/>
                </a:solidFill>
                <a:latin typeface="+mj-lt"/>
                <a:ea typeface="ＭＳ Ｐゴシック" pitchFamily="34" charset="-128"/>
              </a:rPr>
              <a:t>Stop </a:t>
            </a:r>
            <a:r>
              <a:rPr lang="en-US" altLang="en-US" sz="2400" dirty="0" smtClean="0">
                <a:latin typeface="+mj-lt"/>
                <a:ea typeface="ＭＳ Ｐゴシック" pitchFamily="34" charset="-128"/>
              </a:rPr>
              <a:t>when converged</a:t>
            </a:r>
          </a:p>
          <a:p>
            <a:pPr eaLnBrk="1" hangingPunct="1">
              <a:buFont typeface="Arial" pitchFamily="34" charset="0"/>
              <a:buChar char="•"/>
              <a:defRPr/>
            </a:pPr>
            <a:endParaRPr lang="en-US" altLang="en-US" sz="2400" dirty="0" smtClean="0">
              <a:latin typeface="+mj-lt"/>
              <a:ea typeface="ＭＳ Ｐゴシック" pitchFamily="34" charset="-128"/>
            </a:endParaRPr>
          </a:p>
          <a:p>
            <a:pPr eaLnBrk="1" hangingPunct="1">
              <a:buFont typeface="Arial" pitchFamily="34" charset="0"/>
              <a:buChar char="•"/>
              <a:defRPr/>
            </a:pPr>
            <a:r>
              <a:rPr lang="en-US" altLang="en-US" sz="2400" dirty="0" smtClean="0">
                <a:latin typeface="+mj-lt"/>
                <a:ea typeface="ＭＳ Ｐゴシック" pitchFamily="34" charset="-128"/>
              </a:rPr>
              <a:t>Guaranteed to reach a local minimum</a:t>
            </a:r>
            <a:endParaRPr lang="en-US" altLang="en-US" sz="2400" i="1" dirty="0" smtClean="0">
              <a:latin typeface="+mj-lt"/>
              <a:ea typeface="ＭＳ Ｐゴシック" pitchFamily="34" charset="-128"/>
            </a:endParaRPr>
          </a:p>
        </p:txBody>
      </p:sp>
      <p:sp>
        <p:nvSpPr>
          <p:cNvPr id="20486" name="Text Box 114"/>
          <p:cNvSpPr txBox="1">
            <a:spLocks noChangeArrowheads="1"/>
          </p:cNvSpPr>
          <p:nvPr/>
        </p:nvSpPr>
        <p:spPr bwMode="auto">
          <a:xfrm>
            <a:off x="5022850" y="1589088"/>
            <a:ext cx="5969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en-US" altLang="en-US" sz="1800" i="1"/>
              <a:t>K</a:t>
            </a:r>
            <a:r>
              <a:rPr lang="en-US" altLang="en-US" sz="1800"/>
              <a:t>=3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632" y="1103568"/>
            <a:ext cx="3285472" cy="465086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632" y="1618553"/>
            <a:ext cx="3291568" cy="412665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1728" y="1613934"/>
            <a:ext cx="3285472" cy="412665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1728" y="1615505"/>
            <a:ext cx="3291568" cy="412665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5632" y="1615506"/>
            <a:ext cx="3291568" cy="413274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9"/>
          <p:cNvSpPr>
            <a:spLocks noGrp="1" noChangeArrowheads="1"/>
          </p:cNvSpPr>
          <p:nvPr>
            <p:ph type="title" idx="4294967295"/>
          </p:nvPr>
        </p:nvSpPr>
        <p:spPr>
          <a:xfrm>
            <a:off x="0" y="106363"/>
            <a:ext cx="9144000" cy="655637"/>
          </a:xfrm>
        </p:spPr>
        <p:txBody>
          <a:bodyPr/>
          <a:lstStyle/>
          <a:p>
            <a:pPr eaLnBrk="1" hangingPunct="1"/>
            <a:r>
              <a:rPr lang="en-US" altLang="en-US" b="1" smtClean="0">
                <a:ea typeface="ＭＳ Ｐゴシック" pitchFamily="34" charset="-128"/>
              </a:rPr>
              <a:t>Hierarchical Clustering</a:t>
            </a:r>
          </a:p>
        </p:txBody>
      </p:sp>
      <p:sp>
        <p:nvSpPr>
          <p:cNvPr id="21507" name="Oval 41"/>
          <p:cNvSpPr>
            <a:spLocks noChangeArrowheads="1"/>
          </p:cNvSpPr>
          <p:nvPr/>
        </p:nvSpPr>
        <p:spPr bwMode="auto">
          <a:xfrm>
            <a:off x="6832600" y="2794000"/>
            <a:ext cx="152400" cy="139700"/>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08" name="Oval 42"/>
          <p:cNvSpPr>
            <a:spLocks noChangeArrowheads="1"/>
          </p:cNvSpPr>
          <p:nvPr/>
        </p:nvSpPr>
        <p:spPr bwMode="auto">
          <a:xfrm>
            <a:off x="6489700" y="2895600"/>
            <a:ext cx="152400" cy="139700"/>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09" name="Oval 43"/>
          <p:cNvSpPr>
            <a:spLocks noChangeArrowheads="1"/>
          </p:cNvSpPr>
          <p:nvPr/>
        </p:nvSpPr>
        <p:spPr bwMode="auto">
          <a:xfrm>
            <a:off x="6921500" y="3263900"/>
            <a:ext cx="152400" cy="139700"/>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10" name="Oval 44"/>
          <p:cNvSpPr>
            <a:spLocks noChangeArrowheads="1"/>
          </p:cNvSpPr>
          <p:nvPr/>
        </p:nvSpPr>
        <p:spPr bwMode="auto">
          <a:xfrm>
            <a:off x="5308600" y="4254500"/>
            <a:ext cx="152400" cy="139700"/>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11" name="Oval 45"/>
          <p:cNvSpPr>
            <a:spLocks noChangeArrowheads="1"/>
          </p:cNvSpPr>
          <p:nvPr/>
        </p:nvSpPr>
        <p:spPr bwMode="auto">
          <a:xfrm>
            <a:off x="5156200" y="4038600"/>
            <a:ext cx="152400" cy="139700"/>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12" name="Text Box 46"/>
          <p:cNvSpPr txBox="1">
            <a:spLocks noChangeArrowheads="1"/>
          </p:cNvSpPr>
          <p:nvPr/>
        </p:nvSpPr>
        <p:spPr bwMode="auto">
          <a:xfrm>
            <a:off x="4937125" y="3832225"/>
            <a:ext cx="296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3</a:t>
            </a:r>
          </a:p>
        </p:txBody>
      </p:sp>
      <p:sp>
        <p:nvSpPr>
          <p:cNvPr id="21513" name="Text Box 47"/>
          <p:cNvSpPr txBox="1">
            <a:spLocks noChangeArrowheads="1"/>
          </p:cNvSpPr>
          <p:nvPr/>
        </p:nvSpPr>
        <p:spPr bwMode="auto">
          <a:xfrm>
            <a:off x="5381625" y="4289425"/>
            <a:ext cx="296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1</a:t>
            </a:r>
          </a:p>
        </p:txBody>
      </p:sp>
      <p:sp>
        <p:nvSpPr>
          <p:cNvPr id="21514" name="Text Box 48"/>
          <p:cNvSpPr txBox="1">
            <a:spLocks noChangeArrowheads="1"/>
          </p:cNvSpPr>
          <p:nvPr/>
        </p:nvSpPr>
        <p:spPr bwMode="auto">
          <a:xfrm>
            <a:off x="6270625" y="2549525"/>
            <a:ext cx="296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4</a:t>
            </a:r>
          </a:p>
        </p:txBody>
      </p:sp>
      <p:sp>
        <p:nvSpPr>
          <p:cNvPr id="21515" name="Text Box 49"/>
          <p:cNvSpPr txBox="1">
            <a:spLocks noChangeArrowheads="1"/>
          </p:cNvSpPr>
          <p:nvPr/>
        </p:nvSpPr>
        <p:spPr bwMode="auto">
          <a:xfrm>
            <a:off x="6791325" y="2460625"/>
            <a:ext cx="296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2</a:t>
            </a:r>
          </a:p>
        </p:txBody>
      </p:sp>
      <p:sp>
        <p:nvSpPr>
          <p:cNvPr id="21516" name="Text Box 50"/>
          <p:cNvSpPr txBox="1">
            <a:spLocks noChangeArrowheads="1"/>
          </p:cNvSpPr>
          <p:nvPr/>
        </p:nvSpPr>
        <p:spPr bwMode="auto">
          <a:xfrm>
            <a:off x="7083425" y="3197225"/>
            <a:ext cx="296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5</a:t>
            </a:r>
          </a:p>
        </p:txBody>
      </p:sp>
      <p:grpSp>
        <p:nvGrpSpPr>
          <p:cNvPr id="2" name="Group 58"/>
          <p:cNvGrpSpPr>
            <a:grpSpLocks/>
          </p:cNvGrpSpPr>
          <p:nvPr/>
        </p:nvGrpSpPr>
        <p:grpSpPr bwMode="auto">
          <a:xfrm>
            <a:off x="187325" y="1712913"/>
            <a:ext cx="4384675" cy="4395787"/>
            <a:chOff x="118" y="1079"/>
            <a:chExt cx="2762" cy="2769"/>
          </a:xfrm>
        </p:grpSpPr>
        <p:sp>
          <p:nvSpPr>
            <p:cNvPr id="21518" name="Line 4"/>
            <p:cNvSpPr>
              <a:spLocks noChangeShapeType="1"/>
            </p:cNvSpPr>
            <p:nvPr/>
          </p:nvSpPr>
          <p:spPr bwMode="auto">
            <a:xfrm flipV="1">
              <a:off x="1776" y="1776"/>
              <a:ext cx="0" cy="76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19" name="Line 5"/>
            <p:cNvSpPr>
              <a:spLocks noChangeShapeType="1"/>
            </p:cNvSpPr>
            <p:nvPr/>
          </p:nvSpPr>
          <p:spPr bwMode="auto">
            <a:xfrm flipV="1">
              <a:off x="1056" y="1776"/>
              <a:ext cx="0" cy="1296"/>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0" name="Line 6"/>
            <p:cNvSpPr>
              <a:spLocks noChangeShapeType="1"/>
            </p:cNvSpPr>
            <p:nvPr/>
          </p:nvSpPr>
          <p:spPr bwMode="auto">
            <a:xfrm>
              <a:off x="1056" y="1776"/>
              <a:ext cx="72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1" name="Line 11"/>
            <p:cNvSpPr>
              <a:spLocks noChangeShapeType="1"/>
            </p:cNvSpPr>
            <p:nvPr/>
          </p:nvSpPr>
          <p:spPr bwMode="auto">
            <a:xfrm flipV="1">
              <a:off x="1632" y="2544"/>
              <a:ext cx="0" cy="2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2" name="Line 12"/>
            <p:cNvSpPr>
              <a:spLocks noChangeShapeType="1"/>
            </p:cNvSpPr>
            <p:nvPr/>
          </p:nvSpPr>
          <p:spPr bwMode="auto">
            <a:xfrm flipV="1">
              <a:off x="2064" y="2544"/>
              <a:ext cx="0" cy="67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3" name="Line 13"/>
            <p:cNvSpPr>
              <a:spLocks noChangeShapeType="1"/>
            </p:cNvSpPr>
            <p:nvPr/>
          </p:nvSpPr>
          <p:spPr bwMode="auto">
            <a:xfrm>
              <a:off x="1632" y="2544"/>
              <a:ext cx="43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4" name="Oval 14"/>
            <p:cNvSpPr>
              <a:spLocks noChangeArrowheads="1"/>
            </p:cNvSpPr>
            <p:nvPr/>
          </p:nvSpPr>
          <p:spPr bwMode="auto">
            <a:xfrm>
              <a:off x="2016"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25" name="Text Box 15"/>
            <p:cNvSpPr txBox="1">
              <a:spLocks noChangeArrowheads="1"/>
            </p:cNvSpPr>
            <p:nvPr/>
          </p:nvSpPr>
          <p:spPr bwMode="auto">
            <a:xfrm>
              <a:off x="1969"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5</a:t>
              </a:r>
            </a:p>
          </p:txBody>
        </p:sp>
        <p:sp>
          <p:nvSpPr>
            <p:cNvPr id="21526" name="Line 20"/>
            <p:cNvSpPr>
              <a:spLocks noChangeShapeType="1"/>
            </p:cNvSpPr>
            <p:nvPr/>
          </p:nvSpPr>
          <p:spPr bwMode="auto">
            <a:xfrm flipV="1">
              <a:off x="1488" y="2832"/>
              <a:ext cx="0" cy="38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7" name="Line 21"/>
            <p:cNvSpPr>
              <a:spLocks noChangeShapeType="1"/>
            </p:cNvSpPr>
            <p:nvPr/>
          </p:nvSpPr>
          <p:spPr bwMode="auto">
            <a:xfrm flipV="1">
              <a:off x="1776" y="2832"/>
              <a:ext cx="0" cy="38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8" name="Line 22"/>
            <p:cNvSpPr>
              <a:spLocks noChangeShapeType="1"/>
            </p:cNvSpPr>
            <p:nvPr/>
          </p:nvSpPr>
          <p:spPr bwMode="auto">
            <a:xfrm>
              <a:off x="1488" y="2832"/>
              <a:ext cx="28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9" name="Oval 23"/>
            <p:cNvSpPr>
              <a:spLocks noChangeArrowheads="1"/>
            </p:cNvSpPr>
            <p:nvPr/>
          </p:nvSpPr>
          <p:spPr bwMode="auto">
            <a:xfrm>
              <a:off x="1439"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30" name="Oval 24"/>
            <p:cNvSpPr>
              <a:spLocks noChangeArrowheads="1"/>
            </p:cNvSpPr>
            <p:nvPr/>
          </p:nvSpPr>
          <p:spPr bwMode="auto">
            <a:xfrm>
              <a:off x="1728"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31" name="Text Box 25"/>
            <p:cNvSpPr txBox="1">
              <a:spLocks noChangeArrowheads="1"/>
            </p:cNvSpPr>
            <p:nvPr/>
          </p:nvSpPr>
          <p:spPr bwMode="auto">
            <a:xfrm>
              <a:off x="1392"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2</a:t>
              </a:r>
            </a:p>
          </p:txBody>
        </p:sp>
        <p:sp>
          <p:nvSpPr>
            <p:cNvPr id="21532" name="Text Box 26"/>
            <p:cNvSpPr txBox="1">
              <a:spLocks noChangeArrowheads="1"/>
            </p:cNvSpPr>
            <p:nvPr/>
          </p:nvSpPr>
          <p:spPr bwMode="auto">
            <a:xfrm>
              <a:off x="1680"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4</a:t>
              </a:r>
            </a:p>
          </p:txBody>
        </p:sp>
        <p:sp>
          <p:nvSpPr>
            <p:cNvPr id="21533" name="Oval 30"/>
            <p:cNvSpPr>
              <a:spLocks noChangeArrowheads="1"/>
            </p:cNvSpPr>
            <p:nvPr/>
          </p:nvSpPr>
          <p:spPr bwMode="auto">
            <a:xfrm>
              <a:off x="862"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34" name="Oval 31"/>
            <p:cNvSpPr>
              <a:spLocks noChangeArrowheads="1"/>
            </p:cNvSpPr>
            <p:nvPr/>
          </p:nvSpPr>
          <p:spPr bwMode="auto">
            <a:xfrm>
              <a:off x="1151"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35" name="Line 34"/>
            <p:cNvSpPr>
              <a:spLocks noChangeShapeType="1"/>
            </p:cNvSpPr>
            <p:nvPr/>
          </p:nvSpPr>
          <p:spPr bwMode="auto">
            <a:xfrm flipV="1">
              <a:off x="912" y="3072"/>
              <a:ext cx="0" cy="14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36" name="Line 35"/>
            <p:cNvSpPr>
              <a:spLocks noChangeShapeType="1"/>
            </p:cNvSpPr>
            <p:nvPr/>
          </p:nvSpPr>
          <p:spPr bwMode="auto">
            <a:xfrm flipV="1">
              <a:off x="1200" y="3072"/>
              <a:ext cx="0" cy="14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37" name="Line 36"/>
            <p:cNvSpPr>
              <a:spLocks noChangeShapeType="1"/>
            </p:cNvSpPr>
            <p:nvPr/>
          </p:nvSpPr>
          <p:spPr bwMode="auto">
            <a:xfrm>
              <a:off x="912" y="3072"/>
              <a:ext cx="28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38" name="Text Box 37"/>
            <p:cNvSpPr txBox="1">
              <a:spLocks noChangeArrowheads="1"/>
            </p:cNvSpPr>
            <p:nvPr/>
          </p:nvSpPr>
          <p:spPr bwMode="auto">
            <a:xfrm>
              <a:off x="816"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1</a:t>
              </a:r>
            </a:p>
          </p:txBody>
        </p:sp>
        <p:sp>
          <p:nvSpPr>
            <p:cNvPr id="21539" name="Text Box 38"/>
            <p:cNvSpPr txBox="1">
              <a:spLocks noChangeArrowheads="1"/>
            </p:cNvSpPr>
            <p:nvPr/>
          </p:nvSpPr>
          <p:spPr bwMode="auto">
            <a:xfrm>
              <a:off x="1104"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3</a:t>
              </a:r>
            </a:p>
          </p:txBody>
        </p:sp>
        <p:sp>
          <p:nvSpPr>
            <p:cNvPr id="21540" name="Line 51"/>
            <p:cNvSpPr>
              <a:spLocks noChangeShapeType="1"/>
            </p:cNvSpPr>
            <p:nvPr/>
          </p:nvSpPr>
          <p:spPr bwMode="auto">
            <a:xfrm>
              <a:off x="672" y="1440"/>
              <a:ext cx="0" cy="1896"/>
            </a:xfrm>
            <a:prstGeom prst="line">
              <a:avLst/>
            </a:prstGeom>
            <a:noFill/>
            <a:ln w="25400">
              <a:solidFill>
                <a:schemeClr val="tx1"/>
              </a:solidFill>
              <a:round/>
              <a:headEnd type="triangle" w="lg" len="lg"/>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41" name="Text Box 52"/>
            <p:cNvSpPr txBox="1">
              <a:spLocks noChangeArrowheads="1"/>
            </p:cNvSpPr>
            <p:nvPr/>
          </p:nvSpPr>
          <p:spPr bwMode="auto">
            <a:xfrm>
              <a:off x="118" y="1079"/>
              <a:ext cx="222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800">
                  <a:solidFill>
                    <a:srgbClr val="000000"/>
                  </a:solidFill>
                  <a:cs typeface="Times New Roman" pitchFamily="18" charset="0"/>
                </a:rPr>
                <a:t>Distance between joined clusters</a:t>
              </a:r>
              <a:endParaRPr lang="en-US" altLang="en-US" sz="1600">
                <a:solidFill>
                  <a:srgbClr val="000000"/>
                </a:solidFill>
                <a:cs typeface="Times New Roman" pitchFamily="18" charset="0"/>
              </a:endParaRPr>
            </a:p>
          </p:txBody>
        </p:sp>
        <p:sp>
          <p:nvSpPr>
            <p:cNvPr id="21542" name="Text Box 53"/>
            <p:cNvSpPr txBox="1">
              <a:spLocks noChangeArrowheads="1"/>
            </p:cNvSpPr>
            <p:nvPr/>
          </p:nvSpPr>
          <p:spPr bwMode="auto">
            <a:xfrm>
              <a:off x="1056" y="3598"/>
              <a:ext cx="100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2000">
                  <a:cs typeface="Times New Roman" pitchFamily="18" charset="0"/>
                </a:rPr>
                <a:t>Dendrogram</a:t>
              </a:r>
              <a:endParaRPr lang="en-US" altLang="en-US" sz="1600">
                <a:solidFill>
                  <a:srgbClr val="000000"/>
                </a:solidFill>
                <a:cs typeface="Times New Roman" pitchFamily="18" charset="0"/>
              </a:endParaRPr>
            </a:p>
          </p:txBody>
        </p:sp>
        <p:sp>
          <p:nvSpPr>
            <p:cNvPr id="21543" name="Line 56"/>
            <p:cNvSpPr>
              <a:spLocks noChangeShapeType="1"/>
            </p:cNvSpPr>
            <p:nvPr/>
          </p:nvSpPr>
          <p:spPr bwMode="auto">
            <a:xfrm flipH="1">
              <a:off x="2352" y="2304"/>
              <a:ext cx="528"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76400" y="1981200"/>
            <a:ext cx="6477000" cy="3124200"/>
            <a:chOff x="1056" y="1248"/>
            <a:chExt cx="4080" cy="1968"/>
          </a:xfrm>
        </p:grpSpPr>
        <p:sp>
          <p:nvSpPr>
            <p:cNvPr id="35891" name="Oval 3"/>
            <p:cNvSpPr>
              <a:spLocks noChangeArrowheads="1"/>
            </p:cNvSpPr>
            <p:nvPr/>
          </p:nvSpPr>
          <p:spPr bwMode="auto">
            <a:xfrm>
              <a:off x="2832" y="1248"/>
              <a:ext cx="2304" cy="1968"/>
            </a:xfrm>
            <a:prstGeom prst="ellipse">
              <a:avLst/>
            </a:prstGeom>
            <a:solidFill>
              <a:schemeClr val="accent2">
                <a:lumMod val="50000"/>
              </a:schemeClr>
            </a:solidFill>
            <a:ln w="9525">
              <a:solidFill>
                <a:schemeClr val="tx1"/>
              </a:solidFill>
              <a:round/>
              <a:headEnd/>
              <a:tailEnd/>
            </a:ln>
          </p:spPr>
          <p:txBody>
            <a:bodyPr wrap="none" anchor="ctr"/>
            <a:lstStyle/>
            <a:p>
              <a:pPr>
                <a:defRPr/>
              </a:pPr>
              <a:endParaRPr lang="en-US" dirty="0">
                <a:latin typeface="Calibri" charset="0"/>
                <a:ea typeface="ＭＳ Ｐゴシック" charset="0"/>
                <a:cs typeface="ＭＳ Ｐゴシック" charset="0"/>
              </a:endParaRPr>
            </a:p>
          </p:txBody>
        </p:sp>
        <p:sp>
          <p:nvSpPr>
            <p:cNvPr id="22581" name="Line 4"/>
            <p:cNvSpPr>
              <a:spLocks noChangeShapeType="1"/>
            </p:cNvSpPr>
            <p:nvPr/>
          </p:nvSpPr>
          <p:spPr bwMode="auto">
            <a:xfrm flipV="1">
              <a:off x="1776" y="1776"/>
              <a:ext cx="0" cy="76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82" name="Line 5"/>
            <p:cNvSpPr>
              <a:spLocks noChangeShapeType="1"/>
            </p:cNvSpPr>
            <p:nvPr/>
          </p:nvSpPr>
          <p:spPr bwMode="auto">
            <a:xfrm flipV="1">
              <a:off x="1056" y="1776"/>
              <a:ext cx="0" cy="1296"/>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83" name="Line 6"/>
            <p:cNvSpPr>
              <a:spLocks noChangeShapeType="1"/>
            </p:cNvSpPr>
            <p:nvPr/>
          </p:nvSpPr>
          <p:spPr bwMode="auto">
            <a:xfrm>
              <a:off x="1056" y="1776"/>
              <a:ext cx="72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3" name="Group 7"/>
          <p:cNvGrpSpPr>
            <a:grpSpLocks/>
          </p:cNvGrpSpPr>
          <p:nvPr/>
        </p:nvGrpSpPr>
        <p:grpSpPr bwMode="auto">
          <a:xfrm>
            <a:off x="2590800" y="2362200"/>
            <a:ext cx="5105400" cy="3382963"/>
            <a:chOff x="1632" y="1488"/>
            <a:chExt cx="3216" cy="2131"/>
          </a:xfrm>
        </p:grpSpPr>
        <p:grpSp>
          <p:nvGrpSpPr>
            <p:cNvPr id="22572" name="Group 8"/>
            <p:cNvGrpSpPr>
              <a:grpSpLocks/>
            </p:cNvGrpSpPr>
            <p:nvPr/>
          </p:nvGrpSpPr>
          <p:grpSpPr bwMode="auto">
            <a:xfrm>
              <a:off x="1632" y="1488"/>
              <a:ext cx="3216" cy="1856"/>
              <a:chOff x="1632" y="1488"/>
              <a:chExt cx="3216" cy="1856"/>
            </a:xfrm>
          </p:grpSpPr>
          <p:grpSp>
            <p:nvGrpSpPr>
              <p:cNvPr id="22574" name="Group 9"/>
              <p:cNvGrpSpPr>
                <a:grpSpLocks/>
              </p:cNvGrpSpPr>
              <p:nvPr/>
            </p:nvGrpSpPr>
            <p:grpSpPr bwMode="auto">
              <a:xfrm>
                <a:off x="1632" y="1488"/>
                <a:ext cx="3216" cy="1728"/>
                <a:chOff x="1632" y="1488"/>
                <a:chExt cx="3216" cy="1728"/>
              </a:xfrm>
            </p:grpSpPr>
            <p:sp>
              <p:nvSpPr>
                <p:cNvPr id="35887" name="Oval 10"/>
                <p:cNvSpPr>
                  <a:spLocks noChangeArrowheads="1"/>
                </p:cNvSpPr>
                <p:nvPr/>
              </p:nvSpPr>
              <p:spPr bwMode="auto">
                <a:xfrm>
                  <a:off x="3792" y="1488"/>
                  <a:ext cx="1056" cy="912"/>
                </a:xfrm>
                <a:prstGeom prst="ellipse">
                  <a:avLst/>
                </a:prstGeom>
                <a:solidFill>
                  <a:schemeClr val="accent2">
                    <a:lumMod val="75000"/>
                  </a:schemeClr>
                </a:solidFill>
                <a:ln w="9525">
                  <a:solidFill>
                    <a:schemeClr val="tx1"/>
                  </a:solidFill>
                  <a:round/>
                  <a:headEnd/>
                  <a:tailEnd/>
                </a:ln>
              </p:spPr>
              <p:txBody>
                <a:bodyPr wrap="none" anchor="ctr"/>
                <a:lstStyle/>
                <a:p>
                  <a:pPr>
                    <a:defRPr/>
                  </a:pPr>
                  <a:endParaRPr lang="en-US">
                    <a:latin typeface="Calibri" charset="0"/>
                    <a:ea typeface="ＭＳ Ｐゴシック" charset="0"/>
                    <a:cs typeface="ＭＳ Ｐゴシック" charset="0"/>
                  </a:endParaRPr>
                </a:p>
              </p:txBody>
            </p:sp>
            <p:sp>
              <p:nvSpPr>
                <p:cNvPr id="22577" name="Line 11"/>
                <p:cNvSpPr>
                  <a:spLocks noChangeShapeType="1"/>
                </p:cNvSpPr>
                <p:nvPr/>
              </p:nvSpPr>
              <p:spPr bwMode="auto">
                <a:xfrm flipV="1">
                  <a:off x="1632" y="2544"/>
                  <a:ext cx="0" cy="2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78" name="Line 12"/>
                <p:cNvSpPr>
                  <a:spLocks noChangeShapeType="1"/>
                </p:cNvSpPr>
                <p:nvPr/>
              </p:nvSpPr>
              <p:spPr bwMode="auto">
                <a:xfrm flipV="1">
                  <a:off x="2064" y="2544"/>
                  <a:ext cx="0" cy="67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79" name="Line 13"/>
                <p:cNvSpPr>
                  <a:spLocks noChangeShapeType="1"/>
                </p:cNvSpPr>
                <p:nvPr/>
              </p:nvSpPr>
              <p:spPr bwMode="auto">
                <a:xfrm>
                  <a:off x="1632" y="2544"/>
                  <a:ext cx="43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2575" name="Oval 14"/>
              <p:cNvSpPr>
                <a:spLocks noChangeArrowheads="1"/>
              </p:cNvSpPr>
              <p:nvPr/>
            </p:nvSpPr>
            <p:spPr bwMode="auto">
              <a:xfrm>
                <a:off x="2016"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grpSp>
        <p:sp>
          <p:nvSpPr>
            <p:cNvPr id="22573" name="Text Box 15"/>
            <p:cNvSpPr txBox="1">
              <a:spLocks noChangeArrowheads="1"/>
            </p:cNvSpPr>
            <p:nvPr/>
          </p:nvSpPr>
          <p:spPr bwMode="auto">
            <a:xfrm>
              <a:off x="1969"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5</a:t>
              </a:r>
            </a:p>
          </p:txBody>
        </p:sp>
      </p:grpSp>
      <p:grpSp>
        <p:nvGrpSpPr>
          <p:cNvPr id="6" name="Group 16"/>
          <p:cNvGrpSpPr>
            <a:grpSpLocks/>
          </p:cNvGrpSpPr>
          <p:nvPr/>
        </p:nvGrpSpPr>
        <p:grpSpPr bwMode="auto">
          <a:xfrm>
            <a:off x="2209800" y="2514600"/>
            <a:ext cx="5029200" cy="3230563"/>
            <a:chOff x="1392" y="1584"/>
            <a:chExt cx="3168" cy="2035"/>
          </a:xfrm>
        </p:grpSpPr>
        <p:grpSp>
          <p:nvGrpSpPr>
            <p:cNvPr id="22562" name="Group 17"/>
            <p:cNvGrpSpPr>
              <a:grpSpLocks/>
            </p:cNvGrpSpPr>
            <p:nvPr/>
          </p:nvGrpSpPr>
          <p:grpSpPr bwMode="auto">
            <a:xfrm>
              <a:off x="1439" y="1584"/>
              <a:ext cx="3121" cy="1760"/>
              <a:chOff x="1439" y="1584"/>
              <a:chExt cx="3121" cy="1760"/>
            </a:xfrm>
          </p:grpSpPr>
          <p:grpSp>
            <p:nvGrpSpPr>
              <p:cNvPr id="22565" name="Group 18"/>
              <p:cNvGrpSpPr>
                <a:grpSpLocks/>
              </p:cNvGrpSpPr>
              <p:nvPr/>
            </p:nvGrpSpPr>
            <p:grpSpPr bwMode="auto">
              <a:xfrm>
                <a:off x="1488" y="1584"/>
                <a:ext cx="3072" cy="1632"/>
                <a:chOff x="1488" y="1584"/>
                <a:chExt cx="3072" cy="1632"/>
              </a:xfrm>
            </p:grpSpPr>
            <p:sp>
              <p:nvSpPr>
                <p:cNvPr id="35879" name="Oval 19"/>
                <p:cNvSpPr>
                  <a:spLocks noChangeArrowheads="1"/>
                </p:cNvSpPr>
                <p:nvPr/>
              </p:nvSpPr>
              <p:spPr bwMode="auto">
                <a:xfrm rot="-1273719">
                  <a:off x="3888" y="1584"/>
                  <a:ext cx="672" cy="454"/>
                </a:xfrm>
                <a:prstGeom prst="ellipse">
                  <a:avLst/>
                </a:prstGeom>
                <a:solidFill>
                  <a:schemeClr val="accent2">
                    <a:lumMod val="40000"/>
                    <a:lumOff val="60000"/>
                  </a:schemeClr>
                </a:solidFill>
                <a:ln w="9525">
                  <a:solidFill>
                    <a:schemeClr val="tx1"/>
                  </a:solidFill>
                  <a:round/>
                  <a:headEnd/>
                  <a:tailEnd/>
                </a:ln>
              </p:spPr>
              <p:txBody>
                <a:bodyPr wrap="none" anchor="ctr"/>
                <a:lstStyle/>
                <a:p>
                  <a:pPr>
                    <a:defRPr/>
                  </a:pPr>
                  <a:endParaRPr lang="en-US">
                    <a:latin typeface="Calibri" charset="0"/>
                    <a:ea typeface="ＭＳ Ｐゴシック" charset="0"/>
                    <a:cs typeface="ＭＳ Ｐゴシック" charset="0"/>
                  </a:endParaRPr>
                </a:p>
              </p:txBody>
            </p:sp>
            <p:sp>
              <p:nvSpPr>
                <p:cNvPr id="22569" name="Line 20"/>
                <p:cNvSpPr>
                  <a:spLocks noChangeShapeType="1"/>
                </p:cNvSpPr>
                <p:nvPr/>
              </p:nvSpPr>
              <p:spPr bwMode="auto">
                <a:xfrm flipV="1">
                  <a:off x="1488" y="2832"/>
                  <a:ext cx="0" cy="38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70" name="Line 21"/>
                <p:cNvSpPr>
                  <a:spLocks noChangeShapeType="1"/>
                </p:cNvSpPr>
                <p:nvPr/>
              </p:nvSpPr>
              <p:spPr bwMode="auto">
                <a:xfrm flipV="1">
                  <a:off x="1776" y="2832"/>
                  <a:ext cx="0" cy="38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71" name="Line 22"/>
                <p:cNvSpPr>
                  <a:spLocks noChangeShapeType="1"/>
                </p:cNvSpPr>
                <p:nvPr/>
              </p:nvSpPr>
              <p:spPr bwMode="auto">
                <a:xfrm>
                  <a:off x="1488" y="2832"/>
                  <a:ext cx="28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2566" name="Oval 23"/>
              <p:cNvSpPr>
                <a:spLocks noChangeArrowheads="1"/>
              </p:cNvSpPr>
              <p:nvPr/>
            </p:nvSpPr>
            <p:spPr bwMode="auto">
              <a:xfrm>
                <a:off x="1439"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67" name="Oval 24"/>
              <p:cNvSpPr>
                <a:spLocks noChangeArrowheads="1"/>
              </p:cNvSpPr>
              <p:nvPr/>
            </p:nvSpPr>
            <p:spPr bwMode="auto">
              <a:xfrm>
                <a:off x="1728"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grpSp>
        <p:sp>
          <p:nvSpPr>
            <p:cNvPr id="22563" name="Text Box 25"/>
            <p:cNvSpPr txBox="1">
              <a:spLocks noChangeArrowheads="1"/>
            </p:cNvSpPr>
            <p:nvPr/>
          </p:nvSpPr>
          <p:spPr bwMode="auto">
            <a:xfrm>
              <a:off x="1392"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2</a:t>
              </a:r>
            </a:p>
          </p:txBody>
        </p:sp>
        <p:sp>
          <p:nvSpPr>
            <p:cNvPr id="22564" name="Text Box 26"/>
            <p:cNvSpPr txBox="1">
              <a:spLocks noChangeArrowheads="1"/>
            </p:cNvSpPr>
            <p:nvPr/>
          </p:nvSpPr>
          <p:spPr bwMode="auto">
            <a:xfrm>
              <a:off x="1680"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4</a:t>
              </a:r>
            </a:p>
          </p:txBody>
        </p:sp>
      </p:grpSp>
      <p:grpSp>
        <p:nvGrpSpPr>
          <p:cNvPr id="9" name="Group 27"/>
          <p:cNvGrpSpPr>
            <a:grpSpLocks/>
          </p:cNvGrpSpPr>
          <p:nvPr/>
        </p:nvGrpSpPr>
        <p:grpSpPr bwMode="auto">
          <a:xfrm>
            <a:off x="1295400" y="3741738"/>
            <a:ext cx="4276725" cy="2003425"/>
            <a:chOff x="816" y="2357"/>
            <a:chExt cx="2694" cy="1262"/>
          </a:xfrm>
        </p:grpSpPr>
        <p:grpSp>
          <p:nvGrpSpPr>
            <p:cNvPr id="22551" name="Group 28"/>
            <p:cNvGrpSpPr>
              <a:grpSpLocks/>
            </p:cNvGrpSpPr>
            <p:nvPr/>
          </p:nvGrpSpPr>
          <p:grpSpPr bwMode="auto">
            <a:xfrm>
              <a:off x="816" y="2357"/>
              <a:ext cx="2694" cy="1262"/>
              <a:chOff x="816" y="2357"/>
              <a:chExt cx="2694" cy="1262"/>
            </a:xfrm>
          </p:grpSpPr>
          <p:grpSp>
            <p:nvGrpSpPr>
              <p:cNvPr id="22553" name="Group 29"/>
              <p:cNvGrpSpPr>
                <a:grpSpLocks/>
              </p:cNvGrpSpPr>
              <p:nvPr/>
            </p:nvGrpSpPr>
            <p:grpSpPr bwMode="auto">
              <a:xfrm>
                <a:off x="862" y="2357"/>
                <a:ext cx="2648" cy="987"/>
                <a:chOff x="862" y="2357"/>
                <a:chExt cx="2648" cy="987"/>
              </a:xfrm>
            </p:grpSpPr>
            <p:sp>
              <p:nvSpPr>
                <p:cNvPr id="22555" name="Oval 30"/>
                <p:cNvSpPr>
                  <a:spLocks noChangeArrowheads="1"/>
                </p:cNvSpPr>
                <p:nvPr/>
              </p:nvSpPr>
              <p:spPr bwMode="auto">
                <a:xfrm>
                  <a:off x="862"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56" name="Oval 31"/>
                <p:cNvSpPr>
                  <a:spLocks noChangeArrowheads="1"/>
                </p:cNvSpPr>
                <p:nvPr/>
              </p:nvSpPr>
              <p:spPr bwMode="auto">
                <a:xfrm>
                  <a:off x="1151"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grpSp>
              <p:nvGrpSpPr>
                <p:cNvPr id="22557" name="Group 32"/>
                <p:cNvGrpSpPr>
                  <a:grpSpLocks/>
                </p:cNvGrpSpPr>
                <p:nvPr/>
              </p:nvGrpSpPr>
              <p:grpSpPr bwMode="auto">
                <a:xfrm>
                  <a:off x="912" y="2357"/>
                  <a:ext cx="2598" cy="859"/>
                  <a:chOff x="912" y="2357"/>
                  <a:chExt cx="2598" cy="859"/>
                </a:xfrm>
              </p:grpSpPr>
              <p:sp>
                <p:nvSpPr>
                  <p:cNvPr id="35869" name="Oval 33"/>
                  <p:cNvSpPr>
                    <a:spLocks noChangeArrowheads="1"/>
                  </p:cNvSpPr>
                  <p:nvPr/>
                </p:nvSpPr>
                <p:spPr bwMode="auto">
                  <a:xfrm rot="-2444636">
                    <a:off x="3161" y="2357"/>
                    <a:ext cx="349" cy="595"/>
                  </a:xfrm>
                  <a:prstGeom prst="ellipse">
                    <a:avLst/>
                  </a:prstGeom>
                  <a:solidFill>
                    <a:schemeClr val="accent2">
                      <a:lumMod val="20000"/>
                      <a:lumOff val="80000"/>
                    </a:schemeClr>
                  </a:solidFill>
                  <a:ln w="9525">
                    <a:solidFill>
                      <a:schemeClr val="tx1"/>
                    </a:solidFill>
                    <a:round/>
                    <a:headEnd/>
                    <a:tailEnd/>
                  </a:ln>
                </p:spPr>
                <p:txBody>
                  <a:bodyPr wrap="none" anchor="ctr"/>
                  <a:lstStyle/>
                  <a:p>
                    <a:pPr>
                      <a:defRPr/>
                    </a:pPr>
                    <a:endParaRPr lang="en-US">
                      <a:latin typeface="Calibri" charset="0"/>
                      <a:ea typeface="ＭＳ Ｐゴシック" charset="0"/>
                      <a:cs typeface="ＭＳ Ｐゴシック" charset="0"/>
                    </a:endParaRPr>
                  </a:p>
                </p:txBody>
              </p:sp>
              <p:sp>
                <p:nvSpPr>
                  <p:cNvPr id="22559" name="Line 34"/>
                  <p:cNvSpPr>
                    <a:spLocks noChangeShapeType="1"/>
                  </p:cNvSpPr>
                  <p:nvPr/>
                </p:nvSpPr>
                <p:spPr bwMode="auto">
                  <a:xfrm flipV="1">
                    <a:off x="912" y="3072"/>
                    <a:ext cx="0" cy="14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60" name="Line 35"/>
                  <p:cNvSpPr>
                    <a:spLocks noChangeShapeType="1"/>
                  </p:cNvSpPr>
                  <p:nvPr/>
                </p:nvSpPr>
                <p:spPr bwMode="auto">
                  <a:xfrm flipV="1">
                    <a:off x="1200" y="3072"/>
                    <a:ext cx="0" cy="14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61" name="Line 36"/>
                  <p:cNvSpPr>
                    <a:spLocks noChangeShapeType="1"/>
                  </p:cNvSpPr>
                  <p:nvPr/>
                </p:nvSpPr>
                <p:spPr bwMode="auto">
                  <a:xfrm>
                    <a:off x="912" y="3072"/>
                    <a:ext cx="28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2554" name="Text Box 37"/>
              <p:cNvSpPr txBox="1">
                <a:spLocks noChangeArrowheads="1"/>
              </p:cNvSpPr>
              <p:nvPr/>
            </p:nvSpPr>
            <p:spPr bwMode="auto">
              <a:xfrm>
                <a:off x="816"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1</a:t>
                </a:r>
              </a:p>
            </p:txBody>
          </p:sp>
        </p:grpSp>
        <p:sp>
          <p:nvSpPr>
            <p:cNvPr id="22552" name="Text Box 38"/>
            <p:cNvSpPr txBox="1">
              <a:spLocks noChangeArrowheads="1"/>
            </p:cNvSpPr>
            <p:nvPr/>
          </p:nvSpPr>
          <p:spPr bwMode="auto">
            <a:xfrm>
              <a:off x="1104"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3</a:t>
              </a:r>
            </a:p>
          </p:txBody>
        </p:sp>
      </p:grpSp>
      <p:grpSp>
        <p:nvGrpSpPr>
          <p:cNvPr id="22534" name="Group 40"/>
          <p:cNvGrpSpPr>
            <a:grpSpLocks/>
          </p:cNvGrpSpPr>
          <p:nvPr/>
        </p:nvGrpSpPr>
        <p:grpSpPr bwMode="auto">
          <a:xfrm>
            <a:off x="4937125" y="2460625"/>
            <a:ext cx="2443163" cy="2165350"/>
            <a:chOff x="3110" y="1550"/>
            <a:chExt cx="1539" cy="1364"/>
          </a:xfrm>
        </p:grpSpPr>
        <p:sp>
          <p:nvSpPr>
            <p:cNvPr id="22541" name="Oval 41"/>
            <p:cNvSpPr>
              <a:spLocks noChangeArrowheads="1"/>
            </p:cNvSpPr>
            <p:nvPr/>
          </p:nvSpPr>
          <p:spPr bwMode="auto">
            <a:xfrm>
              <a:off x="4304" y="1760"/>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42" name="Oval 42"/>
            <p:cNvSpPr>
              <a:spLocks noChangeArrowheads="1"/>
            </p:cNvSpPr>
            <p:nvPr/>
          </p:nvSpPr>
          <p:spPr bwMode="auto">
            <a:xfrm>
              <a:off x="4088" y="1824"/>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43" name="Oval 43"/>
            <p:cNvSpPr>
              <a:spLocks noChangeArrowheads="1"/>
            </p:cNvSpPr>
            <p:nvPr/>
          </p:nvSpPr>
          <p:spPr bwMode="auto">
            <a:xfrm>
              <a:off x="4360" y="20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44" name="Oval 44"/>
            <p:cNvSpPr>
              <a:spLocks noChangeArrowheads="1"/>
            </p:cNvSpPr>
            <p:nvPr/>
          </p:nvSpPr>
          <p:spPr bwMode="auto">
            <a:xfrm>
              <a:off x="3344" y="2680"/>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45" name="Oval 45"/>
            <p:cNvSpPr>
              <a:spLocks noChangeArrowheads="1"/>
            </p:cNvSpPr>
            <p:nvPr/>
          </p:nvSpPr>
          <p:spPr bwMode="auto">
            <a:xfrm>
              <a:off x="3248" y="2544"/>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46" name="Text Box 46"/>
            <p:cNvSpPr txBox="1">
              <a:spLocks noChangeArrowheads="1"/>
            </p:cNvSpPr>
            <p:nvPr/>
          </p:nvSpPr>
          <p:spPr bwMode="auto">
            <a:xfrm>
              <a:off x="3110" y="2414"/>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3</a:t>
              </a:r>
            </a:p>
          </p:txBody>
        </p:sp>
        <p:sp>
          <p:nvSpPr>
            <p:cNvPr id="22547" name="Text Box 47"/>
            <p:cNvSpPr txBox="1">
              <a:spLocks noChangeArrowheads="1"/>
            </p:cNvSpPr>
            <p:nvPr/>
          </p:nvSpPr>
          <p:spPr bwMode="auto">
            <a:xfrm>
              <a:off x="3390" y="2702"/>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1</a:t>
              </a:r>
            </a:p>
          </p:txBody>
        </p:sp>
        <p:sp>
          <p:nvSpPr>
            <p:cNvPr id="22548" name="Text Box 48"/>
            <p:cNvSpPr txBox="1">
              <a:spLocks noChangeArrowheads="1"/>
            </p:cNvSpPr>
            <p:nvPr/>
          </p:nvSpPr>
          <p:spPr bwMode="auto">
            <a:xfrm>
              <a:off x="3950" y="1606"/>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4</a:t>
              </a:r>
            </a:p>
          </p:txBody>
        </p:sp>
        <p:sp>
          <p:nvSpPr>
            <p:cNvPr id="22549" name="Text Box 49"/>
            <p:cNvSpPr txBox="1">
              <a:spLocks noChangeArrowheads="1"/>
            </p:cNvSpPr>
            <p:nvPr/>
          </p:nvSpPr>
          <p:spPr bwMode="auto">
            <a:xfrm>
              <a:off x="4278" y="1550"/>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2</a:t>
              </a:r>
            </a:p>
          </p:txBody>
        </p:sp>
        <p:sp>
          <p:nvSpPr>
            <p:cNvPr id="22550" name="Text Box 50"/>
            <p:cNvSpPr txBox="1">
              <a:spLocks noChangeArrowheads="1"/>
            </p:cNvSpPr>
            <p:nvPr/>
          </p:nvSpPr>
          <p:spPr bwMode="auto">
            <a:xfrm>
              <a:off x="4462" y="2014"/>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5</a:t>
              </a:r>
            </a:p>
          </p:txBody>
        </p:sp>
      </p:grpSp>
      <p:sp>
        <p:nvSpPr>
          <p:cNvPr id="22535" name="Line 51"/>
          <p:cNvSpPr>
            <a:spLocks noChangeShapeType="1"/>
          </p:cNvSpPr>
          <p:nvPr/>
        </p:nvSpPr>
        <p:spPr bwMode="auto">
          <a:xfrm>
            <a:off x="1066800" y="2286000"/>
            <a:ext cx="0" cy="3009900"/>
          </a:xfrm>
          <a:prstGeom prst="line">
            <a:avLst/>
          </a:prstGeom>
          <a:noFill/>
          <a:ln w="25400">
            <a:solidFill>
              <a:schemeClr val="tx1"/>
            </a:solidFill>
            <a:round/>
            <a:headEnd type="triangle" w="lg" len="lg"/>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36" name="Text Box 52"/>
          <p:cNvSpPr txBox="1">
            <a:spLocks noChangeArrowheads="1"/>
          </p:cNvSpPr>
          <p:nvPr/>
        </p:nvSpPr>
        <p:spPr bwMode="auto">
          <a:xfrm>
            <a:off x="187325" y="1712913"/>
            <a:ext cx="352583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800">
                <a:solidFill>
                  <a:srgbClr val="000000"/>
                </a:solidFill>
                <a:cs typeface="Times New Roman" pitchFamily="18" charset="0"/>
              </a:rPr>
              <a:t>Distance between joined clusters</a:t>
            </a:r>
            <a:endParaRPr lang="en-US" altLang="en-US" sz="1600">
              <a:solidFill>
                <a:srgbClr val="000000"/>
              </a:solidFill>
              <a:cs typeface="Times New Roman" pitchFamily="18" charset="0"/>
            </a:endParaRPr>
          </a:p>
        </p:txBody>
      </p:sp>
      <p:sp>
        <p:nvSpPr>
          <p:cNvPr id="22537" name="Text Box 53"/>
          <p:cNvSpPr txBox="1">
            <a:spLocks noChangeArrowheads="1"/>
          </p:cNvSpPr>
          <p:nvPr/>
        </p:nvSpPr>
        <p:spPr bwMode="auto">
          <a:xfrm>
            <a:off x="1676400" y="5711825"/>
            <a:ext cx="1595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2000">
                <a:cs typeface="Times New Roman" pitchFamily="18" charset="0"/>
              </a:rPr>
              <a:t>Dendrogram</a:t>
            </a:r>
            <a:endParaRPr lang="en-US" altLang="en-US" sz="1600">
              <a:solidFill>
                <a:srgbClr val="000000"/>
              </a:solidFill>
              <a:cs typeface="Times New Roman" pitchFamily="18" charset="0"/>
            </a:endParaRPr>
          </a:p>
        </p:txBody>
      </p:sp>
      <p:sp>
        <p:nvSpPr>
          <p:cNvPr id="42038" name="Comment 54"/>
          <p:cNvSpPr>
            <a:spLocks noChangeArrowheads="1"/>
          </p:cNvSpPr>
          <p:nvPr/>
        </p:nvSpPr>
        <p:spPr bwMode="auto">
          <a:xfrm>
            <a:off x="3678238" y="5408613"/>
            <a:ext cx="4800600" cy="925512"/>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FontTx/>
              <a:buNone/>
            </a:pPr>
            <a:r>
              <a:rPr lang="en-US" altLang="en-US" sz="1800" b="1">
                <a:solidFill>
                  <a:srgbClr val="000000"/>
                </a:solidFill>
                <a:cs typeface="Times New Roman" pitchFamily="18" charset="0"/>
              </a:rPr>
              <a:t>The dendrogram induces a </a:t>
            </a:r>
            <a:r>
              <a:rPr lang="en-US" altLang="en-US" sz="1800" b="1">
                <a:solidFill>
                  <a:srgbClr val="FF0000"/>
                </a:solidFill>
                <a:cs typeface="Times New Roman" pitchFamily="18" charset="0"/>
              </a:rPr>
              <a:t>linear ordering</a:t>
            </a:r>
            <a:r>
              <a:rPr lang="en-US" altLang="en-US" sz="1800" b="1">
                <a:solidFill>
                  <a:srgbClr val="000000"/>
                </a:solidFill>
                <a:cs typeface="Times New Roman" pitchFamily="18" charset="0"/>
              </a:rPr>
              <a:t> of the data points (up to left/right flip in each split)</a:t>
            </a:r>
            <a:endParaRPr lang="en-US" altLang="en-US" sz="1800">
              <a:solidFill>
                <a:srgbClr val="000000"/>
              </a:solidFill>
              <a:cs typeface="Times New Roman" pitchFamily="18" charset="0"/>
            </a:endParaRPr>
          </a:p>
        </p:txBody>
      </p:sp>
      <p:sp>
        <p:nvSpPr>
          <p:cNvPr id="22539" name="Rectangle 39"/>
          <p:cNvSpPr>
            <a:spLocks noGrp="1" noChangeArrowheads="1"/>
          </p:cNvSpPr>
          <p:nvPr>
            <p:ph type="title" idx="4294967295"/>
          </p:nvPr>
        </p:nvSpPr>
        <p:spPr>
          <a:xfrm>
            <a:off x="0" y="106363"/>
            <a:ext cx="9144000" cy="655637"/>
          </a:xfrm>
        </p:spPr>
        <p:txBody>
          <a:bodyPr/>
          <a:lstStyle/>
          <a:p>
            <a:pPr eaLnBrk="1" hangingPunct="1"/>
            <a:r>
              <a:rPr lang="en-US" altLang="en-US" b="1" smtClean="0">
                <a:ea typeface="ＭＳ Ｐゴシック" pitchFamily="34" charset="-128"/>
              </a:rPr>
              <a:t>Hierarchical Clustering</a:t>
            </a:r>
          </a:p>
        </p:txBody>
      </p:sp>
      <p:sp>
        <p:nvSpPr>
          <p:cNvPr id="42039" name="Comment 55"/>
          <p:cNvSpPr>
            <a:spLocks noChangeArrowheads="1"/>
          </p:cNvSpPr>
          <p:nvPr/>
        </p:nvSpPr>
        <p:spPr bwMode="auto">
          <a:xfrm>
            <a:off x="3678238" y="5168900"/>
            <a:ext cx="5016500" cy="1492250"/>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fontAlgn="auto">
              <a:spcBef>
                <a:spcPct val="50000"/>
              </a:spcBef>
              <a:spcAft>
                <a:spcPts val="0"/>
              </a:spcAft>
              <a:defRPr/>
            </a:pPr>
            <a:r>
              <a:rPr lang="en-US" sz="1400" b="1" dirty="0">
                <a:solidFill>
                  <a:srgbClr val="000000"/>
                </a:solidFill>
                <a:latin typeface="+mn-lt"/>
                <a:ea typeface="Times New Roman" charset="0"/>
                <a:cs typeface="Times New Roman" charset="0"/>
              </a:rPr>
              <a:t>Linkage is the method for linking clusters based on the </a:t>
            </a:r>
            <a:r>
              <a:rPr lang="en-US" sz="1400" b="1" dirty="0">
                <a:solidFill>
                  <a:srgbClr val="FF0000"/>
                </a:solidFill>
                <a:latin typeface="+mn-lt"/>
                <a:ea typeface="Times New Roman" charset="0"/>
                <a:cs typeface="Times New Roman" charset="0"/>
              </a:rPr>
              <a:t>distance</a:t>
            </a:r>
            <a:r>
              <a:rPr lang="en-US" sz="1400" b="1" dirty="0">
                <a:solidFill>
                  <a:srgbClr val="000000"/>
                </a:solidFill>
                <a:latin typeface="+mn-lt"/>
                <a:ea typeface="Times New Roman" charset="0"/>
                <a:cs typeface="Times New Roman" charset="0"/>
              </a:rPr>
              <a:t> between them.</a:t>
            </a:r>
            <a:endParaRPr lang="en-US" sz="1400" b="1" dirty="0">
              <a:solidFill>
                <a:srgbClr val="FF0000"/>
              </a:solidFill>
              <a:latin typeface="+mn-lt"/>
              <a:ea typeface="Times New Roman" charset="0"/>
              <a:cs typeface="Times New Roman" charset="0"/>
            </a:endParaRPr>
          </a:p>
          <a:p>
            <a:pPr fontAlgn="auto">
              <a:spcBef>
                <a:spcPct val="50000"/>
              </a:spcBef>
              <a:spcAft>
                <a:spcPts val="0"/>
              </a:spcAft>
              <a:defRPr/>
            </a:pPr>
            <a:r>
              <a:rPr lang="en-US" sz="1400" b="1" dirty="0">
                <a:solidFill>
                  <a:srgbClr val="0000FF"/>
                </a:solidFill>
                <a:latin typeface="+mn-lt"/>
                <a:ea typeface="Times New Roman" charset="0"/>
                <a:cs typeface="Times New Roman" charset="0"/>
              </a:rPr>
              <a:t>Average Linkage:</a:t>
            </a:r>
            <a:r>
              <a:rPr lang="en-US" sz="1400" b="1" dirty="0">
                <a:latin typeface="+mn-lt"/>
                <a:ea typeface="Times New Roman" charset="0"/>
                <a:cs typeface="Times New Roman" charset="0"/>
              </a:rPr>
              <a:t> average distance between all pairs</a:t>
            </a:r>
          </a:p>
          <a:p>
            <a:pPr fontAlgn="auto">
              <a:spcBef>
                <a:spcPct val="50000"/>
              </a:spcBef>
              <a:spcAft>
                <a:spcPts val="0"/>
              </a:spcAft>
              <a:defRPr/>
            </a:pPr>
            <a:r>
              <a:rPr lang="en-US" sz="1400" b="1" dirty="0">
                <a:solidFill>
                  <a:srgbClr val="0000FF"/>
                </a:solidFill>
                <a:latin typeface="+mn-lt"/>
                <a:ea typeface="Times New Roman" charset="0"/>
                <a:cs typeface="Times New Roman" charset="0"/>
              </a:rPr>
              <a:t>Complete Linkage</a:t>
            </a:r>
            <a:r>
              <a:rPr lang="en-US" sz="1400" b="1" dirty="0">
                <a:latin typeface="+mn-lt"/>
                <a:ea typeface="Times New Roman" charset="0"/>
                <a:cs typeface="Times New Roman" charset="0"/>
              </a:rPr>
              <a:t>: farthest distance between all pairs</a:t>
            </a:r>
          </a:p>
          <a:p>
            <a:pPr fontAlgn="auto">
              <a:spcBef>
                <a:spcPct val="50000"/>
              </a:spcBef>
              <a:spcAft>
                <a:spcPts val="0"/>
              </a:spcAft>
              <a:defRPr/>
            </a:pPr>
            <a:r>
              <a:rPr lang="en-US" sz="1400" b="1" dirty="0">
                <a:solidFill>
                  <a:srgbClr val="0000FF"/>
                </a:solidFill>
                <a:latin typeface="+mn-lt"/>
                <a:ea typeface="Times New Roman" charset="0"/>
                <a:cs typeface="Times New Roman" charset="0"/>
              </a:rPr>
              <a:t>Single Linkage</a:t>
            </a:r>
            <a:r>
              <a:rPr lang="en-US" sz="1400" b="1" dirty="0">
                <a:latin typeface="+mn-lt"/>
                <a:ea typeface="Times New Roman" charset="0"/>
                <a:cs typeface="Times New Roman" charset="0"/>
              </a:rPr>
              <a:t>: closest distance between all pairs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2039"/>
                                        </p:tgtEl>
                                        <p:attrNameLst>
                                          <p:attrName>style.visibility</p:attrName>
                                        </p:attrNameLst>
                                      </p:cBhvr>
                                      <p:to>
                                        <p:strVal val="visible"/>
                                      </p:to>
                                    </p:set>
                                    <p:anim calcmode="lin" valueType="num">
                                      <p:cBhvr additive="base">
                                        <p:cTn id="23" dur="500" fill="hold"/>
                                        <p:tgtEl>
                                          <p:spTgt spid="42039"/>
                                        </p:tgtEl>
                                        <p:attrNameLst>
                                          <p:attrName>ppt_x</p:attrName>
                                        </p:attrNameLst>
                                      </p:cBhvr>
                                      <p:tavLst>
                                        <p:tav tm="0">
                                          <p:val>
                                            <p:strVal val="#ppt_x"/>
                                          </p:val>
                                        </p:tav>
                                        <p:tav tm="100000">
                                          <p:val>
                                            <p:strVal val="#ppt_x"/>
                                          </p:val>
                                        </p:tav>
                                      </p:tavLst>
                                    </p:anim>
                                    <p:anim calcmode="lin" valueType="num">
                                      <p:cBhvr additive="base">
                                        <p:cTn id="24" dur="500" fill="hold"/>
                                        <p:tgtEl>
                                          <p:spTgt spid="42039"/>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42039"/>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2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38" grpId="0" animBg="1" autoUpdateAnimBg="0"/>
      <p:bldP spid="4203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Average Linkage</a:t>
            </a:r>
          </a:p>
        </p:txBody>
      </p:sp>
      <p:sp>
        <p:nvSpPr>
          <p:cNvPr id="394243" name="Rectangle 3"/>
          <p:cNvSpPr>
            <a:spLocks noGrp="1" noChangeArrowheads="1"/>
          </p:cNvSpPr>
          <p:nvPr>
            <p:ph type="body" idx="4294967295"/>
          </p:nvPr>
        </p:nvSpPr>
        <p:spPr>
          <a:xfrm>
            <a:off x="0" y="1219200"/>
            <a:ext cx="8229600" cy="5257800"/>
          </a:xfrm>
        </p:spPr>
        <p:txBody>
          <a:bodyPr/>
          <a:lstStyle/>
          <a:p>
            <a:endParaRPr lang="en-US">
              <a:latin typeface="Arial" charset="0"/>
              <a:ea typeface="ＭＳ Ｐゴシック" pitchFamily="-65" charset="-128"/>
              <a:cs typeface="ＭＳ Ｐゴシック" pitchFamily="-65" charset="-128"/>
            </a:endParaRPr>
          </a:p>
          <a:p>
            <a:endParaRPr lang="en-US">
              <a:latin typeface="Arial" charset="0"/>
              <a:ea typeface="ＭＳ Ｐゴシック" pitchFamily="-65" charset="-128"/>
              <a:cs typeface="ＭＳ Ｐゴシック" pitchFamily="-65" charset="-128"/>
            </a:endParaRPr>
          </a:p>
        </p:txBody>
      </p:sp>
      <p:pic>
        <p:nvPicPr>
          <p:cNvPr id="394244" name="Picture 4" descr="two_way_average"/>
          <p:cNvPicPr>
            <a:picLocks noChangeAspect="1" noChangeArrowheads="1"/>
          </p:cNvPicPr>
          <p:nvPr/>
        </p:nvPicPr>
        <p:blipFill>
          <a:blip r:embed="rId3"/>
          <a:srcRect/>
          <a:stretch>
            <a:fillRect/>
          </a:stretch>
        </p:blipFill>
        <p:spPr bwMode="auto">
          <a:xfrm>
            <a:off x="1019175" y="1763713"/>
            <a:ext cx="7315200" cy="4357687"/>
          </a:xfrm>
          <a:prstGeom prst="rect">
            <a:avLst/>
          </a:prstGeom>
          <a:noFill/>
          <a:ln w="9525">
            <a:noFill/>
            <a:miter lim="800000"/>
            <a:headEnd/>
            <a:tailEnd/>
          </a:ln>
        </p:spPr>
      </p:pic>
      <p:sp>
        <p:nvSpPr>
          <p:cNvPr id="394245" name="TextBox 5"/>
          <p:cNvSpPr txBox="1">
            <a:spLocks noChangeArrowheads="1"/>
          </p:cNvSpPr>
          <p:nvPr/>
        </p:nvSpPr>
        <p:spPr bwMode="auto">
          <a:xfrm>
            <a:off x="2938463" y="990600"/>
            <a:ext cx="4487862" cy="457200"/>
          </a:xfrm>
          <a:prstGeom prst="rect">
            <a:avLst/>
          </a:prstGeom>
          <a:noFill/>
          <a:ln w="9525">
            <a:noFill/>
            <a:miter lim="800000"/>
            <a:headEnd/>
            <a:tailEnd/>
          </a:ln>
        </p:spPr>
        <p:txBody>
          <a:bodyPr wrap="none">
            <a:prstTxWarp prst="textNoShape">
              <a:avLst/>
            </a:prstTxWarp>
            <a:spAutoFit/>
          </a:bodyPr>
          <a:lstStyle/>
          <a:p>
            <a:r>
              <a:rPr lang="en-US" b="1"/>
              <a:t>Leukemia samples and genes</a:t>
            </a:r>
          </a:p>
        </p:txBody>
      </p:sp>
    </p:spTree>
    <p:extLst>
      <p:ext uri="{BB962C8B-B14F-4D97-AF65-F5344CB8AC3E}">
        <p14:creationId xmlns:p14="http://schemas.microsoft.com/office/powerpoint/2010/main" val="1758292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Single and Complete Linkage</a:t>
            </a:r>
          </a:p>
        </p:txBody>
      </p:sp>
      <p:pic>
        <p:nvPicPr>
          <p:cNvPr id="395267" name="Picture 3" descr="two_way_single"/>
          <p:cNvPicPr>
            <a:picLocks noChangeAspect="1" noChangeArrowheads="1"/>
          </p:cNvPicPr>
          <p:nvPr/>
        </p:nvPicPr>
        <p:blipFill>
          <a:blip r:embed="rId3"/>
          <a:srcRect/>
          <a:stretch>
            <a:fillRect/>
          </a:stretch>
        </p:blipFill>
        <p:spPr bwMode="auto">
          <a:xfrm>
            <a:off x="76200" y="2744788"/>
            <a:ext cx="4421188" cy="2633662"/>
          </a:xfrm>
          <a:prstGeom prst="rect">
            <a:avLst/>
          </a:prstGeom>
          <a:noFill/>
          <a:ln w="9525">
            <a:noFill/>
            <a:miter lim="800000"/>
            <a:headEnd/>
            <a:tailEnd/>
          </a:ln>
        </p:spPr>
      </p:pic>
      <p:pic>
        <p:nvPicPr>
          <p:cNvPr id="395268" name="Picture 4" descr="two_way_complete"/>
          <p:cNvPicPr>
            <a:picLocks noChangeAspect="1" noChangeArrowheads="1"/>
          </p:cNvPicPr>
          <p:nvPr/>
        </p:nvPicPr>
        <p:blipFill>
          <a:blip r:embed="rId4"/>
          <a:srcRect/>
          <a:stretch>
            <a:fillRect/>
          </a:stretch>
        </p:blipFill>
        <p:spPr bwMode="auto">
          <a:xfrm>
            <a:off x="4613275" y="2744788"/>
            <a:ext cx="4387850" cy="2613025"/>
          </a:xfrm>
          <a:prstGeom prst="rect">
            <a:avLst/>
          </a:prstGeom>
          <a:noFill/>
          <a:ln w="9525">
            <a:noFill/>
            <a:miter lim="800000"/>
            <a:headEnd/>
            <a:tailEnd/>
          </a:ln>
        </p:spPr>
      </p:pic>
      <p:sp>
        <p:nvSpPr>
          <p:cNvPr id="395269" name="Text Box 5"/>
          <p:cNvSpPr txBox="1">
            <a:spLocks noChangeArrowheads="1"/>
          </p:cNvSpPr>
          <p:nvPr/>
        </p:nvSpPr>
        <p:spPr bwMode="auto">
          <a:xfrm>
            <a:off x="1441450" y="2201863"/>
            <a:ext cx="2098675" cy="457200"/>
          </a:xfrm>
          <a:prstGeom prst="rect">
            <a:avLst/>
          </a:prstGeom>
          <a:noFill/>
          <a:ln w="9525">
            <a:noFill/>
            <a:miter lim="800000"/>
            <a:headEnd/>
            <a:tailEnd/>
          </a:ln>
        </p:spPr>
        <p:txBody>
          <a:bodyPr wrap="none">
            <a:prstTxWarp prst="textNoShape">
              <a:avLst/>
            </a:prstTxWarp>
            <a:spAutoFit/>
          </a:bodyPr>
          <a:lstStyle/>
          <a:p>
            <a:r>
              <a:rPr lang="en-US"/>
              <a:t>Single-linkage</a:t>
            </a:r>
          </a:p>
        </p:txBody>
      </p:sp>
      <p:sp>
        <p:nvSpPr>
          <p:cNvPr id="395270" name="Text Box 6"/>
          <p:cNvSpPr txBox="1">
            <a:spLocks noChangeArrowheads="1"/>
          </p:cNvSpPr>
          <p:nvPr/>
        </p:nvSpPr>
        <p:spPr bwMode="auto">
          <a:xfrm>
            <a:off x="5870575" y="2173288"/>
            <a:ext cx="2555875" cy="457200"/>
          </a:xfrm>
          <a:prstGeom prst="rect">
            <a:avLst/>
          </a:prstGeom>
          <a:noFill/>
          <a:ln w="9525">
            <a:noFill/>
            <a:miter lim="800000"/>
            <a:headEnd/>
            <a:tailEnd/>
          </a:ln>
        </p:spPr>
        <p:txBody>
          <a:bodyPr wrap="none">
            <a:prstTxWarp prst="textNoShape">
              <a:avLst/>
            </a:prstTxWarp>
            <a:spAutoFit/>
          </a:bodyPr>
          <a:lstStyle/>
          <a:p>
            <a:r>
              <a:rPr lang="en-US"/>
              <a:t>Complete-linkage</a:t>
            </a:r>
          </a:p>
        </p:txBody>
      </p:sp>
      <p:sp>
        <p:nvSpPr>
          <p:cNvPr id="395271" name="TextBox 7"/>
          <p:cNvSpPr txBox="1">
            <a:spLocks noChangeArrowheads="1"/>
          </p:cNvSpPr>
          <p:nvPr/>
        </p:nvSpPr>
        <p:spPr bwMode="auto">
          <a:xfrm>
            <a:off x="2938463" y="990600"/>
            <a:ext cx="4487862" cy="457200"/>
          </a:xfrm>
          <a:prstGeom prst="rect">
            <a:avLst/>
          </a:prstGeom>
          <a:noFill/>
          <a:ln w="9525">
            <a:noFill/>
            <a:miter lim="800000"/>
            <a:headEnd/>
            <a:tailEnd/>
          </a:ln>
        </p:spPr>
        <p:txBody>
          <a:bodyPr wrap="none">
            <a:prstTxWarp prst="textNoShape">
              <a:avLst/>
            </a:prstTxWarp>
            <a:spAutoFit/>
          </a:bodyPr>
          <a:lstStyle/>
          <a:p>
            <a:r>
              <a:rPr lang="en-US" b="1"/>
              <a:t>Leukemia samples and genes</a:t>
            </a:r>
          </a:p>
        </p:txBody>
      </p:sp>
    </p:spTree>
    <p:extLst>
      <p:ext uri="{BB962C8B-B14F-4D97-AF65-F5344CB8AC3E}">
        <p14:creationId xmlns:p14="http://schemas.microsoft.com/office/powerpoint/2010/main" val="372995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90" descr="Screen shot 2011-04-26 at 9.41.36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73813" y="1177925"/>
            <a:ext cx="2586037" cy="532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5" name="Rectangle 2"/>
          <p:cNvSpPr>
            <a:spLocks noGrp="1" noChangeArrowheads="1"/>
          </p:cNvSpPr>
          <p:nvPr>
            <p:ph type="title" idx="4294967295"/>
          </p:nvPr>
        </p:nvSpPr>
        <p:spPr>
          <a:xfrm>
            <a:off x="0" y="106363"/>
            <a:ext cx="9144000" cy="655637"/>
          </a:xfrm>
        </p:spPr>
        <p:txBody>
          <a:bodyPr/>
          <a:lstStyle/>
          <a:p>
            <a:pPr eaLnBrk="1" hangingPunct="1"/>
            <a:r>
              <a:rPr lang="en-US" altLang="en-US" sz="4000" b="1" dirty="0" smtClean="0">
                <a:ea typeface="ＭＳ Ｐゴシック" pitchFamily="34" charset="-128"/>
              </a:rPr>
              <a:t>Distance metrics: Pearson and Euclidean</a:t>
            </a:r>
          </a:p>
        </p:txBody>
      </p:sp>
      <p:sp>
        <p:nvSpPr>
          <p:cNvPr id="36867" name="Rectangle 12"/>
          <p:cNvSpPr txBox="1">
            <a:spLocks noChangeArrowheads="1"/>
          </p:cNvSpPr>
          <p:nvPr/>
        </p:nvSpPr>
        <p:spPr bwMode="auto">
          <a:xfrm>
            <a:off x="768350" y="1255713"/>
            <a:ext cx="5407025" cy="2470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80000"/>
              </a:lnSpc>
              <a:spcBef>
                <a:spcPct val="20000"/>
              </a:spcBef>
              <a:buFont typeface="Arial" pitchFamily="34" charset="0"/>
              <a:buNone/>
              <a:defRPr/>
            </a:pPr>
            <a:endParaRPr lang="en-US" altLang="en-US" dirty="0" smtClean="0"/>
          </a:p>
          <a:p>
            <a:pPr eaLnBrk="1" hangingPunct="1">
              <a:lnSpc>
                <a:spcPct val="80000"/>
              </a:lnSpc>
              <a:spcBef>
                <a:spcPct val="20000"/>
              </a:spcBef>
              <a:buFont typeface="Arial" pitchFamily="34" charset="0"/>
              <a:buChar char="•"/>
              <a:defRPr/>
            </a:pPr>
            <a:r>
              <a:rPr lang="en-US" altLang="en-US" dirty="0" smtClean="0">
                <a:latin typeface="+mj-lt"/>
              </a:rPr>
              <a:t>Pearson correlation</a:t>
            </a:r>
          </a:p>
          <a:p>
            <a:pPr lvl="1" eaLnBrk="1" hangingPunct="1">
              <a:lnSpc>
                <a:spcPct val="80000"/>
              </a:lnSpc>
              <a:spcBef>
                <a:spcPct val="20000"/>
              </a:spcBef>
              <a:buFont typeface="Arial" pitchFamily="34" charset="0"/>
              <a:buChar char="–"/>
              <a:defRPr/>
            </a:pPr>
            <a:r>
              <a:rPr lang="en-US" altLang="en-US" sz="2000" dirty="0" smtClean="0">
                <a:latin typeface="+mj-lt"/>
              </a:rPr>
              <a:t>Measures linear dependence between genes</a:t>
            </a:r>
          </a:p>
          <a:p>
            <a:pPr lvl="1" eaLnBrk="1" hangingPunct="1">
              <a:lnSpc>
                <a:spcPct val="80000"/>
              </a:lnSpc>
              <a:spcBef>
                <a:spcPct val="20000"/>
              </a:spcBef>
              <a:buFont typeface="Arial" pitchFamily="34" charset="0"/>
              <a:buChar char="–"/>
              <a:defRPr/>
            </a:pPr>
            <a:r>
              <a:rPr lang="ja-JP" altLang="en-US" sz="2000" dirty="0" smtClean="0">
                <a:latin typeface="+mj-lt"/>
              </a:rPr>
              <a:t>“</a:t>
            </a:r>
            <a:r>
              <a:rPr lang="en-US" altLang="ja-JP" sz="2000" dirty="0" smtClean="0">
                <a:latin typeface="+mj-lt"/>
              </a:rPr>
              <a:t>General purpose</a:t>
            </a:r>
            <a:r>
              <a:rPr lang="ja-JP" altLang="en-US" sz="2000" dirty="0" smtClean="0">
                <a:latin typeface="+mj-lt"/>
              </a:rPr>
              <a:t>”</a:t>
            </a:r>
            <a:r>
              <a:rPr lang="en-US" altLang="ja-JP" sz="2000" dirty="0" smtClean="0">
                <a:latin typeface="+mj-lt"/>
              </a:rPr>
              <a:t> distance metric</a:t>
            </a:r>
          </a:p>
          <a:p>
            <a:pPr lvl="1" eaLnBrk="1" hangingPunct="1">
              <a:lnSpc>
                <a:spcPct val="80000"/>
              </a:lnSpc>
              <a:spcBef>
                <a:spcPct val="20000"/>
              </a:spcBef>
              <a:buFont typeface="Arial" pitchFamily="34" charset="0"/>
              <a:buChar char="–"/>
              <a:defRPr/>
            </a:pPr>
            <a:r>
              <a:rPr lang="en-US" altLang="ja-JP" sz="2000" dirty="0" smtClean="0">
                <a:latin typeface="+mj-lt"/>
              </a:rPr>
              <a:t>Invariant to scaling</a:t>
            </a:r>
          </a:p>
          <a:p>
            <a:pPr lvl="1" eaLnBrk="1" hangingPunct="1">
              <a:lnSpc>
                <a:spcPct val="80000"/>
              </a:lnSpc>
              <a:spcBef>
                <a:spcPct val="20000"/>
              </a:spcBef>
              <a:buFont typeface="Arial" pitchFamily="34" charset="0"/>
              <a:buChar char="–"/>
              <a:defRPr/>
            </a:pPr>
            <a:r>
              <a:rPr lang="en-US" altLang="ja-JP" sz="2000" dirty="0" smtClean="0">
                <a:latin typeface="+mj-lt"/>
              </a:rPr>
              <a:t>Invariant to addition by a constant</a:t>
            </a:r>
            <a:endParaRPr lang="en-US" altLang="en-US" sz="2000" dirty="0" smtClean="0">
              <a:latin typeface="+mj-lt"/>
            </a:endParaRPr>
          </a:p>
          <a:p>
            <a:pPr eaLnBrk="1" hangingPunct="1">
              <a:lnSpc>
                <a:spcPct val="80000"/>
              </a:lnSpc>
              <a:spcBef>
                <a:spcPct val="20000"/>
              </a:spcBef>
              <a:buFont typeface="Arial" pitchFamily="34" charset="0"/>
              <a:buChar char="•"/>
              <a:defRPr/>
            </a:pPr>
            <a:endParaRPr lang="en-US" altLang="en-US" dirty="0" smtClean="0">
              <a:latin typeface="+mj-lt"/>
            </a:endParaRPr>
          </a:p>
          <a:p>
            <a:pPr eaLnBrk="1" hangingPunct="1">
              <a:lnSpc>
                <a:spcPct val="80000"/>
              </a:lnSpc>
              <a:spcBef>
                <a:spcPct val="20000"/>
              </a:spcBef>
              <a:buFont typeface="Arial" pitchFamily="34" charset="0"/>
              <a:buChar char="•"/>
              <a:defRPr/>
            </a:pPr>
            <a:r>
              <a:rPr lang="en-US" altLang="en-US" dirty="0" smtClean="0">
                <a:latin typeface="+mj-lt"/>
              </a:rPr>
              <a:t>Euclidean distance</a:t>
            </a:r>
          </a:p>
          <a:p>
            <a:pPr lvl="1" eaLnBrk="1" hangingPunct="1">
              <a:lnSpc>
                <a:spcPct val="80000"/>
              </a:lnSpc>
              <a:spcBef>
                <a:spcPct val="20000"/>
              </a:spcBef>
              <a:buFont typeface="Arial" pitchFamily="34" charset="0"/>
              <a:buChar char="–"/>
              <a:defRPr/>
            </a:pPr>
            <a:r>
              <a:rPr lang="en-US" altLang="en-US" sz="2000" dirty="0" smtClean="0">
                <a:latin typeface="+mj-lt"/>
              </a:rPr>
              <a:t>Measures standard distance between two points</a:t>
            </a:r>
          </a:p>
          <a:p>
            <a:pPr lvl="1" eaLnBrk="1" hangingPunct="1">
              <a:lnSpc>
                <a:spcPct val="80000"/>
              </a:lnSpc>
              <a:spcBef>
                <a:spcPct val="20000"/>
              </a:spcBef>
              <a:buFont typeface="Arial" pitchFamily="34" charset="0"/>
              <a:buChar char="–"/>
              <a:defRPr/>
            </a:pPr>
            <a:r>
              <a:rPr lang="en-US" altLang="en-US" sz="2000" dirty="0" smtClean="0">
                <a:latin typeface="+mj-lt"/>
              </a:rPr>
              <a:t>Sensitive to scaling</a:t>
            </a:r>
          </a:p>
          <a:p>
            <a:pPr lvl="1" eaLnBrk="1" hangingPunct="1">
              <a:lnSpc>
                <a:spcPct val="80000"/>
              </a:lnSpc>
              <a:spcBef>
                <a:spcPct val="20000"/>
              </a:spcBef>
              <a:buFont typeface="Arial" pitchFamily="34" charset="0"/>
              <a:buChar char="–"/>
              <a:defRPr/>
            </a:pPr>
            <a:r>
              <a:rPr lang="en-US" altLang="en-US" sz="2000" dirty="0" smtClean="0">
                <a:latin typeface="+mj-lt"/>
              </a:rPr>
              <a:t>Appropriate for row-normalized data</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816E688BECE74982C432B6643A443D" ma:contentTypeVersion="0" ma:contentTypeDescription="Create a new document." ma:contentTypeScope="" ma:versionID="d4940da1997b40312492e3e907d54e97">
  <xsd:schema xmlns:xsd="http://www.w3.org/2001/XMLSchema" xmlns:p="http://schemas.microsoft.com/office/2006/metadata/properties" targetNamespace="http://schemas.microsoft.com/office/2006/metadata/properties" ma:root="true" ma:fieldsID="d1e97221dd9e314d5021470c32a4f86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190D0BE-227A-463B-8E9B-F1633C04D519}">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FFFDCBD-16CF-40BB-B1EC-971A870B9656}">
  <ds:schemaRefs>
    <ds:schemaRef ds:uri="http://schemas.microsoft.com/sharepoint/v3/contenttype/forms"/>
  </ds:schemaRefs>
</ds:datastoreItem>
</file>

<file path=customXml/itemProps3.xml><?xml version="1.0" encoding="utf-8"?>
<ds:datastoreItem xmlns:ds="http://schemas.openxmlformats.org/officeDocument/2006/customXml" ds:itemID="{7D31C31B-6AA8-45E5-A704-3D9412082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41271</TotalTime>
  <Words>1149</Words>
  <Application>Microsoft Office PowerPoint</Application>
  <PresentationFormat>On-screen Show (4:3)</PresentationFormat>
  <Paragraphs>225</Paragraphs>
  <Slides>20</Slides>
  <Notes>15</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ＭＳ Ｐゴシック</vt:lpstr>
      <vt:lpstr>Arial</vt:lpstr>
      <vt:lpstr>Calibri</vt:lpstr>
      <vt:lpstr>Symbol</vt:lpstr>
      <vt:lpstr>Tahoma</vt:lpstr>
      <vt:lpstr>Times New Roman</vt:lpstr>
      <vt:lpstr>Wingdings</vt:lpstr>
      <vt:lpstr>Office Theme</vt:lpstr>
      <vt:lpstr>Bitmap Image</vt:lpstr>
      <vt:lpstr>Clustering</vt:lpstr>
      <vt:lpstr>Clustering/Class Discovery</vt:lpstr>
      <vt:lpstr>Clustering in GenePattern</vt:lpstr>
      <vt:lpstr>K-means Clustering</vt:lpstr>
      <vt:lpstr>Hierarchical Clustering</vt:lpstr>
      <vt:lpstr>Hierarchical Clustering</vt:lpstr>
      <vt:lpstr>Average Linkage</vt:lpstr>
      <vt:lpstr>Single and Complete Linkage</vt:lpstr>
      <vt:lpstr>Distance metrics: Pearson and Euclidean</vt:lpstr>
      <vt:lpstr>Reasonable Distance Measure</vt:lpstr>
      <vt:lpstr>Different Distance Measures</vt:lpstr>
      <vt:lpstr>Similarity/Distance Measures</vt:lpstr>
      <vt:lpstr>Pitfalls in Clustering</vt:lpstr>
      <vt:lpstr>Compact Separated Clusters</vt:lpstr>
      <vt:lpstr>Elongated Clusters</vt:lpstr>
      <vt:lpstr>Filament</vt:lpstr>
      <vt:lpstr>Filament with Point Removed</vt:lpstr>
      <vt:lpstr>Data Preparation</vt:lpstr>
      <vt:lpstr>Two-way Clustering</vt:lpstr>
      <vt:lpstr>Clustering Exercise</vt:lpstr>
    </vt:vector>
  </TitlesOfParts>
  <Company>Broad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Administrator</dc:creator>
  <cp:lastModifiedBy>Barbara Hill Meyers</cp:lastModifiedBy>
  <cp:revision>92</cp:revision>
  <dcterms:created xsi:type="dcterms:W3CDTF">2012-01-17T16:35:16Z</dcterms:created>
  <dcterms:modified xsi:type="dcterms:W3CDTF">2018-01-31T15:10:28Z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0x01010007816E688BECE74982C432B6643A443D</vt:lpwstr>
  </property>
</Properties>
</file>