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803"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7010400" cy="9372600"/>
  <p:embeddedFontLst>
    <p:embeddedFont>
      <p:font typeface="Calibri Light" panose="020F0302020204030204" pitchFamily="34" charset="0"/>
      <p:regular r:id="rId24"/>
      <p:italic r:id="rId25"/>
    </p:embeddedFont>
    <p:embeddedFont>
      <p:font typeface="Calibri" panose="020F0502020204030204" pitchFamily="34" charset="0"/>
      <p:regular r:id="rId26"/>
      <p:bold r:id="rId27"/>
      <p:italic r:id="rId28"/>
      <p:boldItalic r:id="rId29"/>
    </p:embeddedFont>
    <p:embeddedFont>
      <p:font typeface="ＭＳ Ｐゴシック" panose="020B0600070205080204" pitchFamily="34" charset="-128"/>
      <p:regular r:id="rId30"/>
    </p:embeddedFont>
    <p:embeddedFont>
      <p:font typeface="Arial Narrow" panose="020B0606020202030204" pitchFamily="34" charset="0"/>
      <p:regular r:id="rId31"/>
      <p:bold r:id="rId32"/>
      <p:italic r:id="rId33"/>
      <p:boldItalic r:id="rId34"/>
    </p:embeddedFont>
    <p:embeddedFont>
      <p:font typeface="Tahoma" panose="020B0604030504040204" pitchFamily="34" charset="0"/>
      <p:regular r:id="rId35"/>
      <p:bold r:id="rId36"/>
    </p:embeddedFont>
    <p:embeddedFont>
      <p:font typeface="Comic Sans MS" panose="030F0702030302020204" pitchFamily="66"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14" autoAdjust="0"/>
  </p:normalViewPr>
  <p:slideViewPr>
    <p:cSldViewPr snapToGrid="0">
      <p:cViewPr varScale="1">
        <p:scale>
          <a:sx n="57" d="100"/>
          <a:sy n="57" d="100"/>
        </p:scale>
        <p:origin x="21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831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338" y="0"/>
            <a:ext cx="3038475" cy="46831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675" y="4452938"/>
            <a:ext cx="5607050" cy="42164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902700"/>
            <a:ext cx="3038475" cy="46831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
        <p:nvSpPr>
          <p:cNvPr id="261" name="Shape 26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62" name="Shape 26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10</a:t>
            </a:fld>
            <a:endParaRPr sz="1300">
              <a:solidFill>
                <a:schemeClr val="dk1"/>
              </a:solidFill>
              <a:latin typeface="Calibri"/>
              <a:ea typeface="Calibri"/>
              <a:cs typeface="Calibri"/>
              <a:sym typeface="Calibri"/>
            </a:endParaRPr>
          </a:p>
        </p:txBody>
      </p:sp>
      <p:sp>
        <p:nvSpPr>
          <p:cNvPr id="463" name="Shape 46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464" name="Shape 46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There are many measures of distance. The most intuitive is Euclidean, which is the geometric distance between 2 points. But correlation is also often used.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 this case, the sample would be labeled as black.</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32" name="Shape 53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Note the bottom row.  For some data (e.g. figure i) you cannot draw a line that seperates the red from green.  SVM will try to transform the data (e.g. figure J ) to construct a seperating line and then project that line back into the untransformed space (figure k).  If you take this too far (figure L) you get overfitting which looks like this.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A SVM maps input vectors to a higher dimensional space where a maximal separating hyperplane is constructed</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Parallel hyperplanes are constructed on each side of the hyperplane that separates the data </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The separating hyperplane is the hyperplane that maximizes the distance between the parallel hyperplanes</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Assumes that a larger margin or distance between the parallel hyperplanes results in a classifier with a better generalization error </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40" name="Shape 540"/>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13</a:t>
            </a:fld>
            <a:endParaRPr sz="1300">
              <a:solidFill>
                <a:schemeClr val="dk1"/>
              </a:solidFill>
              <a:latin typeface="Calibri"/>
              <a:ea typeface="Calibri"/>
              <a:cs typeface="Calibri"/>
              <a:sym typeface="Calibri"/>
            </a:endParaRPr>
          </a:p>
        </p:txBody>
      </p:sp>
      <p:sp>
        <p:nvSpPr>
          <p:cNvPr id="581" name="Shape 58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82" name="Shape 58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14</a:t>
            </a:fld>
            <a:endParaRPr sz="1300">
              <a:solidFill>
                <a:schemeClr val="dk1"/>
              </a:solidFill>
              <a:latin typeface="Calibri"/>
              <a:ea typeface="Calibri"/>
              <a:cs typeface="Calibri"/>
              <a:sym typeface="Calibri"/>
            </a:endParaRPr>
          </a:p>
        </p:txBody>
      </p:sp>
      <p:sp>
        <p:nvSpPr>
          <p:cNvPr id="606" name="Shape 606"/>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07" name="Shape 607"/>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So in practice here is what you would do.  You would find another set of data, which we’ll call the test set.  For this set we need to know which class, orange or black, a sample belongs to, but we do not use any of these samples when we train our classifier.</a:t>
            </a:r>
            <a:endParaRPr dirty="0"/>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What we want is a classifier with good generalization and no overfitting.  In practice this means that </a:t>
            </a:r>
            <a:r>
              <a:rPr lang="en-US" sz="1700" b="0" i="0" u="none" strike="noStrike" cap="none" dirty="0" smtClean="0">
                <a:solidFill>
                  <a:schemeClr val="dk1"/>
                </a:solidFill>
                <a:latin typeface="Arial"/>
                <a:ea typeface="Arial"/>
                <a:cs typeface="Arial"/>
                <a:sym typeface="Arial"/>
              </a:rPr>
              <a:t>it </a:t>
            </a:r>
            <a:r>
              <a:rPr lang="en-US" sz="1700" b="0" i="0" u="none" strike="noStrike" cap="none" dirty="0">
                <a:solidFill>
                  <a:schemeClr val="dk1"/>
                </a:solidFill>
                <a:latin typeface="Arial"/>
                <a:ea typeface="Arial"/>
                <a:cs typeface="Arial"/>
                <a:sym typeface="Arial"/>
              </a:rPr>
              <a:t>makes good predictions and can handle data it has not seen before</a:t>
            </a:r>
            <a:endParaRPr dirty="0"/>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The error rate is the best measure of a classifier, simply the number of times it gets the prediction right out of the number of predictions it made</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15</a:t>
            </a:fld>
            <a:endParaRPr sz="1300">
              <a:solidFill>
                <a:schemeClr val="dk1"/>
              </a:solidFill>
              <a:latin typeface="Calibri"/>
              <a:ea typeface="Calibri"/>
              <a:cs typeface="Calibri"/>
              <a:sym typeface="Calibri"/>
            </a:endParaRPr>
          </a:p>
        </p:txBody>
      </p:sp>
      <p:sp>
        <p:nvSpPr>
          <p:cNvPr id="616" name="Shape 616"/>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17" name="Shape 617"/>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16</a:t>
            </a:fld>
            <a:endParaRPr sz="1300">
              <a:solidFill>
                <a:schemeClr val="dk1"/>
              </a:solidFill>
              <a:latin typeface="Calibri"/>
              <a:ea typeface="Calibri"/>
              <a:cs typeface="Calibri"/>
              <a:sym typeface="Calibri"/>
            </a:endParaRPr>
          </a:p>
        </p:txBody>
      </p:sp>
      <p:sp>
        <p:nvSpPr>
          <p:cNvPr id="624" name="Shape 624"/>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25" name="Shape 625"/>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smtClean="0">
                <a:solidFill>
                  <a:schemeClr val="dk1"/>
                </a:solidFill>
                <a:latin typeface="Arial"/>
                <a:ea typeface="Arial"/>
                <a:cs typeface="Arial"/>
                <a:sym typeface="Arial"/>
              </a:rPr>
              <a:t>The error rate is the averaged error rate across</a:t>
            </a:r>
            <a:r>
              <a:rPr lang="en-US" sz="1700" b="0" i="0" u="none" strike="noStrike" cap="none" baseline="0" dirty="0" smtClean="0">
                <a:solidFill>
                  <a:schemeClr val="dk1"/>
                </a:solidFill>
                <a:latin typeface="Arial"/>
                <a:ea typeface="Arial"/>
                <a:cs typeface="Arial"/>
                <a:sym typeface="Arial"/>
              </a:rPr>
              <a:t> all of those experiments – IE how many times did the classifier get it right / # of experiments</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17</a:t>
            </a:fld>
            <a:endParaRPr sz="1300">
              <a:solidFill>
                <a:schemeClr val="dk1"/>
              </a:solidFill>
              <a:latin typeface="Calibri"/>
              <a:ea typeface="Calibri"/>
              <a:cs typeface="Calibri"/>
              <a:sym typeface="Calibri"/>
            </a:endParaRPr>
          </a:p>
        </p:txBody>
      </p:sp>
      <p:sp>
        <p:nvSpPr>
          <p:cNvPr id="632" name="Shape 632"/>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33" name="Shape 633"/>
          <p:cNvSpPr txBox="1">
            <a:spLocks noGrp="1"/>
          </p:cNvSpPr>
          <p:nvPr>
            <p:ph type="body" idx="1"/>
          </p:nvPr>
        </p:nvSpPr>
        <p:spPr>
          <a:xfrm>
            <a:off x="933450" y="4452938"/>
            <a:ext cx="5143500" cy="4216400"/>
          </a:xfrm>
          <a:prstGeom prst="rect">
            <a:avLst/>
          </a:prstGeom>
          <a:noFill/>
          <a:ln>
            <a:noFill/>
          </a:ln>
        </p:spPr>
        <p:txBody>
          <a:bodyPr spcFirstLastPara="1" wrap="square" lIns="93600" tIns="46775" rIns="93600" bIns="46775"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On ALL/MLL/ALL dataset</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Key point – as # features increase accuracy does not but you may be adding noise to the picture</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Everyhing will climb as you move out</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Low features - miss some intersting stuff</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Too many features and you overfit</a:t>
            </a: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	- since LOO you get better and better training performance but the one prediction gets worse, add genes that are correlated but add nothing to the prediction except noise</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Some classifiers are more sensitive to overfitting (eg GDA).  KNN is not too bad</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42" name="Shape 64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49" name="Shape 649"/>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68" name="Shape 268"/>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Classification is a type of supervised learning. Given a set a known data a model is created to predict the class of an unknown sample.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55" name="Shape 655"/>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3</a:t>
            </a:fld>
            <a:endParaRPr sz="1300" b="0" i="0" u="none" strike="noStrike" cap="none">
              <a:solidFill>
                <a:schemeClr val="dk1"/>
              </a:solidFill>
              <a:latin typeface="Calibri"/>
              <a:ea typeface="Calibri"/>
              <a:cs typeface="Calibri"/>
              <a:sym typeface="Calibri"/>
            </a:endParaRPr>
          </a:p>
        </p:txBody>
      </p:sp>
      <p:sp>
        <p:nvSpPr>
          <p:cNvPr id="283" name="Shape 28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84" name="Shape 28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4</a:t>
            </a:fld>
            <a:endParaRPr sz="1300" b="0" i="0" u="none" strike="noStrike" cap="none">
              <a:solidFill>
                <a:schemeClr val="dk1"/>
              </a:solidFill>
              <a:latin typeface="Calibri"/>
              <a:ea typeface="Calibri"/>
              <a:cs typeface="Calibri"/>
              <a:sym typeface="Calibri"/>
            </a:endParaRPr>
          </a:p>
        </p:txBody>
      </p:sp>
      <p:sp>
        <p:nvSpPr>
          <p:cNvPr id="290" name="Shape 290"/>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91" name="Shape 291"/>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a:spcBef>
                <a:spcPct val="0"/>
              </a:spcBef>
            </a:pPr>
            <a:r>
              <a:rPr lang="en-US" sz="1700" dirty="0" smtClean="0">
                <a:latin typeface="Arial" charset="0"/>
                <a:ea typeface="ＭＳ Ｐゴシック" charset="0"/>
                <a:cs typeface="ＭＳ Ｐゴシック" charset="0"/>
              </a:rPr>
              <a:t>Learn a predictive rule from example</a:t>
            </a:r>
          </a:p>
          <a:p>
            <a:pPr>
              <a:spcBef>
                <a:spcPct val="0"/>
              </a:spcBef>
            </a:pPr>
            <a:endParaRPr lang="en-US" sz="1700" dirty="0" smtClean="0">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5</a:t>
            </a:fld>
            <a:endParaRPr sz="1300" b="0" i="0" u="none" strike="noStrike" cap="none">
              <a:solidFill>
                <a:schemeClr val="dk1"/>
              </a:solidFill>
              <a:latin typeface="Calibri"/>
              <a:ea typeface="Calibri"/>
              <a:cs typeface="Calibri"/>
              <a:sym typeface="Calibri"/>
            </a:endParaRPr>
          </a:p>
        </p:txBody>
      </p:sp>
      <p:sp>
        <p:nvSpPr>
          <p:cNvPr id="297" name="Shape 297"/>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98" name="Shape 298"/>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 basic approach to making a classifier looks like this;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We </a:t>
            </a:r>
            <a:r>
              <a:rPr lang="en-US" sz="1572" b="0" i="0" u="none" strike="noStrike" cap="none" dirty="0" smtClean="0">
                <a:solidFill>
                  <a:schemeClr val="dk1"/>
                </a:solidFill>
                <a:latin typeface="Arial"/>
                <a:ea typeface="Arial"/>
                <a:cs typeface="Arial"/>
                <a:sym typeface="Arial"/>
              </a:rPr>
              <a:t>select features </a:t>
            </a:r>
            <a:r>
              <a:rPr lang="en-US" sz="1572" b="0" i="0" u="none" strike="noStrike" cap="none" dirty="0">
                <a:solidFill>
                  <a:schemeClr val="dk1"/>
                </a:solidFill>
                <a:latin typeface="Arial"/>
                <a:ea typeface="Arial"/>
                <a:cs typeface="Arial"/>
                <a:sym typeface="Arial"/>
              </a:rPr>
              <a:t>that are strongly correlated with the 2 classes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Then we use those </a:t>
            </a:r>
            <a:r>
              <a:rPr lang="en-US" sz="1572" b="0" i="0" u="none" strike="noStrike" cap="none" dirty="0" smtClean="0">
                <a:solidFill>
                  <a:schemeClr val="dk1"/>
                </a:solidFill>
                <a:latin typeface="Arial"/>
                <a:ea typeface="Arial"/>
                <a:cs typeface="Arial"/>
                <a:sym typeface="Arial"/>
              </a:rPr>
              <a:t>features </a:t>
            </a:r>
            <a:r>
              <a:rPr lang="en-US" sz="1572" b="0" i="0" u="none" strike="noStrike" cap="none" dirty="0">
                <a:solidFill>
                  <a:schemeClr val="dk1"/>
                </a:solidFill>
                <a:latin typeface="Arial"/>
                <a:ea typeface="Arial"/>
                <a:cs typeface="Arial"/>
                <a:sym typeface="Arial"/>
              </a:rPr>
              <a:t>to build a classifier – basically code that will make a prediction about which class a sample belongs to</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Then we test the classifier, and repeat, iterating until we get a good solution</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b="0" i="0" u="none" strike="noStrike" cap="none">
              <a:solidFill>
                <a:schemeClr val="dk1"/>
              </a:solidFill>
              <a:latin typeface="Calibri"/>
              <a:ea typeface="Calibri"/>
              <a:cs typeface="Calibri"/>
              <a:sym typeface="Calibri"/>
            </a:endParaRPr>
          </a:p>
        </p:txBody>
      </p:sp>
      <p:sp>
        <p:nvSpPr>
          <p:cNvPr id="319" name="Shape 319"/>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20" name="Shape 320"/>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We are first going to focus on building the classifier.  GenePattern supports several classification and prediction algorithms such as CART, KNN, SVM </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as well as two algorithms specifically geared towards proteomics analysis    ( </a:t>
            </a:r>
            <a:r>
              <a:rPr lang="en-US" sz="1700" b="0" i="0" u="none" strike="noStrike" cap="none">
                <a:solidFill>
                  <a:srgbClr val="A5A5A5"/>
                </a:solidFill>
                <a:latin typeface="Arial"/>
                <a:ea typeface="Arial"/>
                <a:cs typeface="Arial"/>
                <a:sym typeface="Arial"/>
              </a:rPr>
              <a:t>in BlastTrainTest and ModEcoC )</a:t>
            </a:r>
            <a:endParaRPr sz="1700" b="0" i="0" u="none" strike="noStrike" cap="none">
              <a:solidFill>
                <a:srgbClr val="A5A5A5"/>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44" name="Shape 34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In the breast cancer dataset we will be using we have around 60 thousand gene transcripts, but only 50 total samples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Many of those genes are redundant.  What this means is that for genes that participate in a biochemical pathway together, they may all move up or down together, so if you have one of those genes in your classifier, adding the others doesn’t really add any additional information to make the decision on, but it might add a bit of noise</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So what we need to do is to reduce the number of genes to the smallest number that we can get away with, or more precisely, the smallest set of genes that each contribute more information to make a decision on then they do noise.</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We also need to avoid overfitting.  This is when a classifier essentially memorizes the inputs.  This will work perfectly on your training data, but will generally fail badly when you give it a new test set.</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Think of it like this;  if you were building a classifier to recognize if the picture of a face is of a male or a female, and it only memorized the faces of the 20 people you gave it pictures of, when you give it a picture of the 21</a:t>
            </a:r>
            <a:r>
              <a:rPr lang="en-US" sz="1572" b="0" i="0" u="none" strike="noStrike" cap="none" baseline="30000" dirty="0">
                <a:solidFill>
                  <a:schemeClr val="dk1"/>
                </a:solidFill>
                <a:latin typeface="Arial"/>
                <a:ea typeface="Arial"/>
                <a:cs typeface="Arial"/>
                <a:sym typeface="Arial"/>
              </a:rPr>
              <a:t>st</a:t>
            </a:r>
            <a:r>
              <a:rPr lang="en-US" sz="1572" b="0" i="0" u="none" strike="noStrike" cap="none" dirty="0">
                <a:solidFill>
                  <a:schemeClr val="dk1"/>
                </a:solidFill>
                <a:latin typeface="Arial"/>
                <a:ea typeface="Arial"/>
                <a:cs typeface="Arial"/>
                <a:sym typeface="Arial"/>
              </a:rPr>
              <a:t> person it has no way to determine whether it’s a boy or a girl.  All it really knows is that this is not a person that it already knows.</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u="none">
                <a:solidFill>
                  <a:schemeClr val="dk1"/>
                </a:solidFill>
                <a:latin typeface="Calibri"/>
                <a:ea typeface="Calibri"/>
                <a:cs typeface="Calibri"/>
                <a:sym typeface="Calibri"/>
              </a:rPr>
              <a:t>8</a:t>
            </a:fld>
            <a:endParaRPr sz="1300" b="0" u="none">
              <a:solidFill>
                <a:schemeClr val="dk1"/>
              </a:solidFill>
              <a:latin typeface="Calibri"/>
              <a:ea typeface="Calibri"/>
              <a:cs typeface="Calibri"/>
              <a:sym typeface="Calibri"/>
            </a:endParaRPr>
          </a:p>
        </p:txBody>
      </p:sp>
      <p:sp>
        <p:nvSpPr>
          <p:cNvPr id="350" name="Shape 350"/>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51" name="Shape 351"/>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So lets start looking at building a classifier using KNN which stands for K nearest neighbors.  In this case, K stands for the number of neighbors that we will look at </a:t>
            </a:r>
            <a:r>
              <a:rPr lang="en-US" sz="1572" b="0" i="0" u="none" strike="noStrike" cap="none" dirty="0" err="1">
                <a:solidFill>
                  <a:schemeClr val="dk1"/>
                </a:solidFill>
                <a:latin typeface="Arial"/>
                <a:ea typeface="Arial"/>
                <a:cs typeface="Arial"/>
                <a:sym typeface="Arial"/>
              </a:rPr>
              <a:t>at</a:t>
            </a:r>
            <a:r>
              <a:rPr lang="en-US" sz="1572" b="0" i="0" u="none" strike="noStrike" cap="none" dirty="0">
                <a:solidFill>
                  <a:schemeClr val="dk1"/>
                </a:solidFill>
                <a:latin typeface="Arial"/>
                <a:ea typeface="Arial"/>
                <a:cs typeface="Arial"/>
                <a:sym typeface="Arial"/>
              </a:rPr>
              <a:t> one time.</a:t>
            </a:r>
            <a:endParaRPr dirty="0"/>
          </a:p>
          <a:p>
            <a:pPr marL="0" marR="0" lvl="0" indent="0" algn="l" rtl="0">
              <a:lnSpc>
                <a:spcPct val="90000"/>
              </a:lnSpc>
              <a:spcBef>
                <a:spcPts val="0"/>
              </a:spcBef>
              <a:spcAft>
                <a:spcPts val="0"/>
              </a:spcAft>
              <a:buNone/>
            </a:pPr>
            <a:endParaRPr lang="en-US" sz="1572" b="0" i="0" u="none" strike="noStrike" cap="none" dirty="0" smtClean="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smtClean="0">
                <a:solidFill>
                  <a:schemeClr val="dk1"/>
                </a:solidFill>
                <a:latin typeface="Arial"/>
                <a:ea typeface="Arial"/>
                <a:cs typeface="Arial"/>
                <a:sym typeface="Arial"/>
              </a:rPr>
              <a:t>For</a:t>
            </a:r>
            <a:r>
              <a:rPr lang="en-US" sz="1572" b="0" i="0" u="none" strike="noStrike" cap="none" baseline="0" dirty="0" smtClean="0">
                <a:solidFill>
                  <a:schemeClr val="dk1"/>
                </a:solidFill>
                <a:latin typeface="Arial"/>
                <a:ea typeface="Arial"/>
                <a:cs typeface="Arial"/>
                <a:sym typeface="Arial"/>
              </a:rPr>
              <a:t> this example, we’ll only measure 2 genes</a:t>
            </a:r>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We will start with a training set of data that includes 39 samples which are already known to be either orange or black.</a:t>
            </a:r>
            <a:endParaRPr dirty="0"/>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Remember that our classifier normally cannot see the orange or the black.  Its colorblind, all it knows is the expression values of gene 1 and gene 2 but since this is our training set and since this is ‘supervised’ learning, we tell it which of our training samples are orange and which are black.</a:t>
            </a:r>
            <a:endParaRPr dirty="0"/>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So lets see how this works with our a priori choice to use K = 5, that is we’ll look at the 5 nearest neighbors…</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9</a:t>
            </a:fld>
            <a:endParaRPr sz="1300">
              <a:solidFill>
                <a:schemeClr val="dk1"/>
              </a:solidFill>
              <a:latin typeface="Calibri"/>
              <a:ea typeface="Calibri"/>
              <a:cs typeface="Calibri"/>
              <a:sym typeface="Calibri"/>
            </a:endParaRPr>
          </a:p>
        </p:txBody>
      </p:sp>
      <p:sp>
        <p:nvSpPr>
          <p:cNvPr id="405" name="Shape 405"/>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406" name="Shape 406"/>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Given an unknown sample, how can we predict what class it belongs to? </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4" name="Shape 1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5" name="Shape 1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6" name="Shape 1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7" name="Shape 1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8" name="Shape 1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9" name="Shape 1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0" name="Shape 2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1" name="Shape 2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9_Title and Content">
    <p:spTree>
      <p:nvGrpSpPr>
        <p:cNvPr id="1" name="Shape 118"/>
        <p:cNvGrpSpPr/>
        <p:nvPr/>
      </p:nvGrpSpPr>
      <p:grpSpPr>
        <a:xfrm>
          <a:off x="0" y="0"/>
          <a:ext cx="0" cy="0"/>
          <a:chOff x="0" y="0"/>
          <a:chExt cx="0" cy="0"/>
        </a:xfrm>
      </p:grpSpPr>
      <p:sp>
        <p:nvSpPr>
          <p:cNvPr id="119" name="Shape 11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0" name="Shape 12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21" name="Shape 12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22" name="Shape 12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3" name="Shape 12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24" name="Shape 12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25" name="Shape 12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6" name="Shape 12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27" name="Shape 12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28" name="Shape 128"/>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29" name="Shape 129"/>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80_Title and Content">
    <p:spTree>
      <p:nvGrpSpPr>
        <p:cNvPr id="1" name="Shape 130"/>
        <p:cNvGrpSpPr/>
        <p:nvPr/>
      </p:nvGrpSpPr>
      <p:grpSpPr>
        <a:xfrm>
          <a:off x="0" y="0"/>
          <a:ext cx="0" cy="0"/>
          <a:chOff x="0" y="0"/>
          <a:chExt cx="0" cy="0"/>
        </a:xfrm>
      </p:grpSpPr>
      <p:sp>
        <p:nvSpPr>
          <p:cNvPr id="131" name="Shape 13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2" name="Shape 13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33" name="Shape 13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34" name="Shape 13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5" name="Shape 13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36" name="Shape 13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37" name="Shape 13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8" name="Shape 13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39" name="Shape 13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40" name="Shape 14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41" name="Shape 14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1_Title and Content">
    <p:spTree>
      <p:nvGrpSpPr>
        <p:cNvPr id="1" name="Shape 142"/>
        <p:cNvGrpSpPr/>
        <p:nvPr/>
      </p:nvGrpSpPr>
      <p:grpSpPr>
        <a:xfrm>
          <a:off x="0" y="0"/>
          <a:ext cx="0" cy="0"/>
          <a:chOff x="0" y="0"/>
          <a:chExt cx="0" cy="0"/>
        </a:xfrm>
      </p:grpSpPr>
      <p:sp>
        <p:nvSpPr>
          <p:cNvPr id="143" name="Shape 14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44" name="Shape 14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45" name="Shape 14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6" name="Shape 14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47" name="Shape 14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48" name="Shape 14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9" name="Shape 14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0" name="Shape 15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51" name="Shape 15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52" name="Shape 15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53" name="Shape 153"/>
          <p:cNvSpPr txBox="1">
            <a:spLocks noGrp="1"/>
          </p:cNvSpPr>
          <p:nvPr>
            <p:ph type="title"/>
          </p:nvPr>
        </p:nvSpPr>
        <p:spPr>
          <a:xfrm>
            <a:off x="152400" y="1063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2_Title and Content">
    <p:spTree>
      <p:nvGrpSpPr>
        <p:cNvPr id="1" name="Shape 154"/>
        <p:cNvGrpSpPr/>
        <p:nvPr/>
      </p:nvGrpSpPr>
      <p:grpSpPr>
        <a:xfrm>
          <a:off x="0" y="0"/>
          <a:ext cx="0" cy="0"/>
          <a:chOff x="0" y="0"/>
          <a:chExt cx="0" cy="0"/>
        </a:xfrm>
      </p:grpSpPr>
      <p:sp>
        <p:nvSpPr>
          <p:cNvPr id="155" name="Shape 15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6" name="Shape 15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57" name="Shape 15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58" name="Shape 15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9" name="Shape 15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60" name="Shape 16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61" name="Shape 16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62" name="Shape 16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63" name="Shape 16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64" name="Shape 164"/>
          <p:cNvCxnSpPr/>
          <p:nvPr/>
        </p:nvCxnSpPr>
        <p:spPr>
          <a:xfrm rot="10800000" flipH="1">
            <a:off x="152400" y="758825"/>
            <a:ext cx="89090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65" name="Shape 165"/>
          <p:cNvSpPr txBox="1">
            <a:spLocks noGrp="1"/>
          </p:cNvSpPr>
          <p:nvPr>
            <p:ph type="title"/>
          </p:nvPr>
        </p:nvSpPr>
        <p:spPr>
          <a:xfrm>
            <a:off x="1524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3_Title and Content">
    <p:spTree>
      <p:nvGrpSpPr>
        <p:cNvPr id="1" name="Shape 166"/>
        <p:cNvGrpSpPr/>
        <p:nvPr/>
      </p:nvGrpSpPr>
      <p:grpSpPr>
        <a:xfrm>
          <a:off x="0" y="0"/>
          <a:ext cx="0" cy="0"/>
          <a:chOff x="0" y="0"/>
          <a:chExt cx="0" cy="0"/>
        </a:xfrm>
      </p:grpSpPr>
      <p:sp>
        <p:nvSpPr>
          <p:cNvPr id="167" name="Shape 16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68" name="Shape 16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69" name="Shape 16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0" name="Shape 17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71" name="Shape 17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72" name="Shape 17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3" name="Shape 17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74" name="Shape 17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75" name="Shape 17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76" name="Shape 176"/>
          <p:cNvCxnSpPr/>
          <p:nvPr/>
        </p:nvCxnSpPr>
        <p:spPr>
          <a:xfrm rot="10800000" flipH="1">
            <a:off x="76200" y="758825"/>
            <a:ext cx="89852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77" name="Shape 177"/>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4_Title and Content">
    <p:spTree>
      <p:nvGrpSpPr>
        <p:cNvPr id="1" name="Shape 178"/>
        <p:cNvGrpSpPr/>
        <p:nvPr/>
      </p:nvGrpSpPr>
      <p:grpSpPr>
        <a:xfrm>
          <a:off x="0" y="0"/>
          <a:ext cx="0" cy="0"/>
          <a:chOff x="0" y="0"/>
          <a:chExt cx="0" cy="0"/>
        </a:xfrm>
      </p:grpSpPr>
      <p:sp>
        <p:nvSpPr>
          <p:cNvPr id="179" name="Shape 17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0" name="Shape 18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81" name="Shape 18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2" name="Shape 18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3" name="Shape 18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84" name="Shape 18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5" name="Shape 18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6" name="Shape 18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87" name="Shape 18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88" name="Shape 188"/>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89" name="Shape 189"/>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85_Title and Content">
    <p:spTree>
      <p:nvGrpSpPr>
        <p:cNvPr id="1" name="Shape 190"/>
        <p:cNvGrpSpPr/>
        <p:nvPr/>
      </p:nvGrpSpPr>
      <p:grpSpPr>
        <a:xfrm>
          <a:off x="0" y="0"/>
          <a:ext cx="0" cy="0"/>
          <a:chOff x="0" y="0"/>
          <a:chExt cx="0" cy="0"/>
        </a:xfrm>
      </p:grpSpPr>
      <p:sp>
        <p:nvSpPr>
          <p:cNvPr id="191" name="Shape 19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2" name="Shape 19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93" name="Shape 19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94" name="Shape 19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5" name="Shape 19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96" name="Shape 19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97" name="Shape 19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8" name="Shape 19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99" name="Shape 19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00" name="Shape 20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01" name="Shape 20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8_Title and Content">
    <p:spTree>
      <p:nvGrpSpPr>
        <p:cNvPr id="1" name="Shape 202"/>
        <p:cNvGrpSpPr/>
        <p:nvPr/>
      </p:nvGrpSpPr>
      <p:grpSpPr>
        <a:xfrm>
          <a:off x="0" y="0"/>
          <a:ext cx="0" cy="0"/>
          <a:chOff x="0" y="0"/>
          <a:chExt cx="0" cy="0"/>
        </a:xfrm>
      </p:grpSpPr>
      <p:sp>
        <p:nvSpPr>
          <p:cNvPr id="203" name="Shape 20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04" name="Shape 20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05" name="Shape 20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06" name="Shape 20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07" name="Shape 20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08" name="Shape 20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09" name="Shape 20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0" name="Shape 21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11" name="Shape 21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12" name="Shape 212"/>
          <p:cNvCxnSpPr/>
          <p:nvPr/>
        </p:nvCxnSpPr>
        <p:spPr>
          <a:xfrm rot="10800000" flipH="1">
            <a:off x="228600" y="758825"/>
            <a:ext cx="8832850" cy="793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13" name="Shape 21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9_Title and Content">
    <p:spTree>
      <p:nvGrpSpPr>
        <p:cNvPr id="1" name="Shape 214"/>
        <p:cNvGrpSpPr/>
        <p:nvPr/>
      </p:nvGrpSpPr>
      <p:grpSpPr>
        <a:xfrm>
          <a:off x="0" y="0"/>
          <a:ext cx="0" cy="0"/>
          <a:chOff x="0" y="0"/>
          <a:chExt cx="0" cy="0"/>
        </a:xfrm>
      </p:grpSpPr>
      <p:sp>
        <p:nvSpPr>
          <p:cNvPr id="215" name="Shape 21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6" name="Shape 21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17" name="Shape 21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18" name="Shape 21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9" name="Shape 21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20" name="Shape 22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21" name="Shape 22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22" name="Shape 22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23" name="Shape 22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24" name="Shape 224"/>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25" name="Shape 225"/>
          <p:cNvSpPr txBox="1">
            <a:spLocks noGrp="1"/>
          </p:cNvSpPr>
          <p:nvPr>
            <p:ph type="title"/>
          </p:nvPr>
        </p:nvSpPr>
        <p:spPr>
          <a:xfrm>
            <a:off x="228600" y="1825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0_Title and Content">
    <p:spTree>
      <p:nvGrpSpPr>
        <p:cNvPr id="1" name="Shape 226"/>
        <p:cNvGrpSpPr/>
        <p:nvPr/>
      </p:nvGrpSpPr>
      <p:grpSpPr>
        <a:xfrm>
          <a:off x="0" y="0"/>
          <a:ext cx="0" cy="0"/>
          <a:chOff x="0" y="0"/>
          <a:chExt cx="0" cy="0"/>
        </a:xfrm>
      </p:grpSpPr>
      <p:sp>
        <p:nvSpPr>
          <p:cNvPr id="227" name="Shape 22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28" name="Shape 22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29" name="Shape 22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30" name="Shape 23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31" name="Shape 23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32" name="Shape 23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33" name="Shape 23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34" name="Shape 23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35" name="Shape 23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36" name="Shape 236"/>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37" name="Shape 23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Shape 22"/>
        <p:cNvGrpSpPr/>
        <p:nvPr/>
      </p:nvGrpSpPr>
      <p:grpSpPr>
        <a:xfrm>
          <a:off x="0" y="0"/>
          <a:ext cx="0" cy="0"/>
          <a:chOff x="0" y="0"/>
          <a:chExt cx="0" cy="0"/>
        </a:xfrm>
      </p:grpSpPr>
      <p:sp>
        <p:nvSpPr>
          <p:cNvPr id="23" name="Shape 2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4" name="Shape 2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5" name="Shape 2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26" name="Shape 2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7" name="Shape 2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8" name="Shape 2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29" name="Shape 2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0" name="Shape 3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31" name="Shape 3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32" name="Shape 3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33" name="Shape 33"/>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38"/>
        <p:cNvGrpSpPr/>
        <p:nvPr/>
      </p:nvGrpSpPr>
      <p:grpSpPr>
        <a:xfrm>
          <a:off x="0" y="0"/>
          <a:ext cx="0" cy="0"/>
          <a:chOff x="0" y="0"/>
          <a:chExt cx="0" cy="0"/>
        </a:xfrm>
      </p:grpSpPr>
      <p:sp>
        <p:nvSpPr>
          <p:cNvPr id="239" name="Shape 23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0" name="Shape 24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41" name="Shape 24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2" name="Shape 24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3" name="Shape 24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44" name="Shape 24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5" name="Shape 24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6" name="Shape 24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47" name="Shape 24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48" name="Shape 248"/>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249"/>
        <p:cNvGrpSpPr/>
        <p:nvPr/>
      </p:nvGrpSpPr>
      <p:grpSpPr>
        <a:xfrm>
          <a:off x="0" y="0"/>
          <a:ext cx="0" cy="0"/>
          <a:chOff x="0" y="0"/>
          <a:chExt cx="0" cy="0"/>
        </a:xfrm>
      </p:grpSpPr>
      <p:sp>
        <p:nvSpPr>
          <p:cNvPr id="250" name="Shape 250"/>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1" name="Shape 251"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52" name="Shape 252"/>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3" name="Shape 253"/>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4" name="Shape 254"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55" name="Shape 255"/>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6" name="Shape 256"/>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7" name="Shape 257"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58" name="Shape 258"/>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114353350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42811180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83B605-E84F-4A3D-92E5-81A662FB1085}"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9804337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3B605-E84F-4A3D-92E5-81A662FB1085}"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376118381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3B605-E84F-4A3D-92E5-81A662FB1085}"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17135974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3B605-E84F-4A3D-92E5-81A662FB1085}"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09096273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3B605-E84F-4A3D-92E5-81A662FB1085}"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77456566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B83B605-E84F-4A3D-92E5-81A662FB1085}"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38459859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2_Title and Content">
    <p:spTree>
      <p:nvGrpSpPr>
        <p:cNvPr id="1" name="Shape 34"/>
        <p:cNvGrpSpPr/>
        <p:nvPr/>
      </p:nvGrpSpPr>
      <p:grpSpPr>
        <a:xfrm>
          <a:off x="0" y="0"/>
          <a:ext cx="0" cy="0"/>
          <a:chOff x="0" y="0"/>
          <a:chExt cx="0" cy="0"/>
        </a:xfrm>
      </p:grpSpPr>
      <p:sp>
        <p:nvSpPr>
          <p:cNvPr id="35" name="Shape 3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6" name="Shape 3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37" name="Shape 3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38" name="Shape 3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9" name="Shape 3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40" name="Shape 4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41" name="Shape 4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42" name="Shape 4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43" name="Shape 4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44" name="Shape 44"/>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45" name="Shape 45"/>
          <p:cNvSpPr txBox="1">
            <a:spLocks noGrp="1"/>
          </p:cNvSpPr>
          <p:nvPr>
            <p:ph type="title"/>
          </p:nvPr>
        </p:nvSpPr>
        <p:spPr>
          <a:xfrm>
            <a:off x="381000" y="228600"/>
            <a:ext cx="8686800" cy="533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B83B605-E84F-4A3D-92E5-81A662FB1085}"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178196885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76717980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53597835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Shape 22"/>
        <p:cNvGrpSpPr/>
        <p:nvPr/>
      </p:nvGrpSpPr>
      <p:grpSpPr>
        <a:xfrm>
          <a:off x="0" y="0"/>
          <a:ext cx="0" cy="0"/>
          <a:chOff x="0" y="0"/>
          <a:chExt cx="0" cy="0"/>
        </a:xfrm>
      </p:grpSpPr>
      <p:sp>
        <p:nvSpPr>
          <p:cNvPr id="33" name="Shape 33"/>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36935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2_Title and Content">
    <p:spTree>
      <p:nvGrpSpPr>
        <p:cNvPr id="1" name="Shape 34"/>
        <p:cNvGrpSpPr/>
        <p:nvPr/>
      </p:nvGrpSpPr>
      <p:grpSpPr>
        <a:xfrm>
          <a:off x="0" y="0"/>
          <a:ext cx="0" cy="0"/>
          <a:chOff x="0" y="0"/>
          <a:chExt cx="0" cy="0"/>
        </a:xfrm>
      </p:grpSpPr>
      <p:sp>
        <p:nvSpPr>
          <p:cNvPr id="45" name="Shape 45"/>
          <p:cNvSpPr txBox="1">
            <a:spLocks noGrp="1"/>
          </p:cNvSpPr>
          <p:nvPr>
            <p:ph type="title"/>
          </p:nvPr>
        </p:nvSpPr>
        <p:spPr>
          <a:xfrm>
            <a:off x="381000" y="228600"/>
            <a:ext cx="8686800" cy="533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55867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Shape 46"/>
        <p:cNvGrpSpPr/>
        <p:nvPr/>
      </p:nvGrpSpPr>
      <p:grpSpPr>
        <a:xfrm>
          <a:off x="0" y="0"/>
          <a:ext cx="0" cy="0"/>
          <a:chOff x="0" y="0"/>
          <a:chExt cx="0" cy="0"/>
        </a:xfrm>
      </p:grpSpPr>
      <p:sp>
        <p:nvSpPr>
          <p:cNvPr id="57" name="Shape 5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89634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Shape 82"/>
        <p:cNvGrpSpPr/>
        <p:nvPr/>
      </p:nvGrpSpPr>
      <p:grpSpPr>
        <a:xfrm>
          <a:off x="0" y="0"/>
          <a:ext cx="0" cy="0"/>
          <a:chOff x="0" y="0"/>
          <a:chExt cx="0" cy="0"/>
        </a:xfrm>
      </p:grpSpPr>
      <p:sp>
        <p:nvSpPr>
          <p:cNvPr id="93" name="Shape 9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891996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81_Title and Content">
    <p:spTree>
      <p:nvGrpSpPr>
        <p:cNvPr id="1" name="Shape 142"/>
        <p:cNvGrpSpPr/>
        <p:nvPr/>
      </p:nvGrpSpPr>
      <p:grpSpPr>
        <a:xfrm>
          <a:off x="0" y="0"/>
          <a:ext cx="0" cy="0"/>
          <a:chOff x="0" y="0"/>
          <a:chExt cx="0" cy="0"/>
        </a:xfrm>
      </p:grpSpPr>
      <p:sp>
        <p:nvSpPr>
          <p:cNvPr id="153" name="Shape 153"/>
          <p:cNvSpPr txBox="1">
            <a:spLocks noGrp="1"/>
          </p:cNvSpPr>
          <p:nvPr>
            <p:ph type="title"/>
          </p:nvPr>
        </p:nvSpPr>
        <p:spPr>
          <a:xfrm>
            <a:off x="152400" y="1063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7111401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82_Title and Content">
    <p:spTree>
      <p:nvGrpSpPr>
        <p:cNvPr id="1" name="Shape 154"/>
        <p:cNvGrpSpPr/>
        <p:nvPr/>
      </p:nvGrpSpPr>
      <p:grpSpPr>
        <a:xfrm>
          <a:off x="0" y="0"/>
          <a:ext cx="0" cy="0"/>
          <a:chOff x="0" y="0"/>
          <a:chExt cx="0" cy="0"/>
        </a:xfrm>
      </p:grpSpPr>
      <p:sp>
        <p:nvSpPr>
          <p:cNvPr id="165" name="Shape 165"/>
          <p:cNvSpPr txBox="1">
            <a:spLocks noGrp="1"/>
          </p:cNvSpPr>
          <p:nvPr>
            <p:ph type="title"/>
          </p:nvPr>
        </p:nvSpPr>
        <p:spPr>
          <a:xfrm>
            <a:off x="1524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915633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89_Title and Content">
    <p:spTree>
      <p:nvGrpSpPr>
        <p:cNvPr id="1" name="Shape 214"/>
        <p:cNvGrpSpPr/>
        <p:nvPr/>
      </p:nvGrpSpPr>
      <p:grpSpPr>
        <a:xfrm>
          <a:off x="0" y="0"/>
          <a:ext cx="0" cy="0"/>
          <a:chOff x="0" y="0"/>
          <a:chExt cx="0" cy="0"/>
        </a:xfrm>
      </p:grpSpPr>
      <p:sp>
        <p:nvSpPr>
          <p:cNvPr id="225" name="Shape 225"/>
          <p:cNvSpPr txBox="1">
            <a:spLocks noGrp="1"/>
          </p:cNvSpPr>
          <p:nvPr>
            <p:ph type="title"/>
          </p:nvPr>
        </p:nvSpPr>
        <p:spPr>
          <a:xfrm>
            <a:off x="228600" y="1825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62401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Shape 46"/>
        <p:cNvGrpSpPr/>
        <p:nvPr/>
      </p:nvGrpSpPr>
      <p:grpSpPr>
        <a:xfrm>
          <a:off x="0" y="0"/>
          <a:ext cx="0" cy="0"/>
          <a:chOff x="0" y="0"/>
          <a:chExt cx="0" cy="0"/>
        </a:xfrm>
      </p:grpSpPr>
      <p:sp>
        <p:nvSpPr>
          <p:cNvPr id="47" name="Shape 4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48" name="Shape 4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49" name="Shape 4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50" name="Shape 5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51" name="Shape 5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52" name="Shape 5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53" name="Shape 5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54" name="Shape 5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55" name="Shape 5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56" name="Shape 56"/>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57" name="Shape 5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4_Title and Content">
    <p:spTree>
      <p:nvGrpSpPr>
        <p:cNvPr id="1" name="Shape 58"/>
        <p:cNvGrpSpPr/>
        <p:nvPr/>
      </p:nvGrpSpPr>
      <p:grpSpPr>
        <a:xfrm>
          <a:off x="0" y="0"/>
          <a:ext cx="0" cy="0"/>
          <a:chOff x="0" y="0"/>
          <a:chExt cx="0" cy="0"/>
        </a:xfrm>
      </p:grpSpPr>
      <p:sp>
        <p:nvSpPr>
          <p:cNvPr id="59" name="Shape 5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0" name="Shape 6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61" name="Shape 6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62" name="Shape 6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3" name="Shape 6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64" name="Shape 6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65" name="Shape 6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6" name="Shape 6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67" name="Shape 6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68" name="Shape 68"/>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69" name="Shape 69"/>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75_Title and Content">
    <p:spTree>
      <p:nvGrpSpPr>
        <p:cNvPr id="1" name="Shape 70"/>
        <p:cNvGrpSpPr/>
        <p:nvPr/>
      </p:nvGrpSpPr>
      <p:grpSpPr>
        <a:xfrm>
          <a:off x="0" y="0"/>
          <a:ext cx="0" cy="0"/>
          <a:chOff x="0" y="0"/>
          <a:chExt cx="0" cy="0"/>
        </a:xfrm>
      </p:grpSpPr>
      <p:sp>
        <p:nvSpPr>
          <p:cNvPr id="71" name="Shape 7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2" name="Shape 7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73" name="Shape 7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74" name="Shape 7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5" name="Shape 7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76" name="Shape 7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77" name="Shape 7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8" name="Shape 7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79" name="Shape 7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80" name="Shape 8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81" name="Shape 8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Shape 82"/>
        <p:cNvGrpSpPr/>
        <p:nvPr/>
      </p:nvGrpSpPr>
      <p:grpSpPr>
        <a:xfrm>
          <a:off x="0" y="0"/>
          <a:ext cx="0" cy="0"/>
          <a:chOff x="0" y="0"/>
          <a:chExt cx="0" cy="0"/>
        </a:xfrm>
      </p:grpSpPr>
      <p:sp>
        <p:nvSpPr>
          <p:cNvPr id="83" name="Shape 8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84" name="Shape 8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85" name="Shape 8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86" name="Shape 8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87" name="Shape 8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88" name="Shape 8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89" name="Shape 8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0" name="Shape 9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91" name="Shape 9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92" name="Shape 9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93" name="Shape 9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Shape 94"/>
        <p:cNvGrpSpPr/>
        <p:nvPr/>
      </p:nvGrpSpPr>
      <p:grpSpPr>
        <a:xfrm>
          <a:off x="0" y="0"/>
          <a:ext cx="0" cy="0"/>
          <a:chOff x="0" y="0"/>
          <a:chExt cx="0" cy="0"/>
        </a:xfrm>
      </p:grpSpPr>
      <p:sp>
        <p:nvSpPr>
          <p:cNvPr id="95" name="Shape 9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6" name="Shape 9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97" name="Shape 9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98" name="Shape 9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9" name="Shape 9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00" name="Shape 10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01" name="Shape 10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02" name="Shape 10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03" name="Shape 10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104" name="Shape 104"/>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05" name="Shape 105"/>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8_Title and Content">
    <p:spTree>
      <p:nvGrpSpPr>
        <p:cNvPr id="1" name="Shape 106"/>
        <p:cNvGrpSpPr/>
        <p:nvPr/>
      </p:nvGrpSpPr>
      <p:grpSpPr>
        <a:xfrm>
          <a:off x="0" y="0"/>
          <a:ext cx="0" cy="0"/>
          <a:chOff x="0" y="0"/>
          <a:chExt cx="0" cy="0"/>
        </a:xfrm>
      </p:grpSpPr>
      <p:sp>
        <p:nvSpPr>
          <p:cNvPr id="107" name="Shape 10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08" name="Shape 10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09" name="Shape 10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0" name="Shape 11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11" name="Shape 11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12" name="Shape 11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3" name="Shape 11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14" name="Shape 11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15" name="Shape 11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16" name="Shape 116"/>
          <p:cNvCxnSpPr/>
          <p:nvPr/>
        </p:nvCxnSpPr>
        <p:spPr>
          <a:xfrm rot="10800000" flipH="1">
            <a:off x="152400" y="758825"/>
            <a:ext cx="89090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17" name="Shape 117"/>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457200"/>
            <a:ext cx="8229600" cy="655638"/>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219200"/>
            <a:ext cx="8229600" cy="5257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83B605-E84F-4A3D-92E5-81A662FB1085}" type="datetimeFigureOut">
              <a:rPr lang="en-US" smtClean="0"/>
              <a:t>1/31/2018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079555-4399-4AAE-8877-99AAA5587D50}" type="slidenum">
              <a:rPr lang="en-US" smtClean="0"/>
              <a:t>‹#›</a:t>
            </a:fld>
            <a:endParaRPr lang="en-US"/>
          </a:p>
        </p:txBody>
      </p:sp>
    </p:spTree>
    <p:extLst>
      <p:ext uri="{BB962C8B-B14F-4D97-AF65-F5344CB8AC3E}">
        <p14:creationId xmlns:p14="http://schemas.microsoft.com/office/powerpoint/2010/main" val="1979059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idx="4294967295"/>
          </p:nvPr>
        </p:nvSpPr>
        <p:spPr>
          <a:xfrm>
            <a:off x="811211" y="2057399"/>
            <a:ext cx="8332789"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dk2"/>
                </a:solidFill>
                <a:latin typeface="Calibri" panose="020F0502020204030204" pitchFamily="34" charset="0"/>
                <a:cs typeface="Calibri" panose="020F0502020204030204" pitchFamily="34" charset="0"/>
                <a:sym typeface="Arial"/>
              </a:rPr>
              <a:t>Classification / </a:t>
            </a:r>
            <a:r>
              <a:rPr lang="en-US" sz="4400" b="1" i="0" u="none" strike="noStrike" cap="none" dirty="0" smtClean="0">
                <a:solidFill>
                  <a:schemeClr val="dk2"/>
                </a:solidFill>
                <a:latin typeface="Calibri" panose="020F0502020204030204" pitchFamily="34" charset="0"/>
                <a:cs typeface="Calibri" panose="020F0502020204030204" pitchFamily="34" charset="0"/>
                <a:sym typeface="Arial"/>
              </a:rPr>
              <a:t>Prediction</a:t>
            </a:r>
            <a:endParaRPr dirty="0">
              <a:latin typeface="Calibri" panose="020F0502020204030204" pitchFamily="34" charset="0"/>
              <a:cs typeface="Calibri" panose="020F0502020204030204" pitchFamily="34" charset="0"/>
            </a:endParaRPr>
          </a:p>
        </p:txBody>
      </p:sp>
      <p:pic>
        <p:nvPicPr>
          <p:cNvPr id="265" name="Shape 265"/>
          <p:cNvPicPr preferRelativeResize="0"/>
          <p:nvPr/>
        </p:nvPicPr>
        <p:blipFill rotWithShape="1">
          <a:blip r:embed="rId3">
            <a:alphaModFix/>
          </a:blip>
          <a:srcRect/>
          <a:stretch/>
        </p:blipFill>
        <p:spPr>
          <a:xfrm>
            <a:off x="575733" y="2211386"/>
            <a:ext cx="1114425" cy="11620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p:nvPr/>
        </p:nvSpPr>
        <p:spPr>
          <a:xfrm>
            <a:off x="1143000" y="2133600"/>
            <a:ext cx="6858000" cy="472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467" name="Shape 467"/>
          <p:cNvCxnSpPr/>
          <p:nvPr/>
        </p:nvCxnSpPr>
        <p:spPr>
          <a:xfrm flipH="1">
            <a:off x="1901824" y="6429376"/>
            <a:ext cx="5994401" cy="0"/>
          </a:xfrm>
          <a:prstGeom prst="straightConnector1">
            <a:avLst/>
          </a:prstGeom>
          <a:noFill/>
          <a:ln w="19050" cap="flat" cmpd="sng">
            <a:solidFill>
              <a:schemeClr val="dk1"/>
            </a:solidFill>
            <a:prstDash val="solid"/>
            <a:round/>
            <a:headEnd type="triangle" w="lg" len="lg"/>
            <a:tailEnd type="none" w="med" len="med"/>
          </a:ln>
        </p:spPr>
      </p:cxnSp>
      <p:cxnSp>
        <p:nvCxnSpPr>
          <p:cNvPr id="468" name="Shape 468"/>
          <p:cNvCxnSpPr/>
          <p:nvPr/>
        </p:nvCxnSpPr>
        <p:spPr>
          <a:xfrm rot="-5400000">
            <a:off x="173831" y="4701382"/>
            <a:ext cx="3455987" cy="0"/>
          </a:xfrm>
          <a:prstGeom prst="straightConnector1">
            <a:avLst/>
          </a:prstGeom>
          <a:noFill/>
          <a:ln w="19050" cap="flat" cmpd="sng">
            <a:solidFill>
              <a:schemeClr val="dk1"/>
            </a:solidFill>
            <a:prstDash val="solid"/>
            <a:round/>
            <a:headEnd type="none" w="med" len="med"/>
            <a:tailEnd type="triangle" w="lg" len="lg"/>
          </a:ln>
        </p:spPr>
      </p:cxnSp>
      <p:sp>
        <p:nvSpPr>
          <p:cNvPr id="469" name="Shape 469"/>
          <p:cNvSpPr/>
          <p:nvPr/>
        </p:nvSpPr>
        <p:spPr>
          <a:xfrm rot="5400000" flipH="1">
            <a:off x="6070601" y="6084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Shape 470"/>
          <p:cNvSpPr/>
          <p:nvPr/>
        </p:nvSpPr>
        <p:spPr>
          <a:xfrm rot="5400000" flipH="1">
            <a:off x="6537325" y="560070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Shape 471"/>
          <p:cNvSpPr/>
          <p:nvPr/>
        </p:nvSpPr>
        <p:spPr>
          <a:xfrm rot="5400000" flipH="1">
            <a:off x="6019800" y="562133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Shape 472"/>
          <p:cNvSpPr/>
          <p:nvPr/>
        </p:nvSpPr>
        <p:spPr>
          <a:xfrm rot="5400000" flipH="1">
            <a:off x="6207125" y="531018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Shape 473"/>
          <p:cNvSpPr/>
          <p:nvPr/>
        </p:nvSpPr>
        <p:spPr>
          <a:xfrm rot="5400000" flipH="1">
            <a:off x="5076032" y="5056981"/>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Shape 474"/>
          <p:cNvSpPr/>
          <p:nvPr/>
        </p:nvSpPr>
        <p:spPr>
          <a:xfrm rot="5400000" flipH="1">
            <a:off x="6589713" y="448786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Shape 475"/>
          <p:cNvSpPr/>
          <p:nvPr/>
        </p:nvSpPr>
        <p:spPr>
          <a:xfrm rot="5400000" flipH="1">
            <a:off x="6589713" y="40243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Shape 476"/>
          <p:cNvSpPr/>
          <p:nvPr/>
        </p:nvSpPr>
        <p:spPr>
          <a:xfrm rot="5400000" flipH="1">
            <a:off x="6028532" y="4399756"/>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Shape 477"/>
          <p:cNvSpPr/>
          <p:nvPr/>
        </p:nvSpPr>
        <p:spPr>
          <a:xfrm rot="5400000" flipH="1">
            <a:off x="6035676" y="5032375"/>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Shape 478"/>
          <p:cNvSpPr/>
          <p:nvPr/>
        </p:nvSpPr>
        <p:spPr>
          <a:xfrm rot="5400000" flipH="1">
            <a:off x="5164931" y="5528469"/>
            <a:ext cx="160338"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Shape 479"/>
          <p:cNvSpPr/>
          <p:nvPr/>
        </p:nvSpPr>
        <p:spPr>
          <a:xfrm rot="5400000" flipH="1">
            <a:off x="5241925" y="59420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Shape 480"/>
          <p:cNvSpPr/>
          <p:nvPr/>
        </p:nvSpPr>
        <p:spPr>
          <a:xfrm rot="5400000" flipH="1">
            <a:off x="5523707" y="432990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Shape 481"/>
          <p:cNvSpPr/>
          <p:nvPr/>
        </p:nvSpPr>
        <p:spPr>
          <a:xfrm rot="5400000" flipH="1">
            <a:off x="5663407" y="598725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Shape 482"/>
          <p:cNvSpPr/>
          <p:nvPr/>
        </p:nvSpPr>
        <p:spPr>
          <a:xfrm rot="5400000" flipH="1">
            <a:off x="5599113" y="5576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Shape 483"/>
          <p:cNvSpPr/>
          <p:nvPr/>
        </p:nvSpPr>
        <p:spPr>
          <a:xfrm rot="5400000" flipH="1">
            <a:off x="5745163" y="521335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Shape 484"/>
          <p:cNvSpPr/>
          <p:nvPr/>
        </p:nvSpPr>
        <p:spPr>
          <a:xfrm rot="5400000" flipH="1">
            <a:off x="4752976" y="530383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Shape 485"/>
          <p:cNvSpPr/>
          <p:nvPr/>
        </p:nvSpPr>
        <p:spPr>
          <a:xfrm rot="5400000" flipH="1">
            <a:off x="5521326" y="4837112"/>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Shape 486"/>
          <p:cNvSpPr/>
          <p:nvPr/>
        </p:nvSpPr>
        <p:spPr>
          <a:xfrm rot="5400000" flipH="1">
            <a:off x="4852988" y="58181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Shape 487"/>
          <p:cNvSpPr/>
          <p:nvPr/>
        </p:nvSpPr>
        <p:spPr>
          <a:xfrm rot="5400000" flipH="1">
            <a:off x="5387975" y="52181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Shape 488"/>
          <p:cNvSpPr/>
          <p:nvPr/>
        </p:nvSpPr>
        <p:spPr>
          <a:xfrm rot="5400000" flipH="1">
            <a:off x="5141913" y="37195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Shape 489"/>
          <p:cNvSpPr/>
          <p:nvPr/>
        </p:nvSpPr>
        <p:spPr>
          <a:xfrm rot="5400000" flipH="1">
            <a:off x="4743450" y="4676775"/>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Shape 490"/>
          <p:cNvSpPr/>
          <p:nvPr/>
        </p:nvSpPr>
        <p:spPr>
          <a:xfrm rot="5400000" flipH="1">
            <a:off x="6638132" y="5317331"/>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Shape 491"/>
          <p:cNvSpPr/>
          <p:nvPr/>
        </p:nvSpPr>
        <p:spPr>
          <a:xfrm rot="5400000" flipH="1">
            <a:off x="3921919" y="4177507"/>
            <a:ext cx="158750" cy="182562"/>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Shape 492"/>
          <p:cNvSpPr/>
          <p:nvPr/>
        </p:nvSpPr>
        <p:spPr>
          <a:xfrm rot="5400000" flipH="1">
            <a:off x="3790951" y="4779962"/>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Shape 493"/>
          <p:cNvSpPr/>
          <p:nvPr/>
        </p:nvSpPr>
        <p:spPr>
          <a:xfrm rot="5400000" flipH="1">
            <a:off x="3468688" y="5127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Shape 494"/>
          <p:cNvSpPr/>
          <p:nvPr/>
        </p:nvSpPr>
        <p:spPr>
          <a:xfrm rot="5400000" flipH="1">
            <a:off x="2894013" y="5213350"/>
            <a:ext cx="160337" cy="182563"/>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Shape 495"/>
          <p:cNvSpPr/>
          <p:nvPr/>
        </p:nvSpPr>
        <p:spPr>
          <a:xfrm rot="5400000" flipH="1">
            <a:off x="2677319" y="4764882"/>
            <a:ext cx="161925" cy="18573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Shape 496"/>
          <p:cNvSpPr/>
          <p:nvPr/>
        </p:nvSpPr>
        <p:spPr>
          <a:xfrm rot="5400000" flipH="1">
            <a:off x="2115344" y="4680744"/>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Shape 497"/>
          <p:cNvSpPr/>
          <p:nvPr/>
        </p:nvSpPr>
        <p:spPr>
          <a:xfrm rot="5400000" flipH="1">
            <a:off x="1991519" y="4163219"/>
            <a:ext cx="160337"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Shape 498"/>
          <p:cNvSpPr/>
          <p:nvPr/>
        </p:nvSpPr>
        <p:spPr>
          <a:xfrm rot="5400000" flipH="1">
            <a:off x="2566988" y="44338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Shape 499"/>
          <p:cNvSpPr/>
          <p:nvPr/>
        </p:nvSpPr>
        <p:spPr>
          <a:xfrm rot="5400000" flipH="1">
            <a:off x="2239963" y="3873500"/>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Shape 500"/>
          <p:cNvSpPr/>
          <p:nvPr/>
        </p:nvSpPr>
        <p:spPr>
          <a:xfrm rot="5400000" flipH="1">
            <a:off x="3137694" y="4498182"/>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Shape 501"/>
          <p:cNvSpPr/>
          <p:nvPr/>
        </p:nvSpPr>
        <p:spPr>
          <a:xfrm rot="5400000" flipH="1">
            <a:off x="4035425" y="53101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Shape 502"/>
          <p:cNvSpPr/>
          <p:nvPr/>
        </p:nvSpPr>
        <p:spPr>
          <a:xfrm rot="5400000" flipH="1">
            <a:off x="3707606" y="438546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Shape 503"/>
          <p:cNvSpPr/>
          <p:nvPr/>
        </p:nvSpPr>
        <p:spPr>
          <a:xfrm rot="5400000" flipH="1">
            <a:off x="3816350" y="3910013"/>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Shape 504"/>
          <p:cNvSpPr/>
          <p:nvPr/>
        </p:nvSpPr>
        <p:spPr>
          <a:xfrm rot="5400000" flipH="1">
            <a:off x="2755106" y="411241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Shape 505"/>
          <p:cNvSpPr/>
          <p:nvPr/>
        </p:nvSpPr>
        <p:spPr>
          <a:xfrm rot="5400000" flipH="1">
            <a:off x="2840038" y="367823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Shape 506"/>
          <p:cNvSpPr/>
          <p:nvPr/>
        </p:nvSpPr>
        <p:spPr>
          <a:xfrm rot="5400000" flipH="1">
            <a:off x="4198938" y="482917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Shape 507"/>
          <p:cNvSpPr/>
          <p:nvPr/>
        </p:nvSpPr>
        <p:spPr>
          <a:xfrm rot="5400000" flipH="1">
            <a:off x="3387726" y="3730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Shape 508"/>
          <p:cNvSpPr txBox="1"/>
          <p:nvPr/>
        </p:nvSpPr>
        <p:spPr>
          <a:xfrm>
            <a:off x="3736975" y="6400800"/>
            <a:ext cx="846138"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gene 1</a:t>
            </a:r>
            <a:endParaRPr/>
          </a:p>
        </p:txBody>
      </p:sp>
      <p:sp>
        <p:nvSpPr>
          <p:cNvPr id="509" name="Shape 509"/>
          <p:cNvSpPr txBox="1"/>
          <p:nvPr/>
        </p:nvSpPr>
        <p:spPr>
          <a:xfrm rot="-5400000">
            <a:off x="1101725" y="4300538"/>
            <a:ext cx="884238"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gene 2</a:t>
            </a:r>
            <a:endParaRPr/>
          </a:p>
        </p:txBody>
      </p:sp>
      <p:sp>
        <p:nvSpPr>
          <p:cNvPr id="510" name="Shape 510"/>
          <p:cNvSpPr txBox="1"/>
          <p:nvPr/>
        </p:nvSpPr>
        <p:spPr>
          <a:xfrm>
            <a:off x="6800850" y="4757738"/>
            <a:ext cx="14986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class</a:t>
            </a:r>
            <a:r>
              <a:rPr lang="en-US" sz="1800">
                <a:solidFill>
                  <a:schemeClr val="dk1"/>
                </a:solidFill>
                <a:latin typeface="Comic Sans MS"/>
                <a:ea typeface="Comic Sans MS"/>
                <a:cs typeface="Comic Sans MS"/>
                <a:sym typeface="Comic Sans MS"/>
              </a:rPr>
              <a:t> </a:t>
            </a:r>
            <a:r>
              <a:rPr lang="en-US" sz="1800" b="1">
                <a:solidFill>
                  <a:srgbClr val="FF6600"/>
                </a:solidFill>
                <a:latin typeface="Comic Sans MS"/>
                <a:ea typeface="Comic Sans MS"/>
                <a:cs typeface="Comic Sans MS"/>
                <a:sym typeface="Comic Sans MS"/>
              </a:rPr>
              <a:t>orange</a:t>
            </a:r>
            <a:endParaRPr sz="1800" b="1">
              <a:solidFill>
                <a:schemeClr val="dk1"/>
              </a:solidFill>
              <a:latin typeface="Comic Sans MS"/>
              <a:ea typeface="Comic Sans MS"/>
              <a:cs typeface="Comic Sans MS"/>
              <a:sym typeface="Comic Sans MS"/>
            </a:endParaRPr>
          </a:p>
        </p:txBody>
      </p:sp>
      <p:sp>
        <p:nvSpPr>
          <p:cNvPr id="511" name="Shape 511"/>
          <p:cNvSpPr txBox="1"/>
          <p:nvPr/>
        </p:nvSpPr>
        <p:spPr>
          <a:xfrm>
            <a:off x="2387600" y="3190875"/>
            <a:ext cx="1338263"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class</a:t>
            </a:r>
            <a:r>
              <a:rPr lang="en-US" sz="1800">
                <a:solidFill>
                  <a:schemeClr val="dk1"/>
                </a:solidFill>
                <a:latin typeface="Comic Sans MS"/>
                <a:ea typeface="Comic Sans MS"/>
                <a:cs typeface="Comic Sans MS"/>
                <a:sym typeface="Comic Sans MS"/>
              </a:rPr>
              <a:t> </a:t>
            </a:r>
            <a:r>
              <a:rPr lang="en-US" sz="1800" b="1">
                <a:solidFill>
                  <a:schemeClr val="dk1"/>
                </a:solidFill>
                <a:latin typeface="Comic Sans MS"/>
                <a:ea typeface="Comic Sans MS"/>
                <a:cs typeface="Comic Sans MS"/>
                <a:sym typeface="Comic Sans MS"/>
              </a:rPr>
              <a:t>black</a:t>
            </a:r>
            <a:endParaRPr/>
          </a:p>
        </p:txBody>
      </p:sp>
      <p:sp>
        <p:nvSpPr>
          <p:cNvPr id="512" name="Shape 512"/>
          <p:cNvSpPr/>
          <p:nvPr/>
        </p:nvSpPr>
        <p:spPr>
          <a:xfrm rot="5400000" flipH="1">
            <a:off x="3498056" y="5768182"/>
            <a:ext cx="257175" cy="268288"/>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13" name="Shape 513"/>
          <p:cNvCxnSpPr/>
          <p:nvPr/>
        </p:nvCxnSpPr>
        <p:spPr>
          <a:xfrm rot="5400000" flipH="1">
            <a:off x="3145632" y="5366543"/>
            <a:ext cx="317500" cy="474663"/>
          </a:xfrm>
          <a:prstGeom prst="straightConnector1">
            <a:avLst/>
          </a:prstGeom>
          <a:noFill/>
          <a:ln w="9525" cap="flat" cmpd="sng">
            <a:solidFill>
              <a:schemeClr val="dk1"/>
            </a:solidFill>
            <a:prstDash val="solid"/>
            <a:round/>
            <a:headEnd type="none" w="med" len="med"/>
            <a:tailEnd type="triangle" w="lg" len="lg"/>
          </a:ln>
        </p:spPr>
      </p:cxnSp>
      <p:cxnSp>
        <p:nvCxnSpPr>
          <p:cNvPr id="514" name="Shape 514"/>
          <p:cNvCxnSpPr/>
          <p:nvPr/>
        </p:nvCxnSpPr>
        <p:spPr>
          <a:xfrm rot="5400000" flipH="1">
            <a:off x="3398044" y="5558631"/>
            <a:ext cx="327025" cy="42863"/>
          </a:xfrm>
          <a:prstGeom prst="straightConnector1">
            <a:avLst/>
          </a:prstGeom>
          <a:noFill/>
          <a:ln w="9525" cap="flat" cmpd="sng">
            <a:solidFill>
              <a:schemeClr val="dk1"/>
            </a:solidFill>
            <a:prstDash val="solid"/>
            <a:round/>
            <a:headEnd type="none" w="med" len="med"/>
            <a:tailEnd type="triangle" w="lg" len="lg"/>
          </a:ln>
        </p:spPr>
      </p:cxnSp>
      <p:cxnSp>
        <p:nvCxnSpPr>
          <p:cNvPr id="515" name="Shape 515"/>
          <p:cNvCxnSpPr/>
          <p:nvPr/>
        </p:nvCxnSpPr>
        <p:spPr>
          <a:xfrm rot="-5400000">
            <a:off x="3719513" y="5486400"/>
            <a:ext cx="190500" cy="358775"/>
          </a:xfrm>
          <a:prstGeom prst="straightConnector1">
            <a:avLst/>
          </a:prstGeom>
          <a:noFill/>
          <a:ln w="9525" cap="flat" cmpd="sng">
            <a:solidFill>
              <a:schemeClr val="dk1"/>
            </a:solidFill>
            <a:prstDash val="solid"/>
            <a:round/>
            <a:headEnd type="none" w="med" len="med"/>
            <a:tailEnd type="triangle" w="lg" len="lg"/>
          </a:ln>
        </p:spPr>
      </p:cxnSp>
      <p:cxnSp>
        <p:nvCxnSpPr>
          <p:cNvPr id="516" name="Shape 516"/>
          <p:cNvCxnSpPr/>
          <p:nvPr/>
        </p:nvCxnSpPr>
        <p:spPr>
          <a:xfrm rot="-5400000" flipH="1">
            <a:off x="4186238" y="5403850"/>
            <a:ext cx="84137" cy="957263"/>
          </a:xfrm>
          <a:prstGeom prst="straightConnector1">
            <a:avLst/>
          </a:prstGeom>
          <a:noFill/>
          <a:ln w="9525" cap="flat" cmpd="sng">
            <a:solidFill>
              <a:schemeClr val="dk1"/>
            </a:solidFill>
            <a:prstDash val="solid"/>
            <a:round/>
            <a:headEnd type="none" w="med" len="med"/>
            <a:tailEnd type="triangle" w="lg" len="lg"/>
          </a:ln>
        </p:spPr>
      </p:cxnSp>
      <p:cxnSp>
        <p:nvCxnSpPr>
          <p:cNvPr id="517" name="Shape 517"/>
          <p:cNvCxnSpPr/>
          <p:nvPr/>
        </p:nvCxnSpPr>
        <p:spPr>
          <a:xfrm rot="-5400000">
            <a:off x="4010819" y="5164931"/>
            <a:ext cx="319088" cy="942975"/>
          </a:xfrm>
          <a:prstGeom prst="straightConnector1">
            <a:avLst/>
          </a:prstGeom>
          <a:noFill/>
          <a:ln w="9525" cap="flat" cmpd="sng">
            <a:solidFill>
              <a:schemeClr val="dk1"/>
            </a:solidFill>
            <a:prstDash val="solid"/>
            <a:round/>
            <a:headEnd type="none" w="med" len="med"/>
            <a:tailEnd type="triangle" w="lg" len="lg"/>
          </a:ln>
        </p:spPr>
      </p:cxnSp>
      <p:sp>
        <p:nvSpPr>
          <p:cNvPr id="518" name="Shape 518"/>
          <p:cNvSpPr txBox="1"/>
          <p:nvPr/>
        </p:nvSpPr>
        <p:spPr>
          <a:xfrm>
            <a:off x="4202113" y="2397125"/>
            <a:ext cx="3694112" cy="1006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"consult" 5 </a:t>
            </a:r>
            <a:r>
              <a:rPr lang="en-US" sz="2000" u="sng">
                <a:solidFill>
                  <a:schemeClr val="dk1"/>
                </a:solidFill>
                <a:latin typeface="Comic Sans MS"/>
                <a:ea typeface="Comic Sans MS"/>
                <a:cs typeface="Comic Sans MS"/>
                <a:sym typeface="Comic Sans MS"/>
              </a:rPr>
              <a:t>closest</a:t>
            </a:r>
            <a:r>
              <a:rPr lang="en-US" sz="2000">
                <a:solidFill>
                  <a:schemeClr val="dk1"/>
                </a:solidFill>
                <a:latin typeface="Comic Sans MS"/>
                <a:ea typeface="Comic Sans MS"/>
                <a:cs typeface="Comic Sans MS"/>
                <a:sym typeface="Comic Sans MS"/>
              </a:rPr>
              <a:t> neighbors:</a:t>
            </a:r>
            <a:endParaRPr/>
          </a:p>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a:t>
            </a:r>
            <a:r>
              <a:rPr lang="en-US" sz="2000">
                <a:solidFill>
                  <a:schemeClr val="accent2"/>
                </a:solidFill>
                <a:latin typeface="Comic Sans MS"/>
                <a:ea typeface="Comic Sans MS"/>
                <a:cs typeface="Comic Sans MS"/>
                <a:sym typeface="Comic Sans MS"/>
              </a:rPr>
              <a:t> </a:t>
            </a:r>
            <a:r>
              <a:rPr lang="en-US" sz="2000">
                <a:solidFill>
                  <a:schemeClr val="dk1"/>
                </a:solidFill>
                <a:latin typeface="Comic Sans MS"/>
                <a:ea typeface="Comic Sans MS"/>
                <a:cs typeface="Comic Sans MS"/>
                <a:sym typeface="Comic Sans MS"/>
              </a:rPr>
              <a:t>3 black</a:t>
            </a:r>
            <a:endParaRPr sz="2000">
              <a:solidFill>
                <a:schemeClr val="accent2"/>
              </a:solidFill>
              <a:latin typeface="Comic Sans MS"/>
              <a:ea typeface="Comic Sans MS"/>
              <a:cs typeface="Comic Sans MS"/>
              <a:sym typeface="Comic Sans MS"/>
            </a:endParaRPr>
          </a:p>
          <a:p>
            <a:pPr marL="0" marR="0" lvl="0" indent="0" algn="l" rtl="0">
              <a:spcBef>
                <a:spcPts val="0"/>
              </a:spcBef>
              <a:spcAft>
                <a:spcPts val="0"/>
              </a:spcAft>
              <a:buNone/>
            </a:pPr>
            <a:r>
              <a:rPr lang="en-US" sz="2000">
                <a:solidFill>
                  <a:schemeClr val="accent1"/>
                </a:solidFill>
                <a:latin typeface="Comic Sans MS"/>
                <a:ea typeface="Comic Sans MS"/>
                <a:cs typeface="Comic Sans MS"/>
                <a:sym typeface="Comic Sans MS"/>
              </a:rPr>
              <a:t>- </a:t>
            </a:r>
            <a:r>
              <a:rPr lang="en-US" sz="2000">
                <a:solidFill>
                  <a:srgbClr val="FF6600"/>
                </a:solidFill>
                <a:latin typeface="Comic Sans MS"/>
                <a:ea typeface="Comic Sans MS"/>
                <a:cs typeface="Comic Sans MS"/>
                <a:sym typeface="Comic Sans MS"/>
              </a:rPr>
              <a:t>2 orange</a:t>
            </a:r>
            <a:endParaRPr sz="2000">
              <a:solidFill>
                <a:schemeClr val="accent2"/>
              </a:solidFill>
              <a:latin typeface="Comic Sans MS"/>
              <a:ea typeface="Comic Sans MS"/>
              <a:cs typeface="Comic Sans MS"/>
              <a:sym typeface="Comic Sans MS"/>
            </a:endParaRPr>
          </a:p>
        </p:txBody>
      </p:sp>
      <p:grpSp>
        <p:nvGrpSpPr>
          <p:cNvPr id="519" name="Shape 519"/>
          <p:cNvGrpSpPr/>
          <p:nvPr/>
        </p:nvGrpSpPr>
        <p:grpSpPr>
          <a:xfrm>
            <a:off x="6073775" y="2732088"/>
            <a:ext cx="3070225" cy="1652587"/>
            <a:chOff x="3826" y="1721"/>
            <a:chExt cx="1934" cy="1041"/>
          </a:xfrm>
        </p:grpSpPr>
        <p:cxnSp>
          <p:nvCxnSpPr>
            <p:cNvPr id="520" name="Shape 520"/>
            <p:cNvCxnSpPr/>
            <p:nvPr/>
          </p:nvCxnSpPr>
          <p:spPr>
            <a:xfrm>
              <a:off x="3826" y="1721"/>
              <a:ext cx="624" cy="652"/>
            </a:xfrm>
            <a:prstGeom prst="straightConnector1">
              <a:avLst/>
            </a:prstGeom>
            <a:noFill/>
            <a:ln w="9525" cap="flat" cmpd="sng">
              <a:solidFill>
                <a:schemeClr val="dk1"/>
              </a:solidFill>
              <a:prstDash val="solid"/>
              <a:round/>
              <a:headEnd type="none" w="med" len="med"/>
              <a:tailEnd type="none" w="med" len="med"/>
            </a:ln>
          </p:spPr>
        </p:cxnSp>
        <p:sp>
          <p:nvSpPr>
            <p:cNvPr id="521" name="Shape 521"/>
            <p:cNvSpPr txBox="1"/>
            <p:nvPr/>
          </p:nvSpPr>
          <p:spPr>
            <a:xfrm>
              <a:off x="4459" y="2002"/>
              <a:ext cx="1301" cy="6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Distance measures:</a:t>
              </a:r>
              <a:endParaRPr/>
            </a:p>
            <a:p>
              <a:pPr marL="0" marR="0" lvl="0" indent="0" algn="l" rtl="0">
                <a:spcBef>
                  <a:spcPts val="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 </a:t>
              </a:r>
              <a:r>
                <a:rPr lang="en-US" sz="1400">
                  <a:solidFill>
                    <a:schemeClr val="dk1"/>
                  </a:solidFill>
                  <a:latin typeface="Comic Sans MS"/>
                  <a:ea typeface="Comic Sans MS"/>
                  <a:cs typeface="Comic Sans MS"/>
                  <a:sym typeface="Comic Sans MS"/>
                </a:rPr>
                <a:t>Euclidean distance</a:t>
              </a:r>
              <a:endParaRPr/>
            </a:p>
            <a:p>
              <a:pPr marL="0" marR="0" lvl="0" indent="0" algn="l" rtl="0">
                <a:spcBef>
                  <a:spcPts val="0"/>
                </a:spcBef>
                <a:spcAft>
                  <a:spcPts val="0"/>
                </a:spcAft>
                <a:buClr>
                  <a:schemeClr val="dk1"/>
                </a:buClr>
                <a:buSzPts val="1400"/>
                <a:buFont typeface="Comic Sans MS"/>
                <a:buChar char="•"/>
              </a:pPr>
              <a:r>
                <a:rPr lang="en-US" sz="1400">
                  <a:solidFill>
                    <a:schemeClr val="dk1"/>
                  </a:solidFill>
                  <a:latin typeface="Comic Sans MS"/>
                  <a:ea typeface="Comic Sans MS"/>
                  <a:cs typeface="Comic Sans MS"/>
                  <a:sym typeface="Comic Sans MS"/>
                </a:rPr>
                <a:t> 1-Pearson correlation</a:t>
              </a:r>
              <a:endParaRPr/>
            </a:p>
            <a:p>
              <a:pPr marL="0" marR="0" lvl="0" indent="0" algn="l" rtl="0">
                <a:spcBef>
                  <a:spcPts val="0"/>
                </a:spcBef>
                <a:spcAft>
                  <a:spcPts val="0"/>
                </a:spcAft>
                <a:buClr>
                  <a:schemeClr val="dk1"/>
                </a:buClr>
                <a:buSzPts val="1400"/>
                <a:buFont typeface="Comic Sans MS"/>
                <a:buChar char="•"/>
              </a:pPr>
              <a:r>
                <a:rPr lang="en-US" sz="1400">
                  <a:solidFill>
                    <a:schemeClr val="dk1"/>
                  </a:solidFill>
                  <a:latin typeface="Comic Sans MS"/>
                  <a:ea typeface="Comic Sans MS"/>
                  <a:cs typeface="Comic Sans MS"/>
                  <a:sym typeface="Comic Sans MS"/>
                </a:rPr>
                <a:t> …</a:t>
              </a:r>
              <a:endParaRPr/>
            </a:p>
          </p:txBody>
        </p:sp>
        <p:sp>
          <p:nvSpPr>
            <p:cNvPr id="522" name="Shape 522"/>
            <p:cNvSpPr/>
            <p:nvPr/>
          </p:nvSpPr>
          <p:spPr>
            <a:xfrm>
              <a:off x="4455" y="1992"/>
              <a:ext cx="56" cy="770"/>
            </a:xfrm>
            <a:prstGeom prst="leftBrace">
              <a:avLst>
                <a:gd name="adj1" fmla="val 114583"/>
                <a:gd name="adj2" fmla="val 50000"/>
              </a:avLst>
            </a:prstGeom>
            <a:noFill/>
            <a:ln w="9525"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23" name="Shape 523"/>
          <p:cNvGrpSpPr/>
          <p:nvPr/>
        </p:nvGrpSpPr>
        <p:grpSpPr>
          <a:xfrm>
            <a:off x="3482975" y="5732463"/>
            <a:ext cx="290513" cy="336550"/>
            <a:chOff x="2194" y="3611"/>
            <a:chExt cx="183" cy="212"/>
          </a:xfrm>
        </p:grpSpPr>
        <p:sp>
          <p:nvSpPr>
            <p:cNvPr id="524" name="Shape 524"/>
            <p:cNvSpPr/>
            <p:nvPr/>
          </p:nvSpPr>
          <p:spPr>
            <a:xfrm rot="5400000" flipH="1">
              <a:off x="2204" y="3633"/>
              <a:ext cx="162" cy="169"/>
            </a:xfrm>
            <a:prstGeom prst="ellipse">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Shape 525"/>
            <p:cNvSpPr txBox="1"/>
            <p:nvPr/>
          </p:nvSpPr>
          <p:spPr>
            <a:xfrm>
              <a:off x="2194" y="3611"/>
              <a:ext cx="183"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a:t>
              </a:r>
              <a:endParaRPr/>
            </a:p>
          </p:txBody>
        </p:sp>
      </p:grpSp>
      <p:sp>
        <p:nvSpPr>
          <p:cNvPr id="526" name="Shape 526"/>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Example: K=5, 2 genes, 2 classes</a:t>
            </a:r>
            <a:endParaRPr/>
          </a:p>
        </p:txBody>
      </p:sp>
      <p:sp>
        <p:nvSpPr>
          <p:cNvPr id="527" name="Shape 527"/>
          <p:cNvSpPr/>
          <p:nvPr/>
        </p:nvSpPr>
        <p:spPr>
          <a:xfrm>
            <a:off x="4667250" y="5106988"/>
            <a:ext cx="439738" cy="1041400"/>
          </a:xfrm>
          <a:custGeom>
            <a:avLst/>
            <a:gdLst/>
            <a:ahLst/>
            <a:cxnLst/>
            <a:rect l="0" t="0" r="0" b="0"/>
            <a:pathLst>
              <a:path w="120000" h="120000" extrusionOk="0">
                <a:moveTo>
                  <a:pt x="15576" y="8536"/>
                </a:moveTo>
                <a:cubicBezTo>
                  <a:pt x="0" y="17073"/>
                  <a:pt x="2307" y="54634"/>
                  <a:pt x="5192" y="71463"/>
                </a:cubicBezTo>
                <a:cubicBezTo>
                  <a:pt x="8076" y="88292"/>
                  <a:pt x="15576" y="103902"/>
                  <a:pt x="32884" y="109512"/>
                </a:cubicBezTo>
                <a:cubicBezTo>
                  <a:pt x="50192" y="115121"/>
                  <a:pt x="98076" y="120000"/>
                  <a:pt x="109038" y="105121"/>
                </a:cubicBezTo>
                <a:cubicBezTo>
                  <a:pt x="120000" y="90243"/>
                  <a:pt x="114230" y="36585"/>
                  <a:pt x="98653" y="20243"/>
                </a:cubicBezTo>
                <a:cubicBezTo>
                  <a:pt x="83076" y="3902"/>
                  <a:pt x="31153" y="0"/>
                  <a:pt x="15576" y="8536"/>
                </a:cubicBezTo>
                <a:close/>
              </a:path>
            </a:pathLst>
          </a:custGeom>
          <a:noFill/>
          <a:ln w="38100" cap="flat" cmpd="sng">
            <a:solidFill>
              <a:srgbClr val="000000"/>
            </a:solidFill>
            <a:prstDash val="solid"/>
            <a:round/>
            <a:headEnd type="none" w="med" len="med"/>
            <a:tailEnd type="none" w="med" len="med"/>
          </a:ln>
          <a:effectLst>
            <a:outerShdw blurRad="635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28" name="Shape 528"/>
          <p:cNvSpPr/>
          <p:nvPr/>
        </p:nvSpPr>
        <p:spPr>
          <a:xfrm>
            <a:off x="2693988" y="5027613"/>
            <a:ext cx="1666875" cy="530225"/>
          </a:xfrm>
          <a:custGeom>
            <a:avLst/>
            <a:gdLst/>
            <a:ahLst/>
            <a:cxnLst/>
            <a:rect l="0" t="0" r="0" b="0"/>
            <a:pathLst>
              <a:path w="120000" h="120000" extrusionOk="0">
                <a:moveTo>
                  <a:pt x="60228" y="478"/>
                </a:moveTo>
                <a:cubicBezTo>
                  <a:pt x="43456" y="0"/>
                  <a:pt x="17534" y="11474"/>
                  <a:pt x="8996" y="29163"/>
                </a:cubicBezTo>
                <a:cubicBezTo>
                  <a:pt x="457" y="46852"/>
                  <a:pt x="0" y="98486"/>
                  <a:pt x="8996" y="106613"/>
                </a:cubicBezTo>
                <a:cubicBezTo>
                  <a:pt x="17992" y="114740"/>
                  <a:pt x="48335" y="76972"/>
                  <a:pt x="62973" y="77928"/>
                </a:cubicBezTo>
                <a:cubicBezTo>
                  <a:pt x="77611" y="78884"/>
                  <a:pt x="87674" y="107569"/>
                  <a:pt x="96823" y="112350"/>
                </a:cubicBezTo>
                <a:cubicBezTo>
                  <a:pt x="105972" y="117131"/>
                  <a:pt x="115730" y="120000"/>
                  <a:pt x="117865" y="106613"/>
                </a:cubicBezTo>
                <a:cubicBezTo>
                  <a:pt x="120000" y="93226"/>
                  <a:pt x="119085" y="49721"/>
                  <a:pt x="109631" y="32031"/>
                </a:cubicBezTo>
                <a:cubicBezTo>
                  <a:pt x="100177" y="14342"/>
                  <a:pt x="77001" y="956"/>
                  <a:pt x="60228" y="478"/>
                </a:cubicBezTo>
                <a:close/>
              </a:path>
            </a:pathLst>
          </a:custGeom>
          <a:noFill/>
          <a:ln w="38100" cap="flat" cmpd="sng">
            <a:solidFill>
              <a:srgbClr val="000000"/>
            </a:solidFill>
            <a:prstDash val="solid"/>
            <a:round/>
            <a:headEnd type="none" w="med" len="med"/>
            <a:tailEnd type="none" w="med" len="med"/>
          </a:ln>
          <a:effectLst>
            <a:outerShdw blurRad="635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29" name="Shape 5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chemeClr val="dk2"/>
                </a:solidFill>
                <a:latin typeface="+mn-lt"/>
                <a:sym typeface="Arial"/>
              </a:rPr>
              <a:t>kNN</a:t>
            </a:r>
            <a:r>
              <a:rPr lang="en-US" sz="4400" b="1" i="0" u="none" strike="noStrike" cap="none" dirty="0">
                <a:solidFill>
                  <a:schemeClr val="dk2"/>
                </a:solidFill>
                <a:latin typeface="+mn-lt"/>
                <a:sym typeface="Arial"/>
              </a:rPr>
              <a:t> Classifier</a:t>
            </a:r>
            <a:endParaRPr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500"/>
                                        <p:tgtEl>
                                          <p:spTgt spid="5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Support Vector Machine (SVM)</a:t>
            </a:r>
            <a:endParaRPr/>
          </a:p>
        </p:txBody>
      </p:sp>
      <p:pic>
        <p:nvPicPr>
          <p:cNvPr id="536" name="Shape 536"/>
          <p:cNvPicPr preferRelativeResize="0"/>
          <p:nvPr/>
        </p:nvPicPr>
        <p:blipFill rotWithShape="1">
          <a:blip r:embed="rId3">
            <a:alphaModFix/>
          </a:blip>
          <a:srcRect/>
          <a:stretch/>
        </p:blipFill>
        <p:spPr>
          <a:xfrm>
            <a:off x="685800" y="1371600"/>
            <a:ext cx="7816850" cy="5086350"/>
          </a:xfrm>
          <a:prstGeom prst="rect">
            <a:avLst/>
          </a:prstGeom>
          <a:noFill/>
          <a:ln>
            <a:noFill/>
          </a:ln>
        </p:spPr>
      </p:pic>
      <p:sp>
        <p:nvSpPr>
          <p:cNvPr id="537" name="Shape 537"/>
          <p:cNvSpPr txBox="1"/>
          <p:nvPr/>
        </p:nvSpPr>
        <p:spPr>
          <a:xfrm>
            <a:off x="6172200" y="6400800"/>
            <a:ext cx="211137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Noble, Nat Biotech 2006</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Weighted Voting</a:t>
            </a:r>
            <a:endParaRPr/>
          </a:p>
        </p:txBody>
      </p:sp>
      <p:sp>
        <p:nvSpPr>
          <p:cNvPr id="543" name="Shape 543"/>
          <p:cNvSpPr txBox="1">
            <a:spLocks noGrp="1"/>
          </p:cNvSpPr>
          <p:nvPr>
            <p:ph type="body" idx="4294967295"/>
          </p:nvPr>
        </p:nvSpPr>
        <p:spPr>
          <a:xfrm>
            <a:off x="0" y="1524000"/>
            <a:ext cx="4495800" cy="507523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Mixture of Experts approach</a:t>
            </a:r>
            <a:r>
              <a:rPr lang="en-US" sz="2800" b="0" i="0" u="none" strike="noStrike" cap="none">
                <a:solidFill>
                  <a:schemeClr val="dk1"/>
                </a:solidFill>
                <a:latin typeface="Arial"/>
                <a:ea typeface="Arial"/>
                <a:cs typeface="Arial"/>
                <a:sym typeface="Arial"/>
              </a:rPr>
              <a:t>:</a:t>
            </a:r>
            <a:endParaRPr/>
          </a:p>
          <a:p>
            <a:pPr marL="457200" marR="0" lvl="1" indent="-2794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Each gene casts a vote for one of the possible classes.</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vote is weighted by a score assessing the reliability of the expert (in this case, the gene).</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class receiving the highest vote will be the predicted class.</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vote can be used as a proxy for the probability of class membership (prediction strength).</a:t>
            </a:r>
            <a:endParaRPr/>
          </a:p>
        </p:txBody>
      </p:sp>
      <p:sp>
        <p:nvSpPr>
          <p:cNvPr id="544" name="Shape 544"/>
          <p:cNvSpPr txBox="1"/>
          <p:nvPr/>
        </p:nvSpPr>
        <p:spPr>
          <a:xfrm>
            <a:off x="5502275" y="5943600"/>
            <a:ext cx="2816225"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Slonim et al., RECOMB 2000</a:t>
            </a:r>
            <a:endParaRPr/>
          </a:p>
        </p:txBody>
      </p:sp>
      <p:grpSp>
        <p:nvGrpSpPr>
          <p:cNvPr id="545" name="Shape 545"/>
          <p:cNvGrpSpPr/>
          <p:nvPr/>
        </p:nvGrpSpPr>
        <p:grpSpPr>
          <a:xfrm>
            <a:off x="4646613" y="1409700"/>
            <a:ext cx="3998912" cy="4246564"/>
            <a:chOff x="2927" y="888"/>
            <a:chExt cx="2519" cy="2675"/>
          </a:xfrm>
        </p:grpSpPr>
        <p:sp>
          <p:nvSpPr>
            <p:cNvPr id="546" name="Shape 546"/>
            <p:cNvSpPr txBox="1"/>
            <p:nvPr/>
          </p:nvSpPr>
          <p:spPr>
            <a:xfrm>
              <a:off x="2927" y="1716"/>
              <a:ext cx="268" cy="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2</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i</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a:t>
              </a:r>
              <a:endParaRPr/>
            </a:p>
          </p:txBody>
        </p:sp>
        <p:sp>
          <p:nvSpPr>
            <p:cNvPr id="547" name="Shape 547"/>
            <p:cNvSpPr txBox="1"/>
            <p:nvPr/>
          </p:nvSpPr>
          <p:spPr>
            <a:xfrm>
              <a:off x="2989" y="1351"/>
              <a:ext cx="98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Class </a:t>
              </a:r>
              <a:r>
                <a:rPr lang="en-US" sz="1400" i="1">
                  <a:solidFill>
                    <a:schemeClr val="dk1"/>
                  </a:solidFill>
                  <a:latin typeface="Arial"/>
                  <a:ea typeface="Arial"/>
                  <a:cs typeface="Arial"/>
                  <a:sym typeface="Arial"/>
                </a:rPr>
                <a:t>1</a:t>
              </a:r>
              <a:r>
                <a:rPr lang="en-US" sz="1400" i="1">
                  <a:solidFill>
                    <a:schemeClr val="dk1"/>
                  </a:solidFill>
                  <a:latin typeface="Times New Roman"/>
                  <a:ea typeface="Times New Roman"/>
                  <a:cs typeface="Times New Roman"/>
                  <a:sym typeface="Times New Roman"/>
                </a:rPr>
                <a:t>  </a:t>
              </a:r>
              <a:r>
                <a:rPr lang="en-US" sz="1400">
                  <a:solidFill>
                    <a:schemeClr val="dk1"/>
                  </a:solidFill>
                  <a:latin typeface="Arial"/>
                  <a:ea typeface="Arial"/>
                  <a:cs typeface="Arial"/>
                  <a:sym typeface="Arial"/>
                </a:rPr>
                <a:t>centroid</a:t>
              </a:r>
              <a:endParaRPr/>
            </a:p>
          </p:txBody>
        </p:sp>
        <p:pic>
          <p:nvPicPr>
            <p:cNvPr id="548" name="Shape 548"/>
            <p:cNvPicPr preferRelativeResize="0"/>
            <p:nvPr/>
          </p:nvPicPr>
          <p:blipFill rotWithShape="1">
            <a:blip r:embed="rId3">
              <a:alphaModFix/>
            </a:blip>
            <a:srcRect/>
            <a:stretch/>
          </p:blipFill>
          <p:spPr>
            <a:xfrm>
              <a:off x="3357" y="1515"/>
              <a:ext cx="90" cy="204"/>
            </a:xfrm>
            <a:prstGeom prst="rect">
              <a:avLst/>
            </a:prstGeom>
            <a:noFill/>
            <a:ln>
              <a:noFill/>
            </a:ln>
          </p:spPr>
        </p:pic>
        <p:grpSp>
          <p:nvGrpSpPr>
            <p:cNvPr id="549" name="Shape 549"/>
            <p:cNvGrpSpPr/>
            <p:nvPr/>
          </p:nvGrpSpPr>
          <p:grpSpPr>
            <a:xfrm>
              <a:off x="3202" y="1718"/>
              <a:ext cx="702" cy="1822"/>
              <a:chOff x="3202" y="1718"/>
              <a:chExt cx="702" cy="1344"/>
            </a:xfrm>
          </p:grpSpPr>
          <p:grpSp>
            <p:nvGrpSpPr>
              <p:cNvPr id="550" name="Shape 550"/>
              <p:cNvGrpSpPr/>
              <p:nvPr/>
            </p:nvGrpSpPr>
            <p:grpSpPr>
              <a:xfrm>
                <a:off x="3202" y="1728"/>
                <a:ext cx="702" cy="1334"/>
                <a:chOff x="694" y="2148"/>
                <a:chExt cx="1775" cy="2057"/>
              </a:xfrm>
            </p:grpSpPr>
            <p:sp>
              <p:nvSpPr>
                <p:cNvPr id="551" name="Shape 551"/>
                <p:cNvSpPr/>
                <p:nvPr/>
              </p:nvSpPr>
              <p:spPr>
                <a:xfrm>
                  <a:off x="1207" y="2847"/>
                  <a:ext cx="1262" cy="137"/>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Shape 552"/>
                <p:cNvSpPr/>
                <p:nvPr/>
              </p:nvSpPr>
              <p:spPr>
                <a:xfrm>
                  <a:off x="1201" y="4061"/>
                  <a:ext cx="686" cy="144"/>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Shape 553"/>
                <p:cNvSpPr/>
                <p:nvPr/>
              </p:nvSpPr>
              <p:spPr>
                <a:xfrm flipH="1">
                  <a:off x="694" y="2148"/>
                  <a:ext cx="494"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Shape 554"/>
                <p:cNvSpPr/>
                <p:nvPr/>
              </p:nvSpPr>
              <p:spPr>
                <a:xfrm flipH="1">
                  <a:off x="831" y="2319"/>
                  <a:ext cx="357"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Shape 555"/>
                <p:cNvSpPr/>
                <p:nvPr/>
              </p:nvSpPr>
              <p:spPr>
                <a:xfrm flipH="1">
                  <a:off x="1207" y="2483"/>
                  <a:ext cx="179"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Shape 556"/>
                <p:cNvSpPr/>
                <p:nvPr/>
              </p:nvSpPr>
              <p:spPr>
                <a:xfrm flipH="1">
                  <a:off x="939" y="3896"/>
                  <a:ext cx="255"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557" name="Shape 557"/>
              <p:cNvCxnSpPr/>
              <p:nvPr/>
            </p:nvCxnSpPr>
            <p:spPr>
              <a:xfrm>
                <a:off x="3402" y="1718"/>
                <a:ext cx="0" cy="1344"/>
              </a:xfrm>
              <a:prstGeom prst="straightConnector1">
                <a:avLst/>
              </a:prstGeom>
              <a:noFill/>
              <a:ln w="28575" cap="flat" cmpd="sng">
                <a:solidFill>
                  <a:schemeClr val="dk1"/>
                </a:solidFill>
                <a:prstDash val="solid"/>
                <a:round/>
                <a:headEnd type="none" w="med" len="med"/>
                <a:tailEnd type="none" w="med" len="med"/>
              </a:ln>
            </p:spPr>
          </p:cxnSp>
        </p:grpSp>
        <p:grpSp>
          <p:nvGrpSpPr>
            <p:cNvPr id="558" name="Shape 558"/>
            <p:cNvGrpSpPr/>
            <p:nvPr/>
          </p:nvGrpSpPr>
          <p:grpSpPr>
            <a:xfrm>
              <a:off x="3993" y="1050"/>
              <a:ext cx="333" cy="636"/>
              <a:chOff x="2490" y="1311"/>
              <a:chExt cx="972" cy="1275"/>
            </a:xfrm>
          </p:grpSpPr>
          <p:cxnSp>
            <p:nvCxnSpPr>
              <p:cNvPr id="559" name="Shape 559"/>
              <p:cNvCxnSpPr/>
              <p:nvPr/>
            </p:nvCxnSpPr>
            <p:spPr>
              <a:xfrm>
                <a:off x="2908" y="1311"/>
                <a:ext cx="0" cy="1275"/>
              </a:xfrm>
              <a:prstGeom prst="straightConnector1">
                <a:avLst/>
              </a:prstGeom>
              <a:noFill/>
              <a:ln w="28575" cap="flat" cmpd="sng">
                <a:solidFill>
                  <a:schemeClr val="dk1"/>
                </a:solidFill>
                <a:prstDash val="solid"/>
                <a:round/>
                <a:headEnd type="none" w="med" len="med"/>
                <a:tailEnd type="none" w="med" len="med"/>
              </a:ln>
            </p:spPr>
          </p:cxnSp>
          <p:sp>
            <p:nvSpPr>
              <p:cNvPr id="560" name="Shape 560"/>
              <p:cNvSpPr/>
              <p:nvPr/>
            </p:nvSpPr>
            <p:spPr>
              <a:xfrm>
                <a:off x="2490" y="1336"/>
                <a:ext cx="410" cy="57"/>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Shape 561"/>
              <p:cNvSpPr/>
              <p:nvPr/>
            </p:nvSpPr>
            <p:spPr>
              <a:xfrm>
                <a:off x="2627" y="1411"/>
                <a:ext cx="273"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Shape 562"/>
              <p:cNvSpPr/>
              <p:nvPr/>
            </p:nvSpPr>
            <p:spPr>
              <a:xfrm>
                <a:off x="2908" y="1912"/>
                <a:ext cx="554"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Shape 563"/>
              <p:cNvSpPr/>
              <p:nvPr/>
            </p:nvSpPr>
            <p:spPr>
              <a:xfrm>
                <a:off x="2915" y="2515"/>
                <a:ext cx="273"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564" name="Shape 564"/>
            <p:cNvCxnSpPr/>
            <p:nvPr/>
          </p:nvCxnSpPr>
          <p:spPr>
            <a:xfrm flipH="1">
              <a:off x="3935" y="1761"/>
              <a:ext cx="187" cy="182"/>
            </a:xfrm>
            <a:prstGeom prst="straightConnector1">
              <a:avLst/>
            </a:prstGeom>
            <a:noFill/>
            <a:ln w="9525" cap="flat" cmpd="sng">
              <a:solidFill>
                <a:schemeClr val="dk1"/>
              </a:solidFill>
              <a:prstDash val="solid"/>
              <a:round/>
              <a:headEnd type="none" w="med" len="med"/>
              <a:tailEnd type="triangle" w="lg" len="lg"/>
            </a:ln>
          </p:spPr>
        </p:cxnSp>
        <p:grpSp>
          <p:nvGrpSpPr>
            <p:cNvPr id="565" name="Shape 565"/>
            <p:cNvGrpSpPr/>
            <p:nvPr/>
          </p:nvGrpSpPr>
          <p:grpSpPr>
            <a:xfrm>
              <a:off x="4123" y="1775"/>
              <a:ext cx="254" cy="255"/>
              <a:chOff x="2794" y="1982"/>
              <a:chExt cx="641" cy="393"/>
            </a:xfrm>
          </p:grpSpPr>
          <p:sp>
            <p:nvSpPr>
              <p:cNvPr id="566" name="Shape 566"/>
              <p:cNvSpPr txBox="1"/>
              <p:nvPr/>
            </p:nvSpPr>
            <p:spPr>
              <a:xfrm>
                <a:off x="2794" y="2048"/>
                <a:ext cx="4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a:t>
                </a:r>
                <a:endParaRPr/>
              </a:p>
            </p:txBody>
          </p:sp>
          <p:cxnSp>
            <p:nvCxnSpPr>
              <p:cNvPr id="567" name="Shape 567"/>
              <p:cNvCxnSpPr/>
              <p:nvPr/>
            </p:nvCxnSpPr>
            <p:spPr>
              <a:xfrm>
                <a:off x="2976" y="1982"/>
                <a:ext cx="459" cy="260"/>
              </a:xfrm>
              <a:prstGeom prst="straightConnector1">
                <a:avLst/>
              </a:prstGeom>
              <a:noFill/>
              <a:ln w="9525" cap="flat" cmpd="sng">
                <a:solidFill>
                  <a:schemeClr val="dk1"/>
                </a:solidFill>
                <a:prstDash val="solid"/>
                <a:round/>
                <a:headEnd type="none" w="med" len="med"/>
                <a:tailEnd type="triangle" w="lg" len="lg"/>
              </a:ln>
            </p:spPr>
          </p:cxnSp>
        </p:grpSp>
        <p:sp>
          <p:nvSpPr>
            <p:cNvPr id="568" name="Shape 568"/>
            <p:cNvSpPr txBox="1"/>
            <p:nvPr/>
          </p:nvSpPr>
          <p:spPr>
            <a:xfrm>
              <a:off x="4530" y="1386"/>
              <a:ext cx="91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Class </a:t>
              </a:r>
              <a:r>
                <a:rPr lang="en-US" sz="1400" i="1">
                  <a:solidFill>
                    <a:schemeClr val="dk1"/>
                  </a:solidFill>
                  <a:latin typeface="Arial"/>
                  <a:ea typeface="Arial"/>
                  <a:cs typeface="Arial"/>
                  <a:sym typeface="Arial"/>
                </a:rPr>
                <a:t>2</a:t>
              </a:r>
              <a:r>
                <a:rPr lang="en-US" sz="1400" i="1">
                  <a:solidFill>
                    <a:schemeClr val="dk1"/>
                  </a:solidFill>
                  <a:latin typeface="Times New Roman"/>
                  <a:ea typeface="Times New Roman"/>
                  <a:cs typeface="Times New Roman"/>
                  <a:sym typeface="Times New Roman"/>
                </a:rPr>
                <a:t> </a:t>
              </a:r>
              <a:r>
                <a:rPr lang="en-US" sz="1400">
                  <a:solidFill>
                    <a:schemeClr val="dk1"/>
                  </a:solidFill>
                  <a:latin typeface="Arial"/>
                  <a:ea typeface="Arial"/>
                  <a:cs typeface="Arial"/>
                  <a:sym typeface="Arial"/>
                </a:rPr>
                <a:t>centroid</a:t>
              </a:r>
              <a:endParaRPr/>
            </a:p>
          </p:txBody>
        </p:sp>
        <p:sp>
          <p:nvSpPr>
            <p:cNvPr id="569" name="Shape 569"/>
            <p:cNvSpPr txBox="1"/>
            <p:nvPr/>
          </p:nvSpPr>
          <p:spPr>
            <a:xfrm>
              <a:off x="5086" y="1732"/>
              <a:ext cx="249" cy="17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2</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i</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a:t>
              </a:r>
              <a:endParaRPr/>
            </a:p>
          </p:txBody>
        </p:sp>
        <p:grpSp>
          <p:nvGrpSpPr>
            <p:cNvPr id="570" name="Shape 570"/>
            <p:cNvGrpSpPr/>
            <p:nvPr/>
          </p:nvGrpSpPr>
          <p:grpSpPr>
            <a:xfrm>
              <a:off x="4569" y="1718"/>
              <a:ext cx="468" cy="1845"/>
              <a:chOff x="4136" y="2137"/>
              <a:chExt cx="1184" cy="2072"/>
            </a:xfrm>
          </p:grpSpPr>
          <p:sp>
            <p:nvSpPr>
              <p:cNvPr id="571" name="Shape 571"/>
              <p:cNvSpPr/>
              <p:nvPr/>
            </p:nvSpPr>
            <p:spPr>
              <a:xfrm>
                <a:off x="4816" y="2851"/>
                <a:ext cx="148" cy="137"/>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Shape 572"/>
              <p:cNvSpPr/>
              <p:nvPr/>
            </p:nvSpPr>
            <p:spPr>
              <a:xfrm flipH="1">
                <a:off x="4136" y="4065"/>
                <a:ext cx="686" cy="144"/>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Shape 573"/>
              <p:cNvSpPr/>
              <p:nvPr/>
            </p:nvSpPr>
            <p:spPr>
              <a:xfrm>
                <a:off x="4826" y="2152"/>
                <a:ext cx="494"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Shape 574"/>
              <p:cNvSpPr/>
              <p:nvPr/>
            </p:nvSpPr>
            <p:spPr>
              <a:xfrm>
                <a:off x="4826" y="2323"/>
                <a:ext cx="357"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Shape 575"/>
              <p:cNvSpPr/>
              <p:nvPr/>
            </p:nvSpPr>
            <p:spPr>
              <a:xfrm>
                <a:off x="4637" y="2487"/>
                <a:ext cx="179"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Shape 576"/>
              <p:cNvSpPr/>
              <p:nvPr/>
            </p:nvSpPr>
            <p:spPr>
              <a:xfrm>
                <a:off x="4829" y="3900"/>
                <a:ext cx="255"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77" name="Shape 577"/>
              <p:cNvCxnSpPr/>
              <p:nvPr/>
            </p:nvCxnSpPr>
            <p:spPr>
              <a:xfrm>
                <a:off x="4820" y="2137"/>
                <a:ext cx="0" cy="2071"/>
              </a:xfrm>
              <a:prstGeom prst="straightConnector1">
                <a:avLst/>
              </a:prstGeom>
              <a:noFill/>
              <a:ln w="28575" cap="flat" cmpd="sng">
                <a:solidFill>
                  <a:schemeClr val="dk1"/>
                </a:solidFill>
                <a:prstDash val="solid"/>
                <a:round/>
                <a:headEnd type="none" w="med" len="med"/>
                <a:tailEnd type="none" w="med" len="med"/>
              </a:ln>
            </p:spPr>
          </p:cxnSp>
        </p:grpSp>
        <p:sp>
          <p:nvSpPr>
            <p:cNvPr id="578" name="Shape 578"/>
            <p:cNvSpPr txBox="1"/>
            <p:nvPr/>
          </p:nvSpPr>
          <p:spPr>
            <a:xfrm>
              <a:off x="4100" y="888"/>
              <a:ext cx="714"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new sample</a:t>
              </a:r>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 Prediction </a:t>
            </a:r>
            <a:br>
              <a:rPr lang="en-US" sz="3600" b="1" i="0" u="none" strike="noStrike" cap="none">
                <a:solidFill>
                  <a:schemeClr val="dk2"/>
                </a:solidFill>
                <a:latin typeface="Arial"/>
                <a:ea typeface="Arial"/>
                <a:cs typeface="Arial"/>
                <a:sym typeface="Arial"/>
              </a:rPr>
            </a:br>
            <a:endParaRPr sz="3600" b="1" i="0" u="none" strike="noStrike" cap="none">
              <a:solidFill>
                <a:schemeClr val="dk2"/>
              </a:solidFill>
              <a:latin typeface="Arial"/>
              <a:ea typeface="Arial"/>
              <a:cs typeface="Arial"/>
              <a:sym typeface="Arial"/>
            </a:endParaRPr>
          </a:p>
        </p:txBody>
      </p:sp>
      <p:sp>
        <p:nvSpPr>
          <p:cNvPr id="585" name="Shape 585"/>
          <p:cNvSpPr txBox="1"/>
          <p:nvPr/>
        </p:nvSpPr>
        <p:spPr>
          <a:xfrm>
            <a:off x="2971800" y="1712913"/>
            <a:ext cx="236855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Expression Data</a:t>
            </a:r>
            <a:endParaRPr/>
          </a:p>
        </p:txBody>
      </p:sp>
      <p:sp>
        <p:nvSpPr>
          <p:cNvPr id="586" name="Shape 586"/>
          <p:cNvSpPr txBox="1"/>
          <p:nvPr/>
        </p:nvSpPr>
        <p:spPr>
          <a:xfrm>
            <a:off x="381000" y="2058988"/>
            <a:ext cx="226060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Known Classes</a:t>
            </a:r>
            <a:endParaRPr/>
          </a:p>
        </p:txBody>
      </p:sp>
      <p:sp>
        <p:nvSpPr>
          <p:cNvPr id="587" name="Shape 587"/>
          <p:cNvSpPr txBox="1"/>
          <p:nvPr/>
        </p:nvSpPr>
        <p:spPr>
          <a:xfrm>
            <a:off x="2447925" y="2773363"/>
            <a:ext cx="3392488" cy="78898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Assess Gene-Class Correlation</a:t>
            </a:r>
            <a:endParaRPr/>
          </a:p>
          <a:p>
            <a:pPr marL="0" marR="0" lvl="0" indent="0" algn="ctr" rtl="0">
              <a:spcBef>
                <a:spcPts val="900"/>
              </a:spcBef>
              <a:spcAft>
                <a:spcPts val="0"/>
              </a:spcAft>
              <a:buNone/>
            </a:pPr>
            <a:r>
              <a:rPr lang="en-US" sz="1800">
                <a:solidFill>
                  <a:schemeClr val="lt2"/>
                </a:solidFill>
                <a:latin typeface="Arial"/>
                <a:ea typeface="Arial"/>
                <a:cs typeface="Arial"/>
                <a:sym typeface="Arial"/>
              </a:rPr>
              <a:t>Feature Selection</a:t>
            </a:r>
            <a:endParaRPr/>
          </a:p>
        </p:txBody>
      </p:sp>
      <p:sp>
        <p:nvSpPr>
          <p:cNvPr id="588" name="Shape 588"/>
          <p:cNvSpPr txBox="1"/>
          <p:nvPr/>
        </p:nvSpPr>
        <p:spPr>
          <a:xfrm>
            <a:off x="2667000" y="3997325"/>
            <a:ext cx="2952750" cy="376238"/>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Build Predictor</a:t>
            </a:r>
            <a:endParaRPr/>
          </a:p>
        </p:txBody>
      </p:sp>
      <p:sp>
        <p:nvSpPr>
          <p:cNvPr id="589" name="Shape 589"/>
          <p:cNvSpPr txBox="1"/>
          <p:nvPr/>
        </p:nvSpPr>
        <p:spPr>
          <a:xfrm>
            <a:off x="2638425" y="4806950"/>
            <a:ext cx="3011488" cy="650875"/>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000066"/>
                </a:solidFill>
                <a:latin typeface="Arial"/>
                <a:ea typeface="Arial"/>
                <a:cs typeface="Arial"/>
                <a:sym typeface="Arial"/>
              </a:rPr>
              <a:t>Test Predictor by Cross-Validation</a:t>
            </a:r>
            <a:endParaRPr/>
          </a:p>
        </p:txBody>
      </p:sp>
      <p:sp>
        <p:nvSpPr>
          <p:cNvPr id="590" name="Shape 590"/>
          <p:cNvSpPr txBox="1"/>
          <p:nvPr/>
        </p:nvSpPr>
        <p:spPr>
          <a:xfrm>
            <a:off x="2638425" y="5870575"/>
            <a:ext cx="3011488" cy="650875"/>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000066"/>
                </a:solidFill>
                <a:latin typeface="Arial"/>
                <a:ea typeface="Arial"/>
                <a:cs typeface="Arial"/>
                <a:sym typeface="Arial"/>
              </a:rPr>
              <a:t>Evaluate Predictor on Independent Test Set</a:t>
            </a:r>
            <a:endParaRPr/>
          </a:p>
        </p:txBody>
      </p:sp>
      <p:cxnSp>
        <p:nvCxnSpPr>
          <p:cNvPr id="591" name="Shape 591"/>
          <p:cNvCxnSpPr/>
          <p:nvPr/>
        </p:nvCxnSpPr>
        <p:spPr>
          <a:xfrm>
            <a:off x="4143375" y="2133600"/>
            <a:ext cx="6350" cy="638175"/>
          </a:xfrm>
          <a:prstGeom prst="straightConnector1">
            <a:avLst/>
          </a:prstGeom>
          <a:noFill/>
          <a:ln w="28575" cap="flat" cmpd="sng">
            <a:solidFill>
              <a:schemeClr val="dk1"/>
            </a:solidFill>
            <a:prstDash val="solid"/>
            <a:round/>
            <a:headEnd type="none" w="med" len="med"/>
            <a:tailEnd type="triangle" w="lg" len="lg"/>
          </a:ln>
        </p:spPr>
      </p:cxnSp>
      <p:cxnSp>
        <p:nvCxnSpPr>
          <p:cNvPr id="592" name="Shape 592"/>
          <p:cNvCxnSpPr/>
          <p:nvPr/>
        </p:nvCxnSpPr>
        <p:spPr>
          <a:xfrm>
            <a:off x="4143375" y="3576638"/>
            <a:ext cx="0" cy="392112"/>
          </a:xfrm>
          <a:prstGeom prst="straightConnector1">
            <a:avLst/>
          </a:prstGeom>
          <a:noFill/>
          <a:ln w="28575" cap="flat" cmpd="sng">
            <a:solidFill>
              <a:schemeClr val="dk1"/>
            </a:solidFill>
            <a:prstDash val="solid"/>
            <a:round/>
            <a:headEnd type="none" w="med" len="med"/>
            <a:tailEnd type="triangle" w="lg" len="lg"/>
          </a:ln>
        </p:spPr>
      </p:cxnSp>
      <p:cxnSp>
        <p:nvCxnSpPr>
          <p:cNvPr id="593" name="Shape 593"/>
          <p:cNvCxnSpPr/>
          <p:nvPr/>
        </p:nvCxnSpPr>
        <p:spPr>
          <a:xfrm>
            <a:off x="4143375" y="4470400"/>
            <a:ext cx="0" cy="311150"/>
          </a:xfrm>
          <a:prstGeom prst="straightConnector1">
            <a:avLst/>
          </a:prstGeom>
          <a:noFill/>
          <a:ln w="28575" cap="flat" cmpd="sng">
            <a:solidFill>
              <a:schemeClr val="dk1"/>
            </a:solidFill>
            <a:prstDash val="solid"/>
            <a:round/>
            <a:headEnd type="none" w="med" len="med"/>
            <a:tailEnd type="triangle" w="lg" len="lg"/>
          </a:ln>
        </p:spPr>
      </p:cxnSp>
      <p:cxnSp>
        <p:nvCxnSpPr>
          <p:cNvPr id="594" name="Shape 594"/>
          <p:cNvCxnSpPr/>
          <p:nvPr/>
        </p:nvCxnSpPr>
        <p:spPr>
          <a:xfrm flipH="1">
            <a:off x="4143375" y="5567363"/>
            <a:ext cx="1588" cy="279400"/>
          </a:xfrm>
          <a:prstGeom prst="straightConnector1">
            <a:avLst/>
          </a:prstGeom>
          <a:noFill/>
          <a:ln w="28575" cap="flat" cmpd="sng">
            <a:solidFill>
              <a:schemeClr val="dk1"/>
            </a:solidFill>
            <a:prstDash val="solid"/>
            <a:round/>
            <a:headEnd type="none" w="med" len="med"/>
            <a:tailEnd type="triangle" w="lg" len="lg"/>
          </a:ln>
        </p:spPr>
      </p:cxnSp>
      <p:cxnSp>
        <p:nvCxnSpPr>
          <p:cNvPr id="595" name="Shape 595"/>
          <p:cNvCxnSpPr/>
          <p:nvPr/>
        </p:nvCxnSpPr>
        <p:spPr>
          <a:xfrm>
            <a:off x="2673350" y="2303463"/>
            <a:ext cx="1452563" cy="0"/>
          </a:xfrm>
          <a:prstGeom prst="straightConnector1">
            <a:avLst/>
          </a:prstGeom>
          <a:noFill/>
          <a:ln w="28575" cap="flat" cmpd="sng">
            <a:solidFill>
              <a:schemeClr val="dk1"/>
            </a:solidFill>
            <a:prstDash val="solid"/>
            <a:round/>
            <a:headEnd type="none" w="med" len="med"/>
            <a:tailEnd type="triangle" w="lg" len="lg"/>
          </a:ln>
        </p:spPr>
      </p:cxnSp>
      <p:grpSp>
        <p:nvGrpSpPr>
          <p:cNvPr id="596" name="Shape 596"/>
          <p:cNvGrpSpPr/>
          <p:nvPr/>
        </p:nvGrpSpPr>
        <p:grpSpPr>
          <a:xfrm>
            <a:off x="1892300" y="2579688"/>
            <a:ext cx="2203450" cy="3057525"/>
            <a:chOff x="1192" y="1625"/>
            <a:chExt cx="1388" cy="1926"/>
          </a:xfrm>
        </p:grpSpPr>
        <p:cxnSp>
          <p:nvCxnSpPr>
            <p:cNvPr id="597" name="Shape 597"/>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598" name="Shape 598"/>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599" name="Shape 599"/>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grpSp>
        <p:nvGrpSpPr>
          <p:cNvPr id="600" name="Shape 600"/>
          <p:cNvGrpSpPr/>
          <p:nvPr/>
        </p:nvGrpSpPr>
        <p:grpSpPr>
          <a:xfrm>
            <a:off x="5840413" y="3429000"/>
            <a:ext cx="3303587" cy="1676400"/>
            <a:chOff x="3679" y="1993"/>
            <a:chExt cx="2081" cy="1700"/>
          </a:xfrm>
        </p:grpSpPr>
        <p:sp>
          <p:nvSpPr>
            <p:cNvPr id="601" name="Shape 601"/>
            <p:cNvSpPr/>
            <p:nvPr/>
          </p:nvSpPr>
          <p:spPr>
            <a:xfrm>
              <a:off x="3679" y="1993"/>
              <a:ext cx="161" cy="1700"/>
            </a:xfrm>
            <a:prstGeom prst="leftBrace">
              <a:avLst>
                <a:gd name="adj1" fmla="val 87992"/>
                <a:gd name="adj2" fmla="val 50000"/>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Shape 602"/>
            <p:cNvSpPr txBox="1"/>
            <p:nvPr/>
          </p:nvSpPr>
          <p:spPr>
            <a:xfrm>
              <a:off x="3871" y="2019"/>
              <a:ext cx="1889" cy="151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a:solidFill>
                    <a:schemeClr val="lt2"/>
                  </a:solidFill>
                  <a:latin typeface="Arial"/>
                  <a:ea typeface="Arial"/>
                  <a:cs typeface="Arial"/>
                  <a:sym typeface="Arial"/>
                </a:rPr>
                <a:t>Regression Trees (CART)</a:t>
              </a:r>
              <a:endParaRPr/>
            </a:p>
            <a:p>
              <a:pPr marL="0" marR="0" lvl="0" indent="0" algn="l" rtl="0">
                <a:lnSpc>
                  <a:spcPct val="90000"/>
                </a:lnSpc>
                <a:spcBef>
                  <a:spcPts val="900"/>
                </a:spcBef>
                <a:spcAft>
                  <a:spcPts val="0"/>
                </a:spcAft>
                <a:buNone/>
              </a:pPr>
              <a:r>
                <a:rPr lang="en-US" sz="1800">
                  <a:solidFill>
                    <a:schemeClr val="lt2"/>
                  </a:solidFill>
                  <a:latin typeface="Arial"/>
                  <a:ea typeface="Arial"/>
                  <a:cs typeface="Arial"/>
                  <a:sym typeface="Arial"/>
                </a:rPr>
                <a:t>Weighted Voting</a:t>
              </a:r>
              <a:endParaRPr/>
            </a:p>
            <a:p>
              <a:pPr marL="0" marR="0" lvl="0" indent="0" algn="l" rtl="0">
                <a:lnSpc>
                  <a:spcPct val="90000"/>
                </a:lnSpc>
                <a:spcBef>
                  <a:spcPts val="900"/>
                </a:spcBef>
                <a:spcAft>
                  <a:spcPts val="0"/>
                </a:spcAft>
                <a:buNone/>
              </a:pPr>
              <a:r>
                <a:rPr lang="en-US" sz="1800" i="1">
                  <a:solidFill>
                    <a:schemeClr val="lt2"/>
                  </a:solidFill>
                  <a:latin typeface="Arial"/>
                  <a:ea typeface="Arial"/>
                  <a:cs typeface="Arial"/>
                  <a:sym typeface="Arial"/>
                </a:rPr>
                <a:t>k</a:t>
              </a:r>
              <a:r>
                <a:rPr lang="en-US" sz="1800">
                  <a:solidFill>
                    <a:schemeClr val="lt2"/>
                  </a:solidFill>
                  <a:latin typeface="Arial"/>
                  <a:ea typeface="Arial"/>
                  <a:cs typeface="Arial"/>
                  <a:sym typeface="Arial"/>
                </a:rPr>
                <a:t>-Nearest Neighbors</a:t>
              </a:r>
              <a:endParaRPr/>
            </a:p>
            <a:p>
              <a:pPr marL="0" marR="0" lvl="0" indent="0" algn="l" rtl="0">
                <a:lnSpc>
                  <a:spcPct val="90000"/>
                </a:lnSpc>
                <a:spcBef>
                  <a:spcPts val="900"/>
                </a:spcBef>
                <a:spcAft>
                  <a:spcPts val="0"/>
                </a:spcAft>
                <a:buNone/>
              </a:pPr>
              <a:r>
                <a:rPr lang="en-US" sz="1800">
                  <a:solidFill>
                    <a:schemeClr val="lt2"/>
                  </a:solidFill>
                  <a:latin typeface="Arial"/>
                  <a:ea typeface="Arial"/>
                  <a:cs typeface="Arial"/>
                  <a:sym typeface="Arial"/>
                </a:rPr>
                <a:t>Support Vector Machines</a:t>
              </a:r>
              <a:endParaRPr sz="1800">
                <a:solidFill>
                  <a:srgbClr val="008000"/>
                </a:solidFill>
                <a:latin typeface="Arial"/>
                <a:ea typeface="Arial"/>
                <a:cs typeface="Arial"/>
                <a:sym typeface="Arial"/>
              </a:endParaRPr>
            </a:p>
          </p:txBody>
        </p:sp>
      </p:grpSp>
      <p:sp>
        <p:nvSpPr>
          <p:cNvPr id="603" name="Shape 603"/>
          <p:cNvSpPr txBox="1"/>
          <p:nvPr/>
        </p:nvSpPr>
        <p:spPr>
          <a:xfrm>
            <a:off x="17526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Computational methodology</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152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a:t>
            </a:r>
            <a:r>
              <a:rPr lang="en-US" sz="4400" b="1" i="0" u="none" strike="noStrike" cap="none" dirty="0" smtClean="0">
                <a:solidFill>
                  <a:schemeClr val="tx1"/>
                </a:solidFill>
                <a:latin typeface="+mn-lt"/>
                <a:sym typeface="Arial"/>
              </a:rPr>
              <a:t>Classifier</a:t>
            </a:r>
            <a:endParaRPr sz="4400" dirty="0">
              <a:solidFill>
                <a:schemeClr val="tx1"/>
              </a:solidFill>
              <a:latin typeface="+mn-lt"/>
            </a:endParaRPr>
          </a:p>
        </p:txBody>
      </p:sp>
      <p:sp>
        <p:nvSpPr>
          <p:cNvPr id="610" name="Shape 610"/>
          <p:cNvSpPr txBox="1">
            <a:spLocks noGrp="1"/>
          </p:cNvSpPr>
          <p:nvPr>
            <p:ph type="body" idx="4294967295"/>
          </p:nvPr>
        </p:nvSpPr>
        <p:spPr>
          <a:xfrm>
            <a:off x="914400" y="1931988"/>
            <a:ext cx="8229600" cy="385921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2400"/>
              <a:buFont typeface="Arial"/>
              <a:buChar char="•"/>
            </a:pPr>
            <a:r>
              <a:rPr lang="en-US" sz="3200" b="0" i="0" u="none" strike="noStrike" cap="none" dirty="0">
                <a:ea typeface="Arial"/>
                <a:cs typeface="Arial"/>
                <a:sym typeface="Arial"/>
              </a:rPr>
              <a:t>Evaluation on independent test set</a:t>
            </a:r>
            <a:endParaRPr sz="3200" b="0" i="0" u="none" strike="noStrike" cap="none" dirty="0">
              <a:ea typeface="Arial"/>
              <a:cs typeface="Arial"/>
              <a:sym typeface="Arial"/>
            </a:endParaRPr>
          </a:p>
          <a:p>
            <a:pPr marL="628650" marR="0" lvl="1" indent="-228600" algn="l" rtl="0">
              <a:spcBef>
                <a:spcPts val="400"/>
              </a:spcBef>
              <a:spcAft>
                <a:spcPts val="0"/>
              </a:spcAft>
              <a:buClr>
                <a:schemeClr val="dk1"/>
              </a:buClr>
              <a:buSzPts val="2000"/>
              <a:buFont typeface="Arial"/>
              <a:buChar char="–"/>
            </a:pPr>
            <a:r>
              <a:rPr lang="en-US" sz="2400" b="0" i="0" u="none" strike="noStrike" cap="none" dirty="0">
                <a:ea typeface="Arial"/>
                <a:cs typeface="Arial"/>
                <a:sym typeface="Arial"/>
              </a:rPr>
              <a:t>Build the classifier on the train set.</a:t>
            </a:r>
            <a:endParaRPr sz="2400" dirty="0"/>
          </a:p>
          <a:p>
            <a:pPr marL="628650" marR="0" lvl="1" indent="-228600" algn="l" rtl="0">
              <a:spcBef>
                <a:spcPts val="400"/>
              </a:spcBef>
              <a:spcAft>
                <a:spcPts val="0"/>
              </a:spcAft>
              <a:buClr>
                <a:schemeClr val="dk1"/>
              </a:buClr>
              <a:buSzPts val="2000"/>
              <a:buFont typeface="Arial"/>
              <a:buChar char="–"/>
            </a:pPr>
            <a:r>
              <a:rPr lang="en-US" sz="2400" b="0" i="0" u="none" strike="noStrike" cap="none" dirty="0">
                <a:ea typeface="Arial"/>
                <a:cs typeface="Arial"/>
                <a:sym typeface="Arial"/>
              </a:rPr>
              <a:t>Assess prediction performance on test set.</a:t>
            </a:r>
            <a:endParaRPr sz="2400" b="0" i="0" u="none" strike="noStrike" cap="none" dirty="0">
              <a:ea typeface="Arial"/>
              <a:cs typeface="Arial"/>
              <a:sym typeface="Arial"/>
            </a:endParaRPr>
          </a:p>
          <a:p>
            <a:pPr marL="285750" marR="0" lvl="0" indent="-133350" algn="l" rtl="0">
              <a:spcBef>
                <a:spcPts val="480"/>
              </a:spcBef>
              <a:spcAft>
                <a:spcPts val="0"/>
              </a:spcAft>
              <a:buClr>
                <a:schemeClr val="dk1"/>
              </a:buClr>
              <a:buSzPts val="2400"/>
              <a:buFont typeface="Arial"/>
              <a:buNone/>
            </a:pPr>
            <a:endParaRPr sz="2400" b="0" i="0" u="none" strike="noStrike" cap="none" dirty="0">
              <a:ea typeface="Arial"/>
              <a:cs typeface="Arial"/>
              <a:sym typeface="Arial"/>
            </a:endParaRPr>
          </a:p>
          <a:p>
            <a:pPr marL="285750" marR="0" lvl="0" indent="-285750" algn="l" rtl="0">
              <a:spcBef>
                <a:spcPts val="480"/>
              </a:spcBef>
              <a:spcAft>
                <a:spcPts val="0"/>
              </a:spcAft>
              <a:buClr>
                <a:schemeClr val="dk2"/>
              </a:buClr>
              <a:buSzPts val="2400"/>
              <a:buFont typeface="Arial"/>
              <a:buChar char="•"/>
            </a:pPr>
            <a:r>
              <a:rPr lang="en-US" sz="3200" b="0" i="0" u="none" strike="noStrike" cap="none" dirty="0">
                <a:ea typeface="Arial"/>
                <a:cs typeface="Arial"/>
                <a:sym typeface="Arial"/>
              </a:rPr>
              <a:t>Performance measure</a:t>
            </a:r>
            <a:r>
              <a:rPr lang="en-US" sz="2000" b="0" i="0" u="none" strike="noStrike" cap="none" dirty="0">
                <a:ea typeface="Arial"/>
                <a:cs typeface="Arial"/>
                <a:sym typeface="Arial"/>
              </a:rPr>
              <a:t>	</a:t>
            </a:r>
            <a:endParaRPr dirty="0"/>
          </a:p>
          <a:p>
            <a:pPr marL="285750" marR="0" lvl="0" indent="-285750" algn="l" rtl="0">
              <a:spcBef>
                <a:spcPts val="480"/>
              </a:spcBef>
              <a:spcAft>
                <a:spcPts val="0"/>
              </a:spcAft>
              <a:buClr>
                <a:schemeClr val="dk1"/>
              </a:buClr>
              <a:buSzPts val="2000"/>
              <a:buFont typeface="Arial"/>
              <a:buNone/>
            </a:pPr>
            <a:r>
              <a:rPr lang="en-US" sz="2000" b="0" i="0" u="none" strike="noStrike" cap="none" dirty="0">
                <a:ea typeface="Arial"/>
                <a:cs typeface="Arial"/>
                <a:sym typeface="Arial"/>
              </a:rPr>
              <a:t>		</a:t>
            </a:r>
            <a:r>
              <a:rPr lang="en-US" sz="2400" b="0" i="0" u="none" strike="noStrike" cap="none" dirty="0">
                <a:ea typeface="Arial"/>
                <a:cs typeface="Arial"/>
                <a:sym typeface="Arial"/>
              </a:rPr>
              <a:t>error rate = </a:t>
            </a:r>
            <a:endParaRPr sz="2400" dirty="0"/>
          </a:p>
        </p:txBody>
      </p:sp>
      <p:grpSp>
        <p:nvGrpSpPr>
          <p:cNvPr id="611" name="Shape 611"/>
          <p:cNvGrpSpPr/>
          <p:nvPr/>
        </p:nvGrpSpPr>
        <p:grpSpPr>
          <a:xfrm>
            <a:off x="3124200" y="4167188"/>
            <a:ext cx="4089400" cy="779462"/>
            <a:chOff x="1919" y="1060"/>
            <a:chExt cx="2576" cy="492"/>
          </a:xfrm>
        </p:grpSpPr>
        <p:cxnSp>
          <p:nvCxnSpPr>
            <p:cNvPr id="612" name="Shape 612"/>
            <p:cNvCxnSpPr/>
            <p:nvPr/>
          </p:nvCxnSpPr>
          <p:spPr>
            <a:xfrm flipV="1">
              <a:off x="1919" y="1337"/>
              <a:ext cx="2576" cy="1"/>
            </a:xfrm>
            <a:prstGeom prst="straightConnector1">
              <a:avLst/>
            </a:prstGeom>
            <a:noFill/>
            <a:ln w="38100" cap="flat" cmpd="sng">
              <a:solidFill>
                <a:schemeClr val="tx1"/>
              </a:solidFill>
              <a:prstDash val="solid"/>
              <a:miter lim="800000"/>
              <a:headEnd type="none" w="med" len="med"/>
              <a:tailEnd type="none" w="med" len="med"/>
            </a:ln>
          </p:spPr>
        </p:cxnSp>
        <p:sp>
          <p:nvSpPr>
            <p:cNvPr id="613" name="Shape 613"/>
            <p:cNvSpPr/>
            <p:nvPr/>
          </p:nvSpPr>
          <p:spPr>
            <a:xfrm>
              <a:off x="2140" y="1060"/>
              <a:ext cx="1989" cy="49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800" dirty="0">
                  <a:solidFill>
                    <a:schemeClr val="dk1"/>
                  </a:solidFill>
                  <a:latin typeface="Arial"/>
                  <a:ea typeface="Arial"/>
                  <a:cs typeface="Arial"/>
                  <a:sym typeface="Arial"/>
                </a:rPr>
                <a:t># of cases correctly classified</a:t>
              </a:r>
              <a:endParaRPr dirty="0"/>
            </a:p>
            <a:p>
              <a:pPr marL="0" marR="0" lvl="0" indent="0" algn="ctr" rtl="0">
                <a:spcBef>
                  <a:spcPts val="0"/>
                </a:spcBef>
                <a:spcAft>
                  <a:spcPts val="0"/>
                </a:spcAft>
                <a:buNone/>
              </a:pPr>
              <a:r>
                <a:rPr lang="en-US" sz="1800" dirty="0">
                  <a:solidFill>
                    <a:schemeClr val="dk1"/>
                  </a:solidFill>
                  <a:latin typeface="Arial"/>
                  <a:ea typeface="Arial"/>
                  <a:cs typeface="Arial"/>
                  <a:sym typeface="Arial"/>
                </a:rPr>
                <a:t>total # of cases</a:t>
              </a:r>
              <a:endParaRPr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Classifier</a:t>
            </a:r>
            <a:endParaRPr sz="4400" dirty="0">
              <a:solidFill>
                <a:schemeClr val="tx1"/>
              </a:solidFill>
              <a:latin typeface="+mn-lt"/>
            </a:endParaRPr>
          </a:p>
        </p:txBody>
      </p:sp>
      <p:sp>
        <p:nvSpPr>
          <p:cNvPr id="620" name="Shape 620"/>
          <p:cNvSpPr txBox="1">
            <a:spLocks noGrp="1"/>
          </p:cNvSpPr>
          <p:nvPr>
            <p:ph type="body" idx="4294967295"/>
          </p:nvPr>
        </p:nvSpPr>
        <p:spPr>
          <a:xfrm>
            <a:off x="0" y="990600"/>
            <a:ext cx="9144000" cy="3857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400"/>
              <a:buFont typeface="Arial"/>
              <a:buChar char="•"/>
            </a:pPr>
            <a:r>
              <a:rPr lang="en-US" sz="2800" b="0" i="0" u="none" strike="noStrike" cap="none" dirty="0">
                <a:latin typeface="Calibri" panose="020F0502020204030204" pitchFamily="34" charset="0"/>
                <a:ea typeface="Arial"/>
                <a:cs typeface="Calibri" panose="020F0502020204030204" pitchFamily="34" charset="0"/>
                <a:sym typeface="Arial"/>
              </a:rPr>
              <a:t>Evaluation on independent test set</a:t>
            </a:r>
            <a:endParaRPr sz="2800" b="0" i="0" u="none" strike="noStrike" cap="none" dirty="0">
              <a:latin typeface="Calibri" panose="020F0502020204030204" pitchFamily="34" charset="0"/>
              <a:ea typeface="Arial"/>
              <a:cs typeface="Calibri" panose="020F0502020204030204" pitchFamily="34" charset="0"/>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latin typeface="Calibri" panose="020F0502020204030204" pitchFamily="34" charset="0"/>
                <a:ea typeface="Arial"/>
                <a:cs typeface="Calibri" panose="020F0502020204030204" pitchFamily="34" charset="0"/>
                <a:sym typeface="Arial"/>
              </a:rPr>
              <a:t>What if we don’t have an independent test set?</a:t>
            </a:r>
            <a:endParaRPr sz="2000" dirty="0">
              <a:latin typeface="Calibri" panose="020F0502020204030204" pitchFamily="34" charset="0"/>
              <a:cs typeface="Calibri" panose="020F0502020204030204" pitchFamily="34" charset="0"/>
            </a:endParaRPr>
          </a:p>
          <a:p>
            <a:pPr marL="342900" marR="0" lvl="0" indent="-1905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342900" marR="0" lvl="0" indent="-342900" algn="l" rtl="0">
              <a:spcBef>
                <a:spcPts val="480"/>
              </a:spcBef>
              <a:spcAft>
                <a:spcPts val="0"/>
              </a:spcAft>
              <a:buClr>
                <a:schemeClr val="dk2"/>
              </a:buClr>
              <a:buSzPts val="2400"/>
              <a:buFont typeface="Arial"/>
              <a:buChar char="•"/>
            </a:pPr>
            <a:r>
              <a:rPr lang="en-US" sz="2800" b="0" i="0" u="none" strike="noStrike" cap="none" dirty="0">
                <a:latin typeface="Calibri" panose="020F0502020204030204" pitchFamily="34" charset="0"/>
                <a:ea typeface="Arial"/>
                <a:cs typeface="Calibri" panose="020F0502020204030204" pitchFamily="34" charset="0"/>
                <a:sym typeface="Arial"/>
              </a:rPr>
              <a:t>Cross Validation (XV): </a:t>
            </a:r>
            <a:endParaRPr sz="2800" dirty="0">
              <a:latin typeface="Calibri" panose="020F0502020204030204" pitchFamily="34" charset="0"/>
              <a:cs typeface="Calibri" panose="020F0502020204030204" pitchFamily="34" charset="0"/>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Split the dataset into n folds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10 folds of 10 samples each).</a:t>
            </a:r>
            <a:endParaRPr sz="2000" dirty="0">
              <a:solidFill>
                <a:schemeClr val="bg2">
                  <a:lumMod val="50000"/>
                </a:schemeClr>
              </a:solidFill>
              <a:latin typeface="Calibri" panose="020F0502020204030204" pitchFamily="34" charset="0"/>
              <a:cs typeface="Calibri" panose="020F0502020204030204" pitchFamily="34" charset="0"/>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For each fold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for each group of 10 samples)</a:t>
            </a: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 </a:t>
            </a:r>
            <a:endParaRPr sz="20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1143000" marR="0" lvl="2" indent="-228600" algn="l" rtl="0">
              <a:spcBef>
                <a:spcPts val="360"/>
              </a:spcBef>
              <a:spcAft>
                <a:spcPts val="0"/>
              </a:spcAft>
              <a:buClr>
                <a:schemeClr val="dk1"/>
              </a:buClr>
              <a:buSzPts val="18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train (i.e., build model) on n-1 folds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on 90 samples), </a:t>
            </a:r>
            <a:endParaRPr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endParaRPr>
          </a:p>
          <a:p>
            <a:pPr marL="1143000" marR="0" lvl="2" indent="-228600" algn="l" rtl="0">
              <a:spcBef>
                <a:spcPts val="360"/>
              </a:spcBef>
              <a:spcAft>
                <a:spcPts val="0"/>
              </a:spcAft>
              <a:buClr>
                <a:schemeClr val="dk1"/>
              </a:buClr>
              <a:buSzPts val="18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test (i.e., predict) on left-out fold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on remaining 10 samples)</a:t>
            </a: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a:t>
            </a:r>
            <a:endParaRPr sz="20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Combine test result</a:t>
            </a:r>
            <a:r>
              <a:rPr lang="en-US" sz="2400" b="0" i="0" u="none" strike="noStrike" cap="none" dirty="0">
                <a:solidFill>
                  <a:schemeClr val="dk1"/>
                </a:solidFill>
                <a:latin typeface="Calibri" panose="020F0502020204030204" pitchFamily="34" charset="0"/>
                <a:ea typeface="Arial"/>
                <a:cs typeface="Calibri" panose="020F0502020204030204" pitchFamily="34" charset="0"/>
                <a:sym typeface="Arial"/>
              </a:rPr>
              <a:t>s.</a:t>
            </a:r>
            <a:endParaRPr sz="2400" dirty="0">
              <a:latin typeface="Calibri" panose="020F0502020204030204" pitchFamily="34" charset="0"/>
              <a:cs typeface="Calibri" panose="020F0502020204030204" pitchFamily="34" charset="0"/>
            </a:endParaRPr>
          </a:p>
        </p:txBody>
      </p:sp>
      <p:pic>
        <p:nvPicPr>
          <p:cNvPr id="621" name="Shape 621"/>
          <p:cNvPicPr preferRelativeResize="0"/>
          <p:nvPr/>
        </p:nvPicPr>
        <p:blipFill rotWithShape="1">
          <a:blip r:embed="rId3">
            <a:alphaModFix/>
          </a:blip>
          <a:srcRect/>
          <a:stretch/>
        </p:blipFill>
        <p:spPr>
          <a:xfrm>
            <a:off x="1676400" y="4435029"/>
            <a:ext cx="5681472" cy="22705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Shape 627"/>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Classifier</a:t>
            </a:r>
            <a:endParaRPr sz="4400" dirty="0">
              <a:solidFill>
                <a:schemeClr val="tx1"/>
              </a:solidFill>
              <a:latin typeface="+mn-lt"/>
            </a:endParaRPr>
          </a:p>
        </p:txBody>
      </p:sp>
      <p:sp>
        <p:nvSpPr>
          <p:cNvPr id="628" name="Shape 628"/>
          <p:cNvSpPr txBox="1">
            <a:spLocks noGrp="1"/>
          </p:cNvSpPr>
          <p:nvPr>
            <p:ph type="body" idx="4294967295"/>
          </p:nvPr>
        </p:nvSpPr>
        <p:spPr>
          <a:xfrm>
            <a:off x="0" y="1500188"/>
            <a:ext cx="8229600" cy="3857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400"/>
              <a:buFont typeface="Arial"/>
              <a:buChar char="•"/>
            </a:pPr>
            <a:r>
              <a:rPr lang="en-US" sz="2800" b="0" i="0" u="none" strike="noStrike" cap="none" dirty="0">
                <a:solidFill>
                  <a:schemeClr val="dk2"/>
                </a:solidFill>
                <a:ea typeface="Arial"/>
                <a:cs typeface="Arial"/>
                <a:sym typeface="Arial"/>
              </a:rPr>
              <a:t>Usually we </a:t>
            </a:r>
            <a:r>
              <a:rPr lang="en-US" sz="2800" b="0" i="0" u="none" strike="noStrike" cap="none" dirty="0" smtClean="0">
                <a:solidFill>
                  <a:schemeClr val="dk2"/>
                </a:solidFill>
                <a:ea typeface="Arial"/>
                <a:cs typeface="Arial"/>
                <a:sym typeface="Arial"/>
              </a:rPr>
              <a:t>use </a:t>
            </a:r>
            <a:r>
              <a:rPr lang="en-US" sz="2800" b="0" i="0" u="none" strike="noStrike" cap="none" dirty="0">
                <a:solidFill>
                  <a:schemeClr val="dk2"/>
                </a:solidFill>
                <a:ea typeface="Arial"/>
                <a:cs typeface="Arial"/>
                <a:sym typeface="Arial"/>
              </a:rPr>
              <a:t>leave one out cross-validation</a:t>
            </a:r>
            <a:endParaRPr sz="2800" b="0" i="0" u="none" strike="noStrike" cap="none" dirty="0">
              <a:solidFill>
                <a:schemeClr val="dk1"/>
              </a:solidFill>
              <a:ea typeface="Arial"/>
              <a:cs typeface="Arial"/>
              <a:sym typeface="Arial"/>
            </a:endParaRPr>
          </a:p>
        </p:txBody>
      </p:sp>
      <p:pic>
        <p:nvPicPr>
          <p:cNvPr id="629" name="Shape 629"/>
          <p:cNvPicPr preferRelativeResize="0"/>
          <p:nvPr/>
        </p:nvPicPr>
        <p:blipFill rotWithShape="1">
          <a:blip r:embed="rId3">
            <a:alphaModFix/>
          </a:blip>
          <a:srcRect/>
          <a:stretch/>
        </p:blipFill>
        <p:spPr>
          <a:xfrm>
            <a:off x="1828800" y="2141783"/>
            <a:ext cx="5308600" cy="398438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34"/>
        <p:cNvGrpSpPr/>
        <p:nvPr/>
      </p:nvGrpSpPr>
      <p:grpSpPr>
        <a:xfrm>
          <a:off x="0" y="0"/>
          <a:ext cx="0" cy="0"/>
          <a:chOff x="0" y="0"/>
          <a:chExt cx="0" cy="0"/>
        </a:xfrm>
      </p:grpSpPr>
      <p:pic>
        <p:nvPicPr>
          <p:cNvPr id="635" name="Shape 635" descr="LOOCV"/>
          <p:cNvPicPr preferRelativeResize="0"/>
          <p:nvPr/>
        </p:nvPicPr>
        <p:blipFill rotWithShape="1">
          <a:blip r:embed="rId3">
            <a:alphaModFix/>
          </a:blip>
          <a:srcRect/>
          <a:stretch/>
        </p:blipFill>
        <p:spPr>
          <a:xfrm>
            <a:off x="1522413" y="914400"/>
            <a:ext cx="5200650" cy="5200650"/>
          </a:xfrm>
          <a:prstGeom prst="rect">
            <a:avLst/>
          </a:prstGeom>
          <a:noFill/>
          <a:ln>
            <a:noFill/>
          </a:ln>
        </p:spPr>
      </p:pic>
      <p:sp>
        <p:nvSpPr>
          <p:cNvPr id="636" name="Shape 6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Testing the Classifier </a:t>
            </a:r>
            <a:endParaRPr/>
          </a:p>
        </p:txBody>
      </p:sp>
      <p:sp>
        <p:nvSpPr>
          <p:cNvPr id="637" name="Shape 637"/>
          <p:cNvSpPr txBox="1"/>
          <p:nvPr/>
        </p:nvSpPr>
        <p:spPr>
          <a:xfrm>
            <a:off x="3359150" y="2205038"/>
            <a:ext cx="2738438"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000066"/>
                </a:solidFill>
                <a:latin typeface="Arial"/>
                <a:ea typeface="Arial"/>
                <a:cs typeface="Arial"/>
                <a:sym typeface="Arial"/>
              </a:rPr>
              <a:t>ALL </a:t>
            </a:r>
            <a:r>
              <a:rPr lang="en-US" sz="2000" b="1" i="1">
                <a:solidFill>
                  <a:srgbClr val="000066"/>
                </a:solidFill>
                <a:latin typeface="Arial"/>
                <a:ea typeface="Arial"/>
                <a:cs typeface="Arial"/>
                <a:sym typeface="Arial"/>
              </a:rPr>
              <a:t>vs.</a:t>
            </a:r>
            <a:r>
              <a:rPr lang="en-US" sz="2000" b="1">
                <a:solidFill>
                  <a:srgbClr val="000066"/>
                </a:solidFill>
                <a:latin typeface="Arial"/>
                <a:ea typeface="Arial"/>
                <a:cs typeface="Arial"/>
                <a:sym typeface="Arial"/>
              </a:rPr>
              <a:t> MLL </a:t>
            </a:r>
            <a:r>
              <a:rPr lang="en-US" sz="2000" b="1" i="1">
                <a:solidFill>
                  <a:srgbClr val="000066"/>
                </a:solidFill>
                <a:latin typeface="Arial"/>
                <a:ea typeface="Arial"/>
                <a:cs typeface="Arial"/>
                <a:sym typeface="Arial"/>
              </a:rPr>
              <a:t>vs.</a:t>
            </a:r>
            <a:r>
              <a:rPr lang="en-US" sz="2000" b="1">
                <a:solidFill>
                  <a:srgbClr val="000066"/>
                </a:solidFill>
                <a:latin typeface="Arial"/>
                <a:ea typeface="Arial"/>
                <a:cs typeface="Arial"/>
                <a:sym typeface="Arial"/>
              </a:rPr>
              <a:t> AML</a:t>
            </a:r>
            <a:endParaRPr/>
          </a:p>
        </p:txBody>
      </p:sp>
      <p:sp>
        <p:nvSpPr>
          <p:cNvPr id="638" name="Shape 638"/>
          <p:cNvSpPr txBox="1"/>
          <p:nvPr/>
        </p:nvSpPr>
        <p:spPr>
          <a:xfrm>
            <a:off x="457200" y="990600"/>
            <a:ext cx="84582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dk1"/>
                </a:solidFill>
                <a:latin typeface="Arial"/>
                <a:ea typeface="Arial"/>
                <a:cs typeface="Arial"/>
                <a:sym typeface="Arial"/>
              </a:rPr>
              <a:t>Learning curves – leave one out cross validation</a:t>
            </a:r>
            <a:endParaRPr sz="2800" b="1">
              <a:solidFill>
                <a:schemeClr val="dk1"/>
              </a:solidFill>
              <a:latin typeface="Arial"/>
              <a:ea typeface="Arial"/>
              <a:cs typeface="Arial"/>
              <a:sym typeface="Arial"/>
            </a:endParaRPr>
          </a:p>
        </p:txBody>
      </p:sp>
      <p:sp>
        <p:nvSpPr>
          <p:cNvPr id="639" name="Shape 639"/>
          <p:cNvSpPr txBox="1"/>
          <p:nvPr/>
        </p:nvSpPr>
        <p:spPr>
          <a:xfrm>
            <a:off x="1787251" y="6311075"/>
            <a:ext cx="533511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More features are not always better…</a:t>
            </a:r>
            <a:endParaRPr sz="24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Classification</a:t>
            </a:r>
            <a:endParaRPr/>
          </a:p>
        </p:txBody>
      </p:sp>
      <p:sp>
        <p:nvSpPr>
          <p:cNvPr id="645" name="Shape 645"/>
          <p:cNvSpPr txBox="1">
            <a:spLocks noGrp="1"/>
          </p:cNvSpPr>
          <p:nvPr>
            <p:ph type="body" idx="4294967295"/>
          </p:nvPr>
        </p:nvSpPr>
        <p:spPr>
          <a:xfrm>
            <a:off x="0" y="1295400"/>
            <a:ext cx="8229600" cy="548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Split data into train and test set – </a:t>
            </a:r>
            <a:r>
              <a:rPr lang="en-US" sz="2400" b="1" i="0" u="none" strike="noStrike" cap="none">
                <a:solidFill>
                  <a:schemeClr val="dk1"/>
                </a:solidFill>
                <a:latin typeface="Arial"/>
                <a:ea typeface="Arial"/>
                <a:cs typeface="Arial"/>
                <a:sym typeface="Arial"/>
              </a:rPr>
              <a:t>SplitDatasetTrainTest</a:t>
            </a:r>
            <a:endParaRPr/>
          </a:p>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Explore different feature selection methods and different classifiers on train set by cross 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CARTXValidation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KNNXValidation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WeightedVotingXValidation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SVM</a:t>
            </a:r>
            <a:endParaRPr/>
          </a:p>
          <a:p>
            <a:pPr marL="342900" marR="0" lvl="0"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Once the “best” classifier and best classifier parameters have been selected (based on cross 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CART</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KNN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WeightedVoting</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SVM</a:t>
            </a:r>
            <a:endParaRPr/>
          </a:p>
          <a:p>
            <a:pPr marL="342900" marR="0" lvl="0"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Examine results:</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PredictionReultsViewer</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FeatureSummaryViewer</a:t>
            </a:r>
            <a:endParaRPr/>
          </a:p>
        </p:txBody>
      </p:sp>
      <p:sp>
        <p:nvSpPr>
          <p:cNvPr id="646" name="Shape 646"/>
          <p:cNvSpPr txBox="1"/>
          <p:nvPr/>
        </p:nvSpPr>
        <p:spPr>
          <a:xfrm>
            <a:off x="19050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GenePattern methods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References</a:t>
            </a:r>
            <a:endParaRPr/>
          </a:p>
        </p:txBody>
      </p:sp>
      <p:sp>
        <p:nvSpPr>
          <p:cNvPr id="652" name="Shape 652"/>
          <p:cNvSpPr txBox="1">
            <a:spLocks noGrp="1"/>
          </p:cNvSpPr>
          <p:nvPr>
            <p:ph type="body" idx="4294967295"/>
          </p:nvPr>
        </p:nvSpPr>
        <p:spPr>
          <a:xfrm>
            <a:off x="0" y="1371600"/>
            <a:ext cx="8347075" cy="5373688"/>
          </a:xfrm>
          <a:prstGeom prst="rect">
            <a:avLst/>
          </a:prstGeom>
          <a:noFill/>
          <a:ln>
            <a:noFill/>
          </a:ln>
        </p:spPr>
        <p:txBody>
          <a:bodyPr spcFirstLastPara="1" wrap="square" lIns="91425" tIns="45700" rIns="91425" bIns="45700" anchor="t" anchorCtr="0">
            <a:noAutofit/>
          </a:bodyPr>
          <a:lstStyle/>
          <a:p>
            <a:pPr marL="406400" marR="0" lvl="0" indent="-406400" algn="l" rtl="0">
              <a:spcBef>
                <a:spcPts val="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Golub, T.R., et al., </a:t>
            </a:r>
            <a:r>
              <a:rPr lang="en-US" sz="2000" b="0" i="1" u="none" strike="noStrike" cap="none">
                <a:solidFill>
                  <a:schemeClr val="dk1"/>
                </a:solidFill>
                <a:latin typeface="Arial Narrow"/>
                <a:ea typeface="Arial Narrow"/>
                <a:cs typeface="Arial Narrow"/>
                <a:sym typeface="Arial Narrow"/>
              </a:rPr>
              <a:t>Molecular Classification of Cancer: Class Discovery and Class Prediction by Gene Expression.</a:t>
            </a:r>
            <a:r>
              <a:rPr lang="en-US" sz="2000" b="0" i="0" u="none" strike="noStrike" cap="none">
                <a:solidFill>
                  <a:schemeClr val="dk1"/>
                </a:solidFill>
                <a:latin typeface="Arial Narrow"/>
                <a:ea typeface="Arial Narrow"/>
                <a:cs typeface="Arial Narrow"/>
                <a:sym typeface="Arial Narrow"/>
              </a:rPr>
              <a:t> Science, October 15 1999. </a:t>
            </a:r>
            <a:r>
              <a:rPr lang="en-US" sz="2000" b="1" i="0" u="none" strike="noStrike" cap="none">
                <a:solidFill>
                  <a:schemeClr val="dk1"/>
                </a:solidFill>
                <a:latin typeface="Arial Narrow"/>
                <a:ea typeface="Arial Narrow"/>
                <a:cs typeface="Arial Narrow"/>
                <a:sym typeface="Arial Narrow"/>
              </a:rPr>
              <a:t>286</a:t>
            </a:r>
            <a:r>
              <a:rPr lang="en-US" sz="2000" b="0" i="0" u="none" strike="noStrike" cap="none">
                <a:solidFill>
                  <a:schemeClr val="dk1"/>
                </a:solidFill>
                <a:latin typeface="Arial Narrow"/>
                <a:ea typeface="Arial Narrow"/>
                <a:cs typeface="Arial Narrow"/>
                <a:sym typeface="Arial Narrow"/>
              </a:rPr>
              <a:t>(5439): p. 531-537.</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Quackenbush, J., </a:t>
            </a:r>
            <a:r>
              <a:rPr lang="en-US" sz="2000" b="0" i="1" u="none" strike="noStrike" cap="none">
                <a:solidFill>
                  <a:schemeClr val="dk1"/>
                </a:solidFill>
                <a:latin typeface="Arial Narrow"/>
                <a:ea typeface="Arial Narrow"/>
                <a:cs typeface="Arial Narrow"/>
                <a:sym typeface="Arial Narrow"/>
              </a:rPr>
              <a:t>Computational Analysis of Microarray Data</a:t>
            </a:r>
            <a:r>
              <a:rPr lang="en-US" sz="2000" b="0" i="0" u="none" strike="noStrike" cap="none">
                <a:solidFill>
                  <a:schemeClr val="dk1"/>
                </a:solidFill>
                <a:latin typeface="Arial Narrow"/>
                <a:ea typeface="Arial Narrow"/>
                <a:cs typeface="Arial Narrow"/>
                <a:sym typeface="Arial Narrow"/>
              </a:rPr>
              <a:t>. Nature Reviews Genetics, June 2001. 2: p. 418-427.</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Tibshirani, R., et al., </a:t>
            </a:r>
            <a:r>
              <a:rPr lang="en-US" sz="2000" b="0" i="1" u="none" strike="noStrike" cap="none">
                <a:solidFill>
                  <a:schemeClr val="dk1"/>
                </a:solidFill>
                <a:latin typeface="Arial Narrow"/>
                <a:ea typeface="Arial Narrow"/>
                <a:cs typeface="Arial Narrow"/>
                <a:sym typeface="Arial Narrow"/>
              </a:rPr>
              <a:t>Diagnosis of multiple cancer types by shrunken centroids of gene expression</a:t>
            </a:r>
            <a:r>
              <a:rPr lang="en-US" sz="2000" b="0" i="0" u="none" strike="noStrike" cap="none">
                <a:solidFill>
                  <a:schemeClr val="dk1"/>
                </a:solidFill>
                <a:latin typeface="Arial Narrow"/>
                <a:ea typeface="Arial Narrow"/>
                <a:cs typeface="Arial Narrow"/>
                <a:sym typeface="Arial Narrow"/>
              </a:rPr>
              <a:t>. PNAS, 2002. 99(10): p. 6567-6572.</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Slonim, D.K., et al., </a:t>
            </a:r>
            <a:r>
              <a:rPr lang="en-US" sz="2000" b="0" i="1" u="none" strike="noStrike" cap="none">
                <a:solidFill>
                  <a:schemeClr val="dk1"/>
                </a:solidFill>
                <a:latin typeface="Arial Narrow"/>
                <a:ea typeface="Arial Narrow"/>
                <a:cs typeface="Arial Narrow"/>
                <a:sym typeface="Arial Narrow"/>
              </a:rPr>
              <a:t>Class Prediction and Discovery Using Gene Expression Data</a:t>
            </a:r>
            <a:r>
              <a:rPr lang="en-US" sz="2000" b="0" i="0" u="none" strike="noStrike" cap="none">
                <a:solidFill>
                  <a:schemeClr val="dk1"/>
                </a:solidFill>
                <a:latin typeface="Arial Narrow"/>
                <a:ea typeface="Arial Narrow"/>
                <a:cs typeface="Arial Narrow"/>
                <a:sym typeface="Arial Narrow"/>
              </a:rPr>
              <a:t>, in RECOMB 2000: The Fourth Annual International Conference on Research in   Computational Molecular Biology. 2000: Tokyo, Japan. p. 263-272.</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Ramoni, M.F., P. Sebastiani, and I.S. Kohane, </a:t>
            </a:r>
            <a:r>
              <a:rPr lang="en-US" sz="2000" b="0" i="1" u="none" strike="noStrike" cap="none">
                <a:solidFill>
                  <a:schemeClr val="dk1"/>
                </a:solidFill>
                <a:latin typeface="Arial Narrow"/>
                <a:ea typeface="Arial Narrow"/>
                <a:cs typeface="Arial Narrow"/>
                <a:sym typeface="Arial Narrow"/>
              </a:rPr>
              <a:t>From the Cover: Cluster analysis of gene expression dynamics.</a:t>
            </a:r>
            <a:r>
              <a:rPr lang="en-US" sz="2000" b="0" i="0" u="none" strike="noStrike" cap="none">
                <a:solidFill>
                  <a:schemeClr val="dk1"/>
                </a:solidFill>
                <a:latin typeface="Arial Narrow"/>
                <a:ea typeface="Arial Narrow"/>
                <a:cs typeface="Arial Narrow"/>
                <a:sym typeface="Arial Narrow"/>
              </a:rPr>
              <a:t> PNAS, 2002. 99(14): p. 9121-9126.</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Savage, K.J., et al., </a:t>
            </a:r>
            <a:r>
              <a:rPr lang="en-US" sz="2000" b="0" i="1" u="none" strike="noStrike" cap="none">
                <a:solidFill>
                  <a:schemeClr val="dk1"/>
                </a:solidFill>
                <a:latin typeface="Arial Narrow"/>
                <a:ea typeface="Arial Narrow"/>
                <a:cs typeface="Arial Narrow"/>
                <a:sym typeface="Arial Narrow"/>
              </a:rPr>
              <a:t>The molecular signature of mediastinal large B-cell lymphoma differs from   that of other diffuse large B-cell lymphomas and shares features with   classical Hodgkin's lymphoma.</a:t>
            </a:r>
            <a:r>
              <a:rPr lang="en-US" sz="2000" b="0" i="0" u="none" strike="noStrike" cap="none">
                <a:solidFill>
                  <a:schemeClr val="dk1"/>
                </a:solidFill>
                <a:latin typeface="Arial Narrow"/>
                <a:ea typeface="Arial Narrow"/>
                <a:cs typeface="Arial Narrow"/>
                <a:sym typeface="Arial Narrow"/>
              </a:rPr>
              <a:t> Blood, 2003. </a:t>
            </a:r>
            <a:r>
              <a:rPr lang="en-US" sz="2000" b="1" i="0" u="none" strike="noStrike" cap="none">
                <a:solidFill>
                  <a:schemeClr val="dk1"/>
                </a:solidFill>
                <a:latin typeface="Arial Narrow"/>
                <a:ea typeface="Arial Narrow"/>
                <a:cs typeface="Arial Narrow"/>
                <a:sym typeface="Arial Narrow"/>
              </a:rPr>
              <a:t>102</a:t>
            </a:r>
            <a:r>
              <a:rPr lang="en-US" sz="2000" b="0" i="0" u="none" strike="noStrike" cap="none">
                <a:solidFill>
                  <a:schemeClr val="dk1"/>
                </a:solidFill>
                <a:latin typeface="Arial Narrow"/>
                <a:ea typeface="Arial Narrow"/>
                <a:cs typeface="Arial Narrow"/>
                <a:sym typeface="Arial Narrow"/>
              </a:rPr>
              <a:t>(12): p. 3871-3879</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a:t>
            </a:r>
            <a:endParaRPr/>
          </a:p>
          <a:p>
            <a:pPr marL="406400" marR="0" lvl="0" indent="-279400" algn="l" rtl="0">
              <a:spcBef>
                <a:spcPts val="400"/>
              </a:spcBef>
              <a:spcAft>
                <a:spcPts val="0"/>
              </a:spcAft>
              <a:buClr>
                <a:schemeClr val="dk1"/>
              </a:buClr>
              <a:buSzPts val="2000"/>
              <a:buFont typeface="Arial"/>
              <a:buNone/>
            </a:pPr>
            <a:endParaRPr sz="2000" b="0" i="0" u="none" strike="noStrike" cap="none">
              <a:solidFill>
                <a:schemeClr val="dk1"/>
              </a:solidFill>
              <a:latin typeface="Arial Narrow"/>
              <a:ea typeface="Arial Narrow"/>
              <a:cs typeface="Arial Narrow"/>
              <a:sym typeface="Arial Narrow"/>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Classification</a:t>
            </a:r>
            <a:endParaRPr sz="4400" dirty="0">
              <a:solidFill>
                <a:schemeClr val="tx1"/>
              </a:solidFill>
              <a:latin typeface="+mn-lt"/>
            </a:endParaRPr>
          </a:p>
        </p:txBody>
      </p:sp>
      <p:sp>
        <p:nvSpPr>
          <p:cNvPr id="271" name="Shape 271"/>
          <p:cNvSpPr txBox="1">
            <a:spLocks noGrp="1"/>
          </p:cNvSpPr>
          <p:nvPr>
            <p:ph type="body" idx="4294967295"/>
          </p:nvPr>
        </p:nvSpPr>
        <p:spPr>
          <a:xfrm>
            <a:off x="0" y="1219200"/>
            <a:ext cx="8229600" cy="525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“Supervised Learning”</a:t>
            </a:r>
            <a:endParaRPr sz="2800" b="0" i="0" u="none" strike="noStrike" cap="none" dirty="0">
              <a:solidFill>
                <a:schemeClr val="dk1"/>
              </a:solidFill>
              <a:latin typeface="Arial"/>
              <a:ea typeface="Arial"/>
              <a:cs typeface="Arial"/>
              <a:sym typeface="Arial"/>
            </a:endParaRPr>
          </a:p>
          <a:p>
            <a:pPr marL="0" marR="0" lvl="0" indent="0" algn="l" rtl="0">
              <a:spcBef>
                <a:spcPts val="48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Use a “training set” of examples to create a model that is able to predict, given an unknown sample, which of two or more classes that sample belongs to.</a:t>
            </a:r>
            <a:endParaRPr sz="2400" b="0" i="0" u="none" strike="noStrike" cap="none" dirty="0">
              <a:solidFill>
                <a:schemeClr val="dk1"/>
              </a:solidFill>
              <a:latin typeface="Arial"/>
              <a:ea typeface="Arial"/>
              <a:cs typeface="Arial"/>
              <a:sym typeface="Arial"/>
            </a:endParaRPr>
          </a:p>
        </p:txBody>
      </p:sp>
      <p:pic>
        <p:nvPicPr>
          <p:cNvPr id="272" name="Shape 272"/>
          <p:cNvPicPr preferRelativeResize="0"/>
          <p:nvPr/>
        </p:nvPicPr>
        <p:blipFill rotWithShape="1">
          <a:blip r:embed="rId3">
            <a:alphaModFix/>
          </a:blip>
          <a:srcRect b="81221"/>
          <a:stretch/>
        </p:blipFill>
        <p:spPr>
          <a:xfrm>
            <a:off x="2362200" y="3886200"/>
            <a:ext cx="4810125" cy="776288"/>
          </a:xfrm>
          <a:prstGeom prst="rect">
            <a:avLst/>
          </a:prstGeom>
          <a:noFill/>
          <a:ln>
            <a:noFill/>
          </a:ln>
        </p:spPr>
      </p:pic>
      <p:grpSp>
        <p:nvGrpSpPr>
          <p:cNvPr id="273" name="Shape 273"/>
          <p:cNvGrpSpPr/>
          <p:nvPr/>
        </p:nvGrpSpPr>
        <p:grpSpPr>
          <a:xfrm>
            <a:off x="2682875" y="4641850"/>
            <a:ext cx="3860800" cy="1397000"/>
            <a:chOff x="1945" y="2112"/>
            <a:chExt cx="2432" cy="1066"/>
          </a:xfrm>
        </p:grpSpPr>
        <p:pic>
          <p:nvPicPr>
            <p:cNvPr id="274" name="Shape 274"/>
            <p:cNvPicPr preferRelativeResize="0"/>
            <p:nvPr/>
          </p:nvPicPr>
          <p:blipFill rotWithShape="1">
            <a:blip r:embed="rId3">
              <a:alphaModFix/>
            </a:blip>
            <a:srcRect t="59408" r="46138"/>
            <a:stretch/>
          </p:blipFill>
          <p:spPr>
            <a:xfrm>
              <a:off x="2745" y="2116"/>
              <a:ext cx="1632" cy="1058"/>
            </a:xfrm>
            <a:prstGeom prst="rect">
              <a:avLst/>
            </a:prstGeom>
            <a:noFill/>
            <a:ln>
              <a:noFill/>
            </a:ln>
          </p:spPr>
        </p:pic>
        <p:pic>
          <p:nvPicPr>
            <p:cNvPr id="275" name="Shape 275"/>
            <p:cNvPicPr preferRelativeResize="0"/>
            <p:nvPr/>
          </p:nvPicPr>
          <p:blipFill rotWithShape="1">
            <a:blip r:embed="rId3">
              <a:alphaModFix/>
            </a:blip>
            <a:srcRect t="59101" r="73564"/>
            <a:stretch/>
          </p:blipFill>
          <p:spPr>
            <a:xfrm>
              <a:off x="1945" y="2112"/>
              <a:ext cx="801" cy="1066"/>
            </a:xfrm>
            <a:prstGeom prst="rect">
              <a:avLst/>
            </a:prstGeom>
            <a:noFill/>
            <a:ln>
              <a:noFill/>
            </a:ln>
          </p:spPr>
        </p:pic>
      </p:grpSp>
      <p:grpSp>
        <p:nvGrpSpPr>
          <p:cNvPr id="276" name="Shape 276"/>
          <p:cNvGrpSpPr/>
          <p:nvPr/>
        </p:nvGrpSpPr>
        <p:grpSpPr>
          <a:xfrm>
            <a:off x="3067050" y="6013450"/>
            <a:ext cx="3025775" cy="100013"/>
            <a:chOff x="2669" y="1356"/>
            <a:chExt cx="2385" cy="78"/>
          </a:xfrm>
        </p:grpSpPr>
        <p:pic>
          <p:nvPicPr>
            <p:cNvPr id="277" name="Shape 277"/>
            <p:cNvPicPr preferRelativeResize="0"/>
            <p:nvPr/>
          </p:nvPicPr>
          <p:blipFill rotWithShape="1">
            <a:blip r:embed="rId4">
              <a:alphaModFix/>
            </a:blip>
            <a:srcRect/>
            <a:stretch/>
          </p:blipFill>
          <p:spPr>
            <a:xfrm>
              <a:off x="2669" y="1356"/>
              <a:ext cx="1230" cy="78"/>
            </a:xfrm>
            <a:prstGeom prst="rect">
              <a:avLst/>
            </a:prstGeom>
            <a:noFill/>
            <a:ln>
              <a:noFill/>
            </a:ln>
          </p:spPr>
        </p:pic>
        <p:pic>
          <p:nvPicPr>
            <p:cNvPr id="278" name="Shape 278"/>
            <p:cNvPicPr preferRelativeResize="0"/>
            <p:nvPr/>
          </p:nvPicPr>
          <p:blipFill rotWithShape="1">
            <a:blip r:embed="rId5">
              <a:alphaModFix/>
            </a:blip>
            <a:srcRect/>
            <a:stretch/>
          </p:blipFill>
          <p:spPr>
            <a:xfrm>
              <a:off x="3980" y="1356"/>
              <a:ext cx="1074" cy="78"/>
            </a:xfrm>
            <a:prstGeom prst="rect">
              <a:avLst/>
            </a:prstGeom>
            <a:noFill/>
            <a:ln>
              <a:noFill/>
            </a:ln>
          </p:spPr>
        </p:pic>
      </p:grpSp>
      <p:sp>
        <p:nvSpPr>
          <p:cNvPr id="279" name="Shape 279"/>
          <p:cNvSpPr/>
          <p:nvPr/>
        </p:nvSpPr>
        <p:spPr>
          <a:xfrm>
            <a:off x="4899736" y="3201674"/>
            <a:ext cx="528637"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0" u="none" strike="noStrike" cap="none">
                <a:solidFill>
                  <a:schemeClr val="dk1"/>
                </a:solidFill>
                <a:latin typeface="Arial"/>
                <a:ea typeface="Arial"/>
                <a:cs typeface="Arial"/>
                <a:sym typeface="Arial"/>
              </a:rPr>
              <a:t>?</a:t>
            </a:r>
            <a:endParaRPr/>
          </a:p>
        </p:txBody>
      </p:sp>
      <p:pic>
        <p:nvPicPr>
          <p:cNvPr id="280" name="Shape 280"/>
          <p:cNvPicPr preferRelativeResize="0"/>
          <p:nvPr/>
        </p:nvPicPr>
        <p:blipFill rotWithShape="1">
          <a:blip r:embed="rId6">
            <a:alphaModFix/>
          </a:blip>
          <a:srcRect/>
          <a:stretch/>
        </p:blipFill>
        <p:spPr>
          <a:xfrm>
            <a:off x="3810000" y="3096285"/>
            <a:ext cx="1125454" cy="1082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1"/>
                                          </p:stCondLst>
                                        </p:cTn>
                                        <p:tgtEl>
                                          <p:spTgt spid="2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xfrm>
            <a:off x="0" y="106363"/>
            <a:ext cx="9144000" cy="65563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ea typeface="Arial"/>
                <a:cs typeface="Arial"/>
                <a:sym typeface="Arial"/>
              </a:rPr>
              <a:t>Classification Notebook</a:t>
            </a:r>
            <a:endParaRPr sz="4400" b="1" i="0" u="none" strike="noStrike" cap="none" dirty="0">
              <a:solidFill>
                <a:schemeClr val="tx1"/>
              </a:solidFill>
              <a:latin typeface="+mn-lt"/>
              <a:ea typeface="Arial"/>
              <a:cs typeface="Arial"/>
              <a:sym typeface="Arial"/>
            </a:endParaRPr>
          </a:p>
        </p:txBody>
      </p:sp>
      <p:sp>
        <p:nvSpPr>
          <p:cNvPr id="658" name="Shape 658"/>
          <p:cNvSpPr txBox="1"/>
          <p:nvPr/>
        </p:nvSpPr>
        <p:spPr>
          <a:xfrm>
            <a:off x="609600" y="1447800"/>
            <a:ext cx="8153400" cy="323165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In the Notebook Repository, locate the notebook titled </a:t>
            </a:r>
            <a:r>
              <a:rPr lang="en-US" sz="2800" b="1" dirty="0" smtClean="0">
                <a:solidFill>
                  <a:schemeClr val="dk1"/>
                </a:solidFill>
                <a:latin typeface="Calibri" panose="020F0502020204030204" pitchFamily="34" charset="0"/>
                <a:cs typeface="Calibri" panose="020F0502020204030204" pitchFamily="34" charset="0"/>
                <a:sym typeface="Arial"/>
              </a:rPr>
              <a:t>2018-02-05_06 </a:t>
            </a:r>
            <a:r>
              <a:rPr lang="en-US" sz="2800" b="1" dirty="0" err="1" smtClean="0">
                <a:solidFill>
                  <a:schemeClr val="dk1"/>
                </a:solidFill>
                <a:latin typeface="Calibri" panose="020F0502020204030204" pitchFamily="34" charset="0"/>
                <a:cs typeface="Calibri" panose="020F0502020204030204" pitchFamily="34" charset="0"/>
                <a:sym typeface="Arial"/>
              </a:rPr>
              <a:t>BroadE</a:t>
            </a:r>
            <a:r>
              <a:rPr lang="en-US" sz="2800" b="1" dirty="0" smtClean="0">
                <a:solidFill>
                  <a:schemeClr val="dk1"/>
                </a:solidFill>
                <a:latin typeface="Calibri" panose="020F0502020204030204" pitchFamily="34" charset="0"/>
                <a:cs typeface="Calibri" panose="020F0502020204030204" pitchFamily="34" charset="0"/>
                <a:sym typeface="Arial"/>
              </a:rPr>
              <a:t> </a:t>
            </a:r>
            <a:r>
              <a:rPr lang="en-US" sz="2800" b="1" dirty="0">
                <a:solidFill>
                  <a:schemeClr val="dk1"/>
                </a:solidFill>
                <a:latin typeface="Calibri" panose="020F0502020204030204" pitchFamily="34" charset="0"/>
                <a:cs typeface="Calibri" panose="020F0502020204030204" pitchFamily="34" charset="0"/>
                <a:sym typeface="Arial"/>
              </a:rPr>
              <a:t>Classification and Prediction – </a:t>
            </a:r>
            <a:r>
              <a:rPr lang="en-US" sz="2800" b="1" dirty="0" err="1">
                <a:solidFill>
                  <a:schemeClr val="dk1"/>
                </a:solidFill>
                <a:latin typeface="Calibri" panose="020F0502020204030204" pitchFamily="34" charset="0"/>
                <a:cs typeface="Calibri" panose="020F0502020204030204" pitchFamily="34" charset="0"/>
                <a:sym typeface="Arial"/>
              </a:rPr>
              <a:t>RNAseq</a:t>
            </a:r>
            <a:endParaRPr sz="2800" b="1" dirty="0">
              <a:solidFill>
                <a:schemeClr val="dk1"/>
              </a:solidFill>
              <a:latin typeface="Calibri" panose="020F0502020204030204" pitchFamily="34" charset="0"/>
              <a:cs typeface="Calibri" panose="020F0502020204030204" pitchFamily="34" charset="0"/>
              <a:sym typeface="Arial"/>
            </a:endParaRPr>
          </a:p>
          <a:p>
            <a:pPr marL="0" marR="0" lvl="0" indent="0" algn="l" rtl="0">
              <a:spcBef>
                <a:spcPts val="0"/>
              </a:spcBef>
              <a:spcAft>
                <a:spcPts val="0"/>
              </a:spcAft>
              <a:buNone/>
            </a:pPr>
            <a:endParaRPr sz="2800" dirty="0">
              <a:solidFill>
                <a:schemeClr val="dk1"/>
              </a:solidFill>
              <a:latin typeface="Calibri" panose="020F0502020204030204" pitchFamily="34" charset="0"/>
              <a:cs typeface="Calibri" panose="020F0502020204030204" pitchFamily="34" charset="0"/>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Click on this notebook.</a:t>
            </a:r>
            <a:endParaRPr sz="28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Select “Get a copy”.</a:t>
            </a:r>
            <a:endParaRPr sz="28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Follow along with me</a:t>
            </a:r>
            <a:endParaRPr sz="2800"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Calibri" panose="020F0502020204030204" pitchFamily="34" charset="0"/>
                <a:cs typeface="Calibri" panose="020F0502020204030204" pitchFamily="34" charset="0"/>
                <a:sym typeface="Arial"/>
              </a:rPr>
              <a:t>What we’ll cover</a:t>
            </a:r>
            <a:endParaRPr sz="4400" b="1" i="0" u="none" strike="noStrike" cap="none" dirty="0">
              <a:solidFill>
                <a:schemeClr val="tx1"/>
              </a:solidFill>
              <a:latin typeface="Calibri" panose="020F0502020204030204" pitchFamily="34" charset="0"/>
              <a:cs typeface="Calibri" panose="020F0502020204030204" pitchFamily="34" charset="0"/>
              <a:sym typeface="Arial"/>
            </a:endParaRPr>
          </a:p>
        </p:txBody>
      </p:sp>
      <p:sp>
        <p:nvSpPr>
          <p:cNvPr id="287" name="Shape 287"/>
          <p:cNvSpPr txBox="1">
            <a:spLocks noGrp="1"/>
          </p:cNvSpPr>
          <p:nvPr>
            <p:ph type="body" idx="4294967295"/>
          </p:nvPr>
        </p:nvSpPr>
        <p:spPr>
          <a:xfrm>
            <a:off x="914400" y="1524000"/>
            <a:ext cx="8229600" cy="46450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How to build a classifier.</a:t>
            </a:r>
            <a:endParaRPr sz="3600" dirty="0"/>
          </a:p>
          <a:p>
            <a:pPr marL="342900" marR="0" lvl="0" indent="-139700" algn="l" rtl="0">
              <a:spcBef>
                <a:spcPts val="640"/>
              </a:spcBef>
              <a:spcAft>
                <a:spcPts val="0"/>
              </a:spcAft>
              <a:buClr>
                <a:schemeClr val="dk1"/>
              </a:buClr>
              <a:buSzPts val="3200"/>
              <a:buFont typeface="Arial"/>
              <a:buNone/>
            </a:pPr>
            <a:endParaRPr sz="3600" b="0" i="0" u="none" strike="noStrike" cap="none" dirty="0">
              <a:solidFill>
                <a:schemeClr val="dk1"/>
              </a:solidFill>
              <a:ea typeface="Arial"/>
              <a:cs typeface="Arial"/>
              <a:sym typeface="Arial"/>
            </a:endParaRPr>
          </a:p>
          <a:p>
            <a:pPr marL="342900" marR="0" lvl="0" indent="-342900" algn="l" rtl="0">
              <a:spcBef>
                <a:spcPts val="64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How to evaluate a classifier.</a:t>
            </a:r>
            <a:endParaRPr sz="3600" dirty="0"/>
          </a:p>
          <a:p>
            <a:pPr marL="342900" marR="0" lvl="0" indent="-139700" algn="l" rtl="0">
              <a:spcBef>
                <a:spcPts val="640"/>
              </a:spcBef>
              <a:spcAft>
                <a:spcPts val="0"/>
              </a:spcAft>
              <a:buClr>
                <a:schemeClr val="dk1"/>
              </a:buClr>
              <a:buSzPts val="3200"/>
              <a:buFont typeface="Arial"/>
              <a:buNone/>
            </a:pPr>
            <a:endParaRPr sz="3600" b="0" i="0" u="none" strike="noStrike" cap="none" dirty="0">
              <a:solidFill>
                <a:schemeClr val="dk1"/>
              </a:solidFill>
              <a:ea typeface="Arial"/>
              <a:cs typeface="Arial"/>
              <a:sym typeface="Arial"/>
            </a:endParaRPr>
          </a:p>
          <a:p>
            <a:pPr marL="342900" marR="0" lvl="0" indent="-342900" algn="l" rtl="0">
              <a:spcBef>
                <a:spcPts val="64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Using GenePattern to classify expression data.</a:t>
            </a:r>
            <a:endParaRPr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04800" y="1524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What Is a Classifier</a:t>
            </a:r>
            <a:endParaRPr sz="4400" dirty="0">
              <a:solidFill>
                <a:schemeClr val="tx1"/>
              </a:solidFill>
              <a:latin typeface="+mn-lt"/>
            </a:endParaRPr>
          </a:p>
        </p:txBody>
      </p:sp>
      <p:sp>
        <p:nvSpPr>
          <p:cNvPr id="294" name="Shape 294"/>
          <p:cNvSpPr txBox="1">
            <a:spLocks noGrp="1"/>
          </p:cNvSpPr>
          <p:nvPr>
            <p:ph type="body" idx="4294967295"/>
          </p:nvPr>
        </p:nvSpPr>
        <p:spPr>
          <a:xfrm>
            <a:off x="516467" y="1439334"/>
            <a:ext cx="81534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predictive </a:t>
            </a:r>
            <a:r>
              <a:rPr lang="en-US" sz="2800" b="0"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rule</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 that uses a set of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inputs</a:t>
            </a:r>
            <a:r>
              <a:rPr lang="en-US" sz="2800" b="1" i="0" u="none" strike="noStrike" cap="none" dirty="0">
                <a:solidFill>
                  <a:schemeClr val="dk1"/>
                </a:solidFill>
                <a:latin typeface="Calibri" panose="020F0502020204030204" pitchFamily="34" charset="0"/>
                <a:ea typeface="Arial"/>
                <a:cs typeface="Calibri" panose="020F0502020204030204" pitchFamily="34" charset="0"/>
                <a:sym typeface="Arial"/>
              </a:rPr>
              <a:t> </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(genes) to predict the values of the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output</a:t>
            </a:r>
            <a:r>
              <a:rPr lang="en-US" sz="2800" b="1" i="0" u="none" strike="noStrike" cap="none" dirty="0">
                <a:solidFill>
                  <a:schemeClr val="dk1"/>
                </a:solidFill>
                <a:latin typeface="Calibri" panose="020F0502020204030204" pitchFamily="34" charset="0"/>
                <a:ea typeface="Arial"/>
                <a:cs typeface="Calibri" panose="020F0502020204030204" pitchFamily="34" charset="0"/>
                <a:sym typeface="Arial"/>
              </a:rPr>
              <a:t> </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(phenotype).</a:t>
            </a:r>
            <a:endParaRPr sz="2800" dirty="0">
              <a:latin typeface="Calibri" panose="020F0502020204030204" pitchFamily="34" charset="0"/>
              <a:cs typeface="Calibri" panose="020F0502020204030204" pitchFamily="34" charset="0"/>
            </a:endParaRPr>
          </a:p>
          <a:p>
            <a:pPr marL="342900" marR="0" lvl="0" indent="-34290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Known examples (train data) are used to build the predictive rule.</a:t>
            </a:r>
            <a:endParaRPr sz="2800" dirty="0">
              <a:latin typeface="Calibri" panose="020F0502020204030204" pitchFamily="34" charset="0"/>
              <a:cs typeface="Calibri" panose="020F0502020204030204" pitchFamily="34" charset="0"/>
            </a:endParaRPr>
          </a:p>
          <a:p>
            <a:pPr marL="342900" marR="0" lvl="0" indent="-34290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Goal:</a:t>
            </a:r>
            <a:endParaRPr sz="2800" dirty="0">
              <a:latin typeface="Calibri" panose="020F0502020204030204" pitchFamily="34" charset="0"/>
              <a:cs typeface="Calibri" panose="020F0502020204030204" pitchFamily="34" charset="0"/>
            </a:endParaRPr>
          </a:p>
          <a:p>
            <a:pPr marL="742950" marR="0" lvl="1" indent="-28575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Achieve high predictive power.</a:t>
            </a:r>
            <a:endParaRPr sz="2800" dirty="0">
              <a:latin typeface="Calibri" panose="020F0502020204030204" pitchFamily="34" charset="0"/>
              <a:cs typeface="Calibri" panose="020F0502020204030204" pitchFamily="34" charset="0"/>
            </a:endParaRPr>
          </a:p>
          <a:p>
            <a:pPr marL="742950" marR="0" lvl="1" indent="-28575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Avoid over-fitting:  i.e. classifier memorizes the training data and is not generalizable to other test data</a:t>
            </a:r>
            <a:endParaRPr sz="2800" dirty="0">
              <a:latin typeface="Calibri" panose="020F0502020204030204" pitchFamily="34" charset="0"/>
              <a:cs typeface="Calibri" panose="020F0502020204030204" pitchFamily="34" charset="0"/>
            </a:endParaRPr>
          </a:p>
          <a:p>
            <a:pPr marL="1143000" marR="0" lvl="2" indent="-101600" algn="l" rtl="0">
              <a:lnSpc>
                <a:spcPct val="110000"/>
              </a:lnSpc>
              <a:spcBef>
                <a:spcPts val="136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dirty="0">
                <a:solidFill>
                  <a:schemeClr val="dk2"/>
                </a:solidFill>
                <a:latin typeface="Arial"/>
                <a:ea typeface="Arial"/>
                <a:cs typeface="Arial"/>
                <a:sym typeface="Arial"/>
              </a:rPr>
              <a:t/>
            </a:r>
            <a:br>
              <a:rPr lang="en-US" sz="3600" b="1" i="0" u="none" strike="noStrike" cap="none" dirty="0">
                <a:solidFill>
                  <a:schemeClr val="dk2"/>
                </a:solidFill>
                <a:latin typeface="Arial"/>
                <a:ea typeface="Arial"/>
                <a:cs typeface="Arial"/>
                <a:sym typeface="Arial"/>
              </a:rPr>
            </a:br>
            <a:r>
              <a:rPr lang="en-US" sz="4400" b="1" i="0" u="none" strike="noStrike" cap="none" dirty="0">
                <a:solidFill>
                  <a:schemeClr val="tx1"/>
                </a:solidFill>
                <a:latin typeface="+mn-lt"/>
                <a:ea typeface="Arial"/>
                <a:cs typeface="Arial"/>
                <a:sym typeface="Arial"/>
              </a:rPr>
              <a:t>Classification</a:t>
            </a:r>
            <a:r>
              <a:rPr lang="en-US" sz="3600" b="1" i="0" u="none" strike="noStrike" cap="none" dirty="0">
                <a:solidFill>
                  <a:schemeClr val="dk2"/>
                </a:solidFill>
                <a:latin typeface="Arial"/>
                <a:ea typeface="Arial"/>
                <a:cs typeface="Arial"/>
                <a:sym typeface="Arial"/>
              </a:rPr>
              <a:t/>
            </a:r>
            <a:br>
              <a:rPr lang="en-US" sz="3600" b="1" i="0" u="none" strike="noStrike" cap="none" dirty="0">
                <a:solidFill>
                  <a:schemeClr val="dk2"/>
                </a:solidFill>
                <a:latin typeface="Arial"/>
                <a:ea typeface="Arial"/>
                <a:cs typeface="Arial"/>
                <a:sym typeface="Arial"/>
              </a:rPr>
            </a:br>
            <a:endParaRPr sz="3600" b="1" i="0" u="none" strike="noStrike" cap="none" dirty="0">
              <a:solidFill>
                <a:schemeClr val="dk2"/>
              </a:solidFill>
              <a:latin typeface="Arial"/>
              <a:ea typeface="Arial"/>
              <a:cs typeface="Arial"/>
              <a:sym typeface="Arial"/>
            </a:endParaRPr>
          </a:p>
        </p:txBody>
      </p:sp>
      <p:sp>
        <p:nvSpPr>
          <p:cNvPr id="301" name="Shape 301"/>
          <p:cNvSpPr txBox="1"/>
          <p:nvPr/>
        </p:nvSpPr>
        <p:spPr>
          <a:xfrm>
            <a:off x="1847850" y="1712913"/>
            <a:ext cx="2368550" cy="376237"/>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Data</a:t>
            </a:r>
            <a:endParaRPr/>
          </a:p>
        </p:txBody>
      </p:sp>
      <p:sp>
        <p:nvSpPr>
          <p:cNvPr id="302" name="Shape 302"/>
          <p:cNvSpPr txBox="1"/>
          <p:nvPr/>
        </p:nvSpPr>
        <p:spPr>
          <a:xfrm>
            <a:off x="4294188" y="1708150"/>
            <a:ext cx="226060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Known Classes</a:t>
            </a:r>
            <a:endParaRPr/>
          </a:p>
        </p:txBody>
      </p:sp>
      <p:sp>
        <p:nvSpPr>
          <p:cNvPr id="303" name="Shape 303"/>
          <p:cNvSpPr txBox="1"/>
          <p:nvPr/>
        </p:nvSpPr>
        <p:spPr>
          <a:xfrm>
            <a:off x="2638425" y="3059668"/>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smtClean="0">
                <a:solidFill>
                  <a:srgbClr val="000066"/>
                </a:solidFill>
              </a:rPr>
              <a:t>Select Features</a:t>
            </a:r>
            <a:endParaRPr sz="1800" b="0" i="0" u="none" strike="noStrike" cap="none" dirty="0">
              <a:solidFill>
                <a:srgbClr val="000066"/>
              </a:solidFill>
              <a:latin typeface="Arial"/>
              <a:ea typeface="Arial"/>
              <a:cs typeface="Arial"/>
              <a:sym typeface="Arial"/>
            </a:endParaRPr>
          </a:p>
        </p:txBody>
      </p:sp>
      <p:sp>
        <p:nvSpPr>
          <p:cNvPr id="304" name="Shape 304"/>
          <p:cNvSpPr txBox="1"/>
          <p:nvPr/>
        </p:nvSpPr>
        <p:spPr>
          <a:xfrm>
            <a:off x="2667000" y="3967162"/>
            <a:ext cx="295275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Build Classifier</a:t>
            </a:r>
            <a:endParaRPr/>
          </a:p>
        </p:txBody>
      </p:sp>
      <p:sp>
        <p:nvSpPr>
          <p:cNvPr id="305" name="Shape 305"/>
          <p:cNvSpPr txBox="1"/>
          <p:nvPr/>
        </p:nvSpPr>
        <p:spPr>
          <a:xfrm>
            <a:off x="2638425" y="4800600"/>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Test Classifier</a:t>
            </a:r>
            <a:endParaRPr sz="1800" b="0" i="0" u="none" strike="noStrike" cap="none">
              <a:solidFill>
                <a:srgbClr val="000066"/>
              </a:solidFill>
              <a:latin typeface="Arial"/>
              <a:ea typeface="Arial"/>
              <a:cs typeface="Arial"/>
              <a:sym typeface="Arial"/>
            </a:endParaRPr>
          </a:p>
        </p:txBody>
      </p:sp>
      <p:sp>
        <p:nvSpPr>
          <p:cNvPr id="306" name="Shape 306"/>
          <p:cNvSpPr txBox="1"/>
          <p:nvPr/>
        </p:nvSpPr>
        <p:spPr>
          <a:xfrm>
            <a:off x="2638425" y="6031468"/>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Evaluate Classifier</a:t>
            </a:r>
            <a:endParaRPr sz="1800" b="0" i="0" u="none" strike="noStrike" cap="none">
              <a:solidFill>
                <a:srgbClr val="000066"/>
              </a:solidFill>
              <a:latin typeface="Arial"/>
              <a:ea typeface="Arial"/>
              <a:cs typeface="Arial"/>
              <a:sym typeface="Arial"/>
            </a:endParaRPr>
          </a:p>
        </p:txBody>
      </p:sp>
      <p:cxnSp>
        <p:nvCxnSpPr>
          <p:cNvPr id="307" name="Shape 307"/>
          <p:cNvCxnSpPr/>
          <p:nvPr/>
        </p:nvCxnSpPr>
        <p:spPr>
          <a:xfrm>
            <a:off x="4143375" y="3429000"/>
            <a:ext cx="0" cy="539750"/>
          </a:xfrm>
          <a:prstGeom prst="straightConnector1">
            <a:avLst/>
          </a:prstGeom>
          <a:noFill/>
          <a:ln w="28575" cap="flat" cmpd="sng">
            <a:solidFill>
              <a:schemeClr val="dk1"/>
            </a:solidFill>
            <a:prstDash val="solid"/>
            <a:round/>
            <a:headEnd type="none" w="med" len="med"/>
            <a:tailEnd type="triangle" w="lg" len="lg"/>
          </a:ln>
        </p:spPr>
      </p:cxnSp>
      <p:cxnSp>
        <p:nvCxnSpPr>
          <p:cNvPr id="308" name="Shape 308"/>
          <p:cNvCxnSpPr/>
          <p:nvPr/>
        </p:nvCxnSpPr>
        <p:spPr>
          <a:xfrm>
            <a:off x="4143375" y="4373563"/>
            <a:ext cx="0" cy="433387"/>
          </a:xfrm>
          <a:prstGeom prst="straightConnector1">
            <a:avLst/>
          </a:prstGeom>
          <a:noFill/>
          <a:ln w="28575" cap="flat" cmpd="sng">
            <a:solidFill>
              <a:schemeClr val="dk1"/>
            </a:solidFill>
            <a:prstDash val="solid"/>
            <a:round/>
            <a:headEnd type="none" w="med" len="med"/>
            <a:tailEnd type="triangle" w="lg" len="lg"/>
          </a:ln>
        </p:spPr>
      </p:cxnSp>
      <p:cxnSp>
        <p:nvCxnSpPr>
          <p:cNvPr id="309" name="Shape 309"/>
          <p:cNvCxnSpPr/>
          <p:nvPr/>
        </p:nvCxnSpPr>
        <p:spPr>
          <a:xfrm flipH="1">
            <a:off x="4143374" y="5169932"/>
            <a:ext cx="1" cy="861536"/>
          </a:xfrm>
          <a:prstGeom prst="straightConnector1">
            <a:avLst/>
          </a:prstGeom>
          <a:noFill/>
          <a:ln w="28575" cap="flat" cmpd="sng">
            <a:solidFill>
              <a:schemeClr val="dk1"/>
            </a:solidFill>
            <a:prstDash val="solid"/>
            <a:round/>
            <a:headEnd type="none" w="med" len="med"/>
            <a:tailEnd type="triangle" w="lg" len="lg"/>
          </a:ln>
        </p:spPr>
      </p:cxnSp>
      <p:grpSp>
        <p:nvGrpSpPr>
          <p:cNvPr id="310" name="Shape 310"/>
          <p:cNvGrpSpPr/>
          <p:nvPr/>
        </p:nvGrpSpPr>
        <p:grpSpPr>
          <a:xfrm>
            <a:off x="1904999" y="2579688"/>
            <a:ext cx="2238375" cy="3057525"/>
            <a:chOff x="1192" y="1625"/>
            <a:chExt cx="1388" cy="1926"/>
          </a:xfrm>
        </p:grpSpPr>
        <p:cxnSp>
          <p:nvCxnSpPr>
            <p:cNvPr id="311" name="Shape 311"/>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312" name="Shape 312"/>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313" name="Shape 313"/>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cxnSp>
        <p:nvCxnSpPr>
          <p:cNvPr id="314" name="Shape 314"/>
          <p:cNvCxnSpPr>
            <a:stCxn id="301" idx="2"/>
            <a:endCxn id="303" idx="0"/>
          </p:cNvCxnSpPr>
          <p:nvPr/>
        </p:nvCxnSpPr>
        <p:spPr>
          <a:xfrm rot="-5400000" flipH="1">
            <a:off x="3102925" y="2018350"/>
            <a:ext cx="970500" cy="1112100"/>
          </a:xfrm>
          <a:prstGeom prst="bentConnector3">
            <a:avLst>
              <a:gd name="adj1" fmla="val 28645"/>
            </a:avLst>
          </a:prstGeom>
          <a:noFill/>
          <a:ln w="12700" cap="flat" cmpd="sng">
            <a:solidFill>
              <a:schemeClr val="dk1"/>
            </a:solidFill>
            <a:prstDash val="solid"/>
            <a:miter lim="800000"/>
            <a:headEnd type="none" w="med" len="med"/>
            <a:tailEnd type="triangle" w="lg" len="lg"/>
          </a:ln>
        </p:spPr>
      </p:cxnSp>
      <p:cxnSp>
        <p:nvCxnSpPr>
          <p:cNvPr id="315" name="Shape 315"/>
          <p:cNvCxnSpPr/>
          <p:nvPr/>
        </p:nvCxnSpPr>
        <p:spPr>
          <a:xfrm flipH="1">
            <a:off x="4143492" y="2098674"/>
            <a:ext cx="1281000" cy="263400"/>
          </a:xfrm>
          <a:prstGeom prst="bentConnector3">
            <a:avLst>
              <a:gd name="adj1" fmla="val 513"/>
            </a:avLst>
          </a:prstGeom>
          <a:noFill/>
          <a:ln w="12700" cap="flat" cmpd="sng">
            <a:solidFill>
              <a:schemeClr val="dk1"/>
            </a:solidFill>
            <a:prstDash val="solid"/>
            <a:miter lim="800000"/>
            <a:headEnd type="none" w="med" len="med"/>
            <a:tailEnd type="none" w="med" len="med"/>
          </a:ln>
        </p:spPr>
      </p:cxnSp>
      <p:sp>
        <p:nvSpPr>
          <p:cNvPr id="316" name="Shape 316"/>
          <p:cNvSpPr txBox="1"/>
          <p:nvPr/>
        </p:nvSpPr>
        <p:spPr>
          <a:xfrm>
            <a:off x="1545166" y="794783"/>
            <a:ext cx="5596467" cy="5191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dirty="0">
                <a:solidFill>
                  <a:schemeClr val="dk1"/>
                </a:solidFill>
                <a:latin typeface="+mn-lt"/>
                <a:sym typeface="Arial"/>
              </a:rPr>
              <a:t>Computational methodology</a:t>
            </a:r>
            <a:endParaRPr sz="32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
            </a:r>
            <a:br>
              <a:rPr lang="en-US" sz="3600" b="1" i="0" u="none" strike="noStrike" cap="none">
                <a:solidFill>
                  <a:schemeClr val="dk2"/>
                </a:solidFill>
                <a:latin typeface="Arial"/>
                <a:ea typeface="Arial"/>
                <a:cs typeface="Arial"/>
                <a:sym typeface="Arial"/>
              </a:rPr>
            </a:br>
            <a:r>
              <a:rPr lang="en-US" sz="3600" b="1" i="0" u="none" strike="noStrike" cap="none">
                <a:solidFill>
                  <a:schemeClr val="dk2"/>
                </a:solidFill>
                <a:latin typeface="Arial"/>
                <a:ea typeface="Arial"/>
                <a:cs typeface="Arial"/>
                <a:sym typeface="Arial"/>
              </a:rPr>
              <a:t>Classification</a:t>
            </a:r>
            <a:br>
              <a:rPr lang="en-US" sz="3600" b="1" i="0" u="none" strike="noStrike" cap="none">
                <a:solidFill>
                  <a:schemeClr val="dk2"/>
                </a:solidFill>
                <a:latin typeface="Arial"/>
                <a:ea typeface="Arial"/>
                <a:cs typeface="Arial"/>
                <a:sym typeface="Arial"/>
              </a:rPr>
            </a:br>
            <a:endParaRPr sz="3600" b="1" i="0" u="none" strike="noStrike" cap="none">
              <a:solidFill>
                <a:schemeClr val="dk2"/>
              </a:solidFill>
              <a:latin typeface="Arial"/>
              <a:ea typeface="Arial"/>
              <a:cs typeface="Arial"/>
              <a:sym typeface="Arial"/>
            </a:endParaRPr>
          </a:p>
        </p:txBody>
      </p:sp>
      <p:sp>
        <p:nvSpPr>
          <p:cNvPr id="323" name="Shape 323"/>
          <p:cNvSpPr txBox="1"/>
          <p:nvPr/>
        </p:nvSpPr>
        <p:spPr>
          <a:xfrm>
            <a:off x="2447925" y="3093244"/>
            <a:ext cx="3392488" cy="335756"/>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Pick genes</a:t>
            </a:r>
            <a:endParaRPr sz="1800" b="0" i="0" u="none" strike="noStrike" cap="none">
              <a:solidFill>
                <a:schemeClr val="lt2"/>
              </a:solidFill>
              <a:latin typeface="Arial"/>
              <a:ea typeface="Arial"/>
              <a:cs typeface="Arial"/>
              <a:sym typeface="Arial"/>
            </a:endParaRPr>
          </a:p>
        </p:txBody>
      </p:sp>
      <p:sp>
        <p:nvSpPr>
          <p:cNvPr id="324" name="Shape 324"/>
          <p:cNvSpPr txBox="1"/>
          <p:nvPr/>
        </p:nvSpPr>
        <p:spPr>
          <a:xfrm>
            <a:off x="2667000" y="3886200"/>
            <a:ext cx="295275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000066"/>
                </a:solidFill>
                <a:latin typeface="Arial"/>
                <a:ea typeface="Arial"/>
                <a:cs typeface="Arial"/>
                <a:sym typeface="Arial"/>
              </a:rPr>
              <a:t>Build Classifier</a:t>
            </a:r>
            <a:endParaRPr/>
          </a:p>
        </p:txBody>
      </p:sp>
      <p:sp>
        <p:nvSpPr>
          <p:cNvPr id="325" name="Shape 325"/>
          <p:cNvSpPr txBox="1"/>
          <p:nvPr/>
        </p:nvSpPr>
        <p:spPr>
          <a:xfrm>
            <a:off x="2638425" y="4806950"/>
            <a:ext cx="3011488" cy="369332"/>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Test Classifier</a:t>
            </a:r>
            <a:endParaRPr sz="1800" b="0" i="0" u="none" strike="noStrike" cap="none">
              <a:solidFill>
                <a:schemeClr val="lt2"/>
              </a:solidFill>
              <a:latin typeface="Arial"/>
              <a:ea typeface="Arial"/>
              <a:cs typeface="Arial"/>
              <a:sym typeface="Arial"/>
            </a:endParaRPr>
          </a:p>
        </p:txBody>
      </p:sp>
      <p:sp>
        <p:nvSpPr>
          <p:cNvPr id="326" name="Shape 326"/>
          <p:cNvSpPr txBox="1"/>
          <p:nvPr/>
        </p:nvSpPr>
        <p:spPr>
          <a:xfrm>
            <a:off x="2638425" y="5870575"/>
            <a:ext cx="3011488" cy="369332"/>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Evaluate Classifier</a:t>
            </a:r>
            <a:endParaRPr sz="1800" b="0" i="0" u="none" strike="noStrike" cap="none">
              <a:solidFill>
                <a:schemeClr val="lt2"/>
              </a:solidFill>
              <a:latin typeface="Arial"/>
              <a:ea typeface="Arial"/>
              <a:cs typeface="Arial"/>
              <a:sym typeface="Arial"/>
            </a:endParaRPr>
          </a:p>
        </p:txBody>
      </p:sp>
      <p:cxnSp>
        <p:nvCxnSpPr>
          <p:cNvPr id="327" name="Shape 327"/>
          <p:cNvCxnSpPr/>
          <p:nvPr/>
        </p:nvCxnSpPr>
        <p:spPr>
          <a:xfrm>
            <a:off x="4143375" y="3351213"/>
            <a:ext cx="0" cy="617537"/>
          </a:xfrm>
          <a:prstGeom prst="straightConnector1">
            <a:avLst/>
          </a:prstGeom>
          <a:noFill/>
          <a:ln w="28575" cap="flat" cmpd="sng">
            <a:solidFill>
              <a:schemeClr val="dk1"/>
            </a:solidFill>
            <a:prstDash val="solid"/>
            <a:round/>
            <a:headEnd type="none" w="med" len="med"/>
            <a:tailEnd type="triangle" w="lg" len="lg"/>
          </a:ln>
        </p:spPr>
      </p:cxnSp>
      <p:cxnSp>
        <p:nvCxnSpPr>
          <p:cNvPr id="328" name="Shape 328"/>
          <p:cNvCxnSpPr/>
          <p:nvPr/>
        </p:nvCxnSpPr>
        <p:spPr>
          <a:xfrm>
            <a:off x="4143375" y="4373563"/>
            <a:ext cx="0" cy="407987"/>
          </a:xfrm>
          <a:prstGeom prst="straightConnector1">
            <a:avLst/>
          </a:prstGeom>
          <a:noFill/>
          <a:ln w="28575" cap="flat" cmpd="sng">
            <a:solidFill>
              <a:schemeClr val="dk1"/>
            </a:solidFill>
            <a:prstDash val="solid"/>
            <a:round/>
            <a:headEnd type="none" w="med" len="med"/>
            <a:tailEnd type="triangle" w="lg" len="lg"/>
          </a:ln>
        </p:spPr>
      </p:cxnSp>
      <p:cxnSp>
        <p:nvCxnSpPr>
          <p:cNvPr id="329" name="Shape 329"/>
          <p:cNvCxnSpPr/>
          <p:nvPr/>
        </p:nvCxnSpPr>
        <p:spPr>
          <a:xfrm>
            <a:off x="4143375" y="5257800"/>
            <a:ext cx="0" cy="588963"/>
          </a:xfrm>
          <a:prstGeom prst="straightConnector1">
            <a:avLst/>
          </a:prstGeom>
          <a:noFill/>
          <a:ln w="28575" cap="flat" cmpd="sng">
            <a:solidFill>
              <a:schemeClr val="dk1"/>
            </a:solidFill>
            <a:prstDash val="solid"/>
            <a:round/>
            <a:headEnd type="none" w="med" len="med"/>
            <a:tailEnd type="triangle" w="lg" len="lg"/>
          </a:ln>
        </p:spPr>
      </p:cxnSp>
      <p:grpSp>
        <p:nvGrpSpPr>
          <p:cNvPr id="330" name="Shape 330"/>
          <p:cNvGrpSpPr/>
          <p:nvPr/>
        </p:nvGrpSpPr>
        <p:grpSpPr>
          <a:xfrm>
            <a:off x="1892299" y="2667000"/>
            <a:ext cx="2251075" cy="2970213"/>
            <a:chOff x="1192" y="1625"/>
            <a:chExt cx="1388" cy="1926"/>
          </a:xfrm>
        </p:grpSpPr>
        <p:cxnSp>
          <p:nvCxnSpPr>
            <p:cNvPr id="331" name="Shape 331"/>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332" name="Shape 332"/>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333" name="Shape 333"/>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sp>
        <p:nvSpPr>
          <p:cNvPr id="334" name="Shape 334"/>
          <p:cNvSpPr txBox="1"/>
          <p:nvPr/>
        </p:nvSpPr>
        <p:spPr>
          <a:xfrm>
            <a:off x="1847850" y="1712913"/>
            <a:ext cx="236855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Data</a:t>
            </a:r>
            <a:endParaRPr sz="1800" b="0" i="0" u="none" strike="noStrike" cap="none">
              <a:solidFill>
                <a:schemeClr val="lt2"/>
              </a:solidFill>
              <a:latin typeface="Arial"/>
              <a:ea typeface="Arial"/>
              <a:cs typeface="Arial"/>
              <a:sym typeface="Arial"/>
            </a:endParaRPr>
          </a:p>
        </p:txBody>
      </p:sp>
      <p:sp>
        <p:nvSpPr>
          <p:cNvPr id="335" name="Shape 335"/>
          <p:cNvSpPr txBox="1"/>
          <p:nvPr/>
        </p:nvSpPr>
        <p:spPr>
          <a:xfrm>
            <a:off x="4294188" y="1708150"/>
            <a:ext cx="2260600" cy="376238"/>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Known Classes</a:t>
            </a:r>
            <a:endParaRPr/>
          </a:p>
        </p:txBody>
      </p:sp>
      <p:cxnSp>
        <p:nvCxnSpPr>
          <p:cNvPr id="336" name="Shape 336"/>
          <p:cNvCxnSpPr>
            <a:stCxn id="334" idx="2"/>
            <a:endCxn id="323" idx="0"/>
          </p:cNvCxnSpPr>
          <p:nvPr/>
        </p:nvCxnSpPr>
        <p:spPr>
          <a:xfrm rot="-5400000" flipH="1">
            <a:off x="3086125" y="2035150"/>
            <a:ext cx="1004100" cy="1112100"/>
          </a:xfrm>
          <a:prstGeom prst="bentConnector3">
            <a:avLst>
              <a:gd name="adj1" fmla="val 43377"/>
            </a:avLst>
          </a:prstGeom>
          <a:noFill/>
          <a:ln w="12700" cap="flat" cmpd="sng">
            <a:solidFill>
              <a:schemeClr val="dk1"/>
            </a:solidFill>
            <a:prstDash val="solid"/>
            <a:miter lim="800000"/>
            <a:headEnd type="none" w="med" len="med"/>
            <a:tailEnd type="triangle" w="lg" len="lg"/>
          </a:ln>
        </p:spPr>
      </p:cxnSp>
      <p:cxnSp>
        <p:nvCxnSpPr>
          <p:cNvPr id="337" name="Shape 337"/>
          <p:cNvCxnSpPr>
            <a:stCxn id="335" idx="2"/>
          </p:cNvCxnSpPr>
          <p:nvPr/>
        </p:nvCxnSpPr>
        <p:spPr>
          <a:xfrm rot="5400000">
            <a:off x="4563338" y="1669338"/>
            <a:ext cx="446100" cy="1276200"/>
          </a:xfrm>
          <a:prstGeom prst="bentConnector2">
            <a:avLst/>
          </a:prstGeom>
          <a:noFill/>
          <a:ln w="12700" cap="flat" cmpd="sng">
            <a:solidFill>
              <a:schemeClr val="dk1"/>
            </a:solidFill>
            <a:prstDash val="solid"/>
            <a:miter lim="800000"/>
            <a:headEnd type="none" w="med" len="med"/>
            <a:tailEnd type="none" w="med" len="med"/>
          </a:ln>
        </p:spPr>
      </p:cxnSp>
      <p:grpSp>
        <p:nvGrpSpPr>
          <p:cNvPr id="338" name="Shape 338"/>
          <p:cNvGrpSpPr/>
          <p:nvPr/>
        </p:nvGrpSpPr>
        <p:grpSpPr>
          <a:xfrm>
            <a:off x="5840413" y="3351213"/>
            <a:ext cx="3303587" cy="1906587"/>
            <a:chOff x="3679" y="1993"/>
            <a:chExt cx="2081" cy="1885"/>
          </a:xfrm>
        </p:grpSpPr>
        <p:sp>
          <p:nvSpPr>
            <p:cNvPr id="339" name="Shape 339"/>
            <p:cNvSpPr/>
            <p:nvPr/>
          </p:nvSpPr>
          <p:spPr>
            <a:xfrm>
              <a:off x="3679" y="1993"/>
              <a:ext cx="161" cy="1700"/>
            </a:xfrm>
            <a:prstGeom prst="leftBrace">
              <a:avLst>
                <a:gd name="adj1" fmla="val 87992"/>
                <a:gd name="adj2" fmla="val 50000"/>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0" name="Shape 340"/>
            <p:cNvSpPr txBox="1"/>
            <p:nvPr/>
          </p:nvSpPr>
          <p:spPr>
            <a:xfrm>
              <a:off x="3871" y="2017"/>
              <a:ext cx="1889" cy="1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b="0" i="0" u="none" strike="noStrike" cap="none">
                  <a:solidFill>
                    <a:srgbClr val="008000"/>
                  </a:solidFill>
                  <a:latin typeface="Arial"/>
                  <a:ea typeface="Arial"/>
                  <a:cs typeface="Arial"/>
                  <a:sym typeface="Arial"/>
                </a:rPr>
                <a:t>Regression Trees (CART)</a:t>
              </a:r>
              <a:endParaRPr/>
            </a:p>
            <a:p>
              <a:pPr marL="0" marR="0" lvl="0" indent="0" algn="l" rtl="0">
                <a:lnSpc>
                  <a:spcPct val="90000"/>
                </a:lnSpc>
                <a:spcBef>
                  <a:spcPts val="900"/>
                </a:spcBef>
                <a:spcAft>
                  <a:spcPts val="0"/>
                </a:spcAft>
                <a:buNone/>
              </a:pPr>
              <a:r>
                <a:rPr lang="en-US" sz="1800" b="0" i="0" u="none" strike="noStrike" cap="none">
                  <a:solidFill>
                    <a:srgbClr val="008000"/>
                  </a:solidFill>
                  <a:latin typeface="Arial"/>
                  <a:ea typeface="Arial"/>
                  <a:cs typeface="Arial"/>
                  <a:sym typeface="Arial"/>
                </a:rPr>
                <a:t>Weighted Voting</a:t>
              </a:r>
              <a:endParaRPr/>
            </a:p>
            <a:p>
              <a:pPr marL="0" marR="0" lvl="0" indent="0" algn="l" rtl="0">
                <a:lnSpc>
                  <a:spcPct val="90000"/>
                </a:lnSpc>
                <a:spcBef>
                  <a:spcPts val="900"/>
                </a:spcBef>
                <a:spcAft>
                  <a:spcPts val="0"/>
                </a:spcAft>
                <a:buNone/>
              </a:pPr>
              <a:r>
                <a:rPr lang="en-US" sz="1800" b="0" i="1" u="none" strike="noStrike" cap="none">
                  <a:solidFill>
                    <a:srgbClr val="008000"/>
                  </a:solidFill>
                  <a:latin typeface="Arial"/>
                  <a:ea typeface="Arial"/>
                  <a:cs typeface="Arial"/>
                  <a:sym typeface="Arial"/>
                </a:rPr>
                <a:t>k</a:t>
              </a:r>
              <a:r>
                <a:rPr lang="en-US" sz="1800" b="0" i="0" u="none" strike="noStrike" cap="none">
                  <a:solidFill>
                    <a:srgbClr val="008000"/>
                  </a:solidFill>
                  <a:latin typeface="Arial"/>
                  <a:ea typeface="Arial"/>
                  <a:cs typeface="Arial"/>
                  <a:sym typeface="Arial"/>
                </a:rPr>
                <a:t>-Nearest Neighbors</a:t>
              </a:r>
              <a:endParaRPr/>
            </a:p>
            <a:p>
              <a:pPr marL="0" marR="0" lvl="0" indent="0" algn="l" rtl="0">
                <a:lnSpc>
                  <a:spcPct val="90000"/>
                </a:lnSpc>
                <a:spcBef>
                  <a:spcPts val="900"/>
                </a:spcBef>
                <a:spcAft>
                  <a:spcPts val="0"/>
                </a:spcAft>
                <a:buNone/>
              </a:pPr>
              <a:r>
                <a:rPr lang="en-US" sz="1800" b="0" i="0" u="none" strike="noStrike" cap="none">
                  <a:solidFill>
                    <a:srgbClr val="008000"/>
                  </a:solidFill>
                  <a:latin typeface="Arial"/>
                  <a:ea typeface="Arial"/>
                  <a:cs typeface="Arial"/>
                  <a:sym typeface="Arial"/>
                </a:rPr>
                <a:t>Support Vector Machines</a:t>
              </a:r>
              <a:endParaRPr/>
            </a:p>
            <a:p>
              <a:pPr marL="0" marR="0" lvl="0" indent="0" algn="l" rtl="0">
                <a:lnSpc>
                  <a:spcPct val="90000"/>
                </a:lnSpc>
                <a:spcBef>
                  <a:spcPts val="900"/>
                </a:spcBef>
                <a:spcAft>
                  <a:spcPts val="0"/>
                </a:spcAft>
                <a:buNone/>
              </a:pPr>
              <a:endParaRPr sz="1800" b="0" i="0" u="none" strike="noStrike" cap="none">
                <a:solidFill>
                  <a:srgbClr val="008000"/>
                </a:solidFill>
                <a:latin typeface="Arial"/>
                <a:ea typeface="Arial"/>
                <a:cs typeface="Arial"/>
                <a:sym typeface="Arial"/>
              </a:endParaRPr>
            </a:p>
          </p:txBody>
        </p:sp>
      </p:grpSp>
      <p:sp>
        <p:nvSpPr>
          <p:cNvPr id="341" name="Shape 341"/>
          <p:cNvSpPr txBox="1"/>
          <p:nvPr/>
        </p:nvSpPr>
        <p:spPr>
          <a:xfrm>
            <a:off x="17526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Computational methodology</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28600" y="1524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Classifiers</a:t>
            </a:r>
            <a:endParaRPr/>
          </a:p>
        </p:txBody>
      </p:sp>
      <p:sp>
        <p:nvSpPr>
          <p:cNvPr id="347" name="Shape 347"/>
          <p:cNvSpPr txBox="1">
            <a:spLocks noGrp="1"/>
          </p:cNvSpPr>
          <p:nvPr>
            <p:ph type="body" idx="4294967295"/>
          </p:nvPr>
        </p:nvSpPr>
        <p:spPr>
          <a:xfrm>
            <a:off x="1447800" y="1752600"/>
            <a:ext cx="7696200"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Important issues:</a:t>
            </a:r>
            <a:endParaRPr/>
          </a:p>
          <a:p>
            <a:pPr marL="342900" marR="0" lvl="0" indent="-34290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a:t>
            </a:r>
            <a:r>
              <a:rPr lang="en-US" sz="2000" b="0" i="0" u="none" strike="noStrike" cap="none">
                <a:solidFill>
                  <a:schemeClr val="dk1"/>
                </a:solidFill>
                <a:latin typeface="Arial"/>
                <a:ea typeface="Arial"/>
                <a:cs typeface="Arial"/>
                <a:sym typeface="Arial"/>
              </a:rPr>
              <a:t>ew cases, many variables (genes)</a:t>
            </a:r>
            <a:endParaRPr sz="1800" b="0" i="0" u="none" strike="noStrike" cap="none">
              <a:solidFill>
                <a:schemeClr val="dk1"/>
              </a:solidFill>
              <a:latin typeface="Arial"/>
              <a:ea typeface="Arial"/>
              <a:cs typeface="Arial"/>
              <a:sym typeface="Arial"/>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redundancy</a:t>
            </a:r>
            <a:r>
              <a:rPr lang="en-US" sz="2000" b="0" i="0" u="none" strike="noStrike" cap="none">
                <a:solidFill>
                  <a:schemeClr val="dk1"/>
                </a:solidFill>
                <a:latin typeface="Arial"/>
                <a:ea typeface="Arial"/>
                <a:cs typeface="Arial"/>
                <a:sym typeface="Arial"/>
              </a:rPr>
              <a:t>: many highly correlated genes.</a:t>
            </a:r>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noise</a:t>
            </a:r>
            <a:r>
              <a:rPr lang="en-US" sz="2000" b="0" i="0" u="none" strike="noStrike" cap="none">
                <a:solidFill>
                  <a:schemeClr val="dk1"/>
                </a:solidFill>
                <a:latin typeface="Arial"/>
                <a:ea typeface="Arial"/>
                <a:cs typeface="Arial"/>
                <a:sym typeface="Arial"/>
              </a:rPr>
              <a:t>: measurements are very imprecise.</a:t>
            </a:r>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feature selection</a:t>
            </a:r>
            <a:r>
              <a:rPr lang="en-US" sz="2000" b="0" i="0" u="none" strike="noStrike" cap="none">
                <a:solidFill>
                  <a:schemeClr val="dk1"/>
                </a:solidFill>
                <a:latin typeface="Arial"/>
                <a:ea typeface="Arial"/>
                <a:cs typeface="Arial"/>
                <a:sym typeface="Arial"/>
              </a:rPr>
              <a:t>: reducing the # of genes is a necessity.</a:t>
            </a:r>
            <a:endParaRPr/>
          </a:p>
          <a:p>
            <a:pPr marL="742950" marR="0" lvl="1" indent="-158750" algn="l" rtl="0">
              <a:lnSpc>
                <a:spcPct val="8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1" indent="0" algn="l" rtl="0">
              <a:lnSpc>
                <a:spcPct val="80000"/>
              </a:lnSpc>
              <a:spcBef>
                <a:spcPts val="4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Avoid over-fitting</a:t>
            </a:r>
            <a:endParaRPr/>
          </a:p>
          <a:p>
            <a:pPr marL="0" marR="0" lvl="1" indent="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pSp>
        <p:nvGrpSpPr>
          <p:cNvPr id="353" name="Shape 353"/>
          <p:cNvGrpSpPr/>
          <p:nvPr/>
        </p:nvGrpSpPr>
        <p:grpSpPr>
          <a:xfrm>
            <a:off x="1130300" y="1914525"/>
            <a:ext cx="7188200" cy="4751388"/>
            <a:chOff x="720" y="1266"/>
            <a:chExt cx="4528" cy="2993"/>
          </a:xfrm>
        </p:grpSpPr>
        <p:sp>
          <p:nvSpPr>
            <p:cNvPr id="354" name="Shape 354"/>
            <p:cNvSpPr/>
            <p:nvPr/>
          </p:nvSpPr>
          <p:spPr>
            <a:xfrm>
              <a:off x="720" y="1266"/>
              <a:ext cx="4320" cy="297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355" name="Shape 355"/>
            <p:cNvCxnSpPr/>
            <p:nvPr/>
          </p:nvCxnSpPr>
          <p:spPr>
            <a:xfrm flipH="1" flipV="1">
              <a:off x="1206" y="4050"/>
              <a:ext cx="3834" cy="1"/>
            </a:xfrm>
            <a:prstGeom prst="straightConnector1">
              <a:avLst/>
            </a:prstGeom>
            <a:noFill/>
            <a:ln w="19050" cap="flat" cmpd="sng">
              <a:solidFill>
                <a:schemeClr val="dk1"/>
              </a:solidFill>
              <a:prstDash val="solid"/>
              <a:round/>
              <a:headEnd type="triangle" w="lg" len="lg"/>
              <a:tailEnd type="none" w="med" len="med"/>
            </a:ln>
          </p:spPr>
        </p:cxnSp>
        <p:cxnSp>
          <p:nvCxnSpPr>
            <p:cNvPr id="356" name="Shape 356"/>
            <p:cNvCxnSpPr/>
            <p:nvPr/>
          </p:nvCxnSpPr>
          <p:spPr>
            <a:xfrm rot="-5400000">
              <a:off x="109" y="2962"/>
              <a:ext cx="2177" cy="0"/>
            </a:xfrm>
            <a:prstGeom prst="straightConnector1">
              <a:avLst/>
            </a:prstGeom>
            <a:noFill/>
            <a:ln w="19050" cap="flat" cmpd="sng">
              <a:solidFill>
                <a:schemeClr val="dk1"/>
              </a:solidFill>
              <a:prstDash val="solid"/>
              <a:round/>
              <a:headEnd type="none" w="med" len="med"/>
              <a:tailEnd type="triangle" w="lg" len="lg"/>
            </a:ln>
          </p:spPr>
        </p:cxnSp>
        <p:sp>
          <p:nvSpPr>
            <p:cNvPr id="357" name="Shape 357"/>
            <p:cNvSpPr/>
            <p:nvPr/>
          </p:nvSpPr>
          <p:spPr>
            <a:xfrm rot="5400000" flipH="1">
              <a:off x="3824" y="3833"/>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rot="5400000" flipH="1">
              <a:off x="4118" y="3528"/>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rot="5400000" flipH="1">
              <a:off x="3792" y="3541"/>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rot="5400000" flipH="1">
              <a:off x="3910" y="3345"/>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rot="5400000" flipH="1">
              <a:off x="3198" y="3185"/>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rot="5400000" flipH="1">
              <a:off x="4151" y="2827"/>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rot="5400000" flipH="1">
              <a:off x="4151" y="2535"/>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rot="5400000" flipH="1">
              <a:off x="3798" y="2771"/>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rot="5400000" flipH="1">
              <a:off x="3802" y="3170"/>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rot="5400000" flipH="1">
              <a:off x="3253" y="3483"/>
              <a:ext cx="101"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rot="5400000" flipH="1">
              <a:off x="3302" y="3743"/>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rot="5400000" flipH="1">
              <a:off x="3479" y="2728"/>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rot="5400000" flipH="1">
              <a:off x="3567" y="3772"/>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rot="5400000" flipH="1">
              <a:off x="3527" y="3513"/>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Shape 371"/>
            <p:cNvSpPr/>
            <p:nvPr/>
          </p:nvSpPr>
          <p:spPr>
            <a:xfrm rot="5400000" flipH="1">
              <a:off x="3619" y="3284"/>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Shape 372"/>
            <p:cNvSpPr/>
            <p:nvPr/>
          </p:nvSpPr>
          <p:spPr>
            <a:xfrm rot="5400000" flipH="1">
              <a:off x="2994" y="3341"/>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rot="5400000" flipH="1">
              <a:off x="3478" y="3047"/>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Shape 374"/>
            <p:cNvSpPr/>
            <p:nvPr/>
          </p:nvSpPr>
          <p:spPr>
            <a:xfrm rot="5400000" flipH="1">
              <a:off x="3057" y="3665"/>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Shape 375"/>
            <p:cNvSpPr/>
            <p:nvPr/>
          </p:nvSpPr>
          <p:spPr>
            <a:xfrm rot="5400000" flipH="1">
              <a:off x="3394" y="3287"/>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rot="5400000" flipH="1">
              <a:off x="3239" y="2343"/>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Shape 377"/>
            <p:cNvSpPr/>
            <p:nvPr/>
          </p:nvSpPr>
          <p:spPr>
            <a:xfrm rot="5400000" flipH="1">
              <a:off x="2988" y="2946"/>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Shape 378"/>
            <p:cNvSpPr/>
            <p:nvPr/>
          </p:nvSpPr>
          <p:spPr>
            <a:xfrm rot="5400000" flipH="1">
              <a:off x="4181" y="3350"/>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rot="5400000" flipH="1">
              <a:off x="2471" y="2631"/>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Shape 380"/>
            <p:cNvSpPr/>
            <p:nvPr/>
          </p:nvSpPr>
          <p:spPr>
            <a:xfrm rot="5400000" flipH="1">
              <a:off x="2388" y="3011"/>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Shape 381"/>
            <p:cNvSpPr/>
            <p:nvPr/>
          </p:nvSpPr>
          <p:spPr>
            <a:xfrm rot="5400000" flipH="1">
              <a:off x="2185" y="3230"/>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rot="5400000" flipH="1">
              <a:off x="1823" y="3284"/>
              <a:ext cx="101"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Shape 383"/>
            <p:cNvSpPr/>
            <p:nvPr/>
          </p:nvSpPr>
          <p:spPr>
            <a:xfrm rot="5400000" flipH="1">
              <a:off x="1687" y="3001"/>
              <a:ext cx="102" cy="11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Shape 384"/>
            <p:cNvSpPr/>
            <p:nvPr/>
          </p:nvSpPr>
          <p:spPr>
            <a:xfrm rot="5400000" flipH="1">
              <a:off x="1333" y="2948"/>
              <a:ext cx="100"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rot="5400000" flipH="1">
              <a:off x="1254" y="2623"/>
              <a:ext cx="101"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Shape 386"/>
            <p:cNvSpPr/>
            <p:nvPr/>
          </p:nvSpPr>
          <p:spPr>
            <a:xfrm rot="5400000" flipH="1">
              <a:off x="1617" y="2793"/>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Shape 387"/>
            <p:cNvSpPr/>
            <p:nvPr/>
          </p:nvSpPr>
          <p:spPr>
            <a:xfrm rot="5400000" flipH="1">
              <a:off x="1411" y="2440"/>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Shape 388"/>
            <p:cNvSpPr/>
            <p:nvPr/>
          </p:nvSpPr>
          <p:spPr>
            <a:xfrm rot="5400000" flipH="1">
              <a:off x="1977" y="2833"/>
              <a:ext cx="100"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Shape 389"/>
            <p:cNvSpPr/>
            <p:nvPr/>
          </p:nvSpPr>
          <p:spPr>
            <a:xfrm rot="5400000" flipH="1">
              <a:off x="2542" y="3345"/>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Shape 390"/>
            <p:cNvSpPr/>
            <p:nvPr/>
          </p:nvSpPr>
          <p:spPr>
            <a:xfrm rot="5400000" flipH="1">
              <a:off x="2335" y="2763"/>
              <a:ext cx="101"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Shape 391"/>
            <p:cNvSpPr/>
            <p:nvPr/>
          </p:nvSpPr>
          <p:spPr>
            <a:xfrm rot="5400000" flipH="1">
              <a:off x="2404" y="2463"/>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Shape 392"/>
            <p:cNvSpPr/>
            <p:nvPr/>
          </p:nvSpPr>
          <p:spPr>
            <a:xfrm rot="5400000" flipH="1">
              <a:off x="1735" y="2591"/>
              <a:ext cx="101"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Shape 393"/>
            <p:cNvSpPr/>
            <p:nvPr/>
          </p:nvSpPr>
          <p:spPr>
            <a:xfrm rot="5400000" flipH="1">
              <a:off x="1789" y="2317"/>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Shape 394"/>
            <p:cNvSpPr/>
            <p:nvPr/>
          </p:nvSpPr>
          <p:spPr>
            <a:xfrm rot="5400000" flipH="1">
              <a:off x="2645" y="3042"/>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Shape 395"/>
            <p:cNvSpPr/>
            <p:nvPr/>
          </p:nvSpPr>
          <p:spPr>
            <a:xfrm rot="5400000" flipH="1">
              <a:off x="2134" y="2350"/>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Shape 396"/>
            <p:cNvSpPr txBox="1"/>
            <p:nvPr/>
          </p:nvSpPr>
          <p:spPr>
            <a:xfrm>
              <a:off x="1488" y="1482"/>
              <a:ext cx="2109"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1"/>
                  </a:solidFill>
                  <a:latin typeface="Comic Sans MS"/>
                  <a:ea typeface="Comic Sans MS"/>
                  <a:cs typeface="Comic Sans MS"/>
                  <a:sym typeface="Comic Sans MS"/>
                </a:rPr>
                <a:t>project samples in gene space</a:t>
              </a:r>
              <a:endParaRPr/>
            </a:p>
          </p:txBody>
        </p:sp>
        <p:sp>
          <p:nvSpPr>
            <p:cNvPr id="397" name="Shape 397"/>
            <p:cNvSpPr txBox="1"/>
            <p:nvPr/>
          </p:nvSpPr>
          <p:spPr>
            <a:xfrm>
              <a:off x="2354" y="4028"/>
              <a:ext cx="556"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gene 1</a:t>
              </a:r>
              <a:endParaRPr/>
            </a:p>
          </p:txBody>
        </p:sp>
        <p:sp>
          <p:nvSpPr>
            <p:cNvPr id="398" name="Shape 398"/>
            <p:cNvSpPr txBox="1"/>
            <p:nvPr/>
          </p:nvSpPr>
          <p:spPr>
            <a:xfrm rot="-5400000">
              <a:off x="709" y="2710"/>
              <a:ext cx="556"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gene 2</a:t>
              </a:r>
              <a:endParaRPr/>
            </a:p>
          </p:txBody>
        </p:sp>
        <p:sp>
          <p:nvSpPr>
            <p:cNvPr id="399" name="Shape 399"/>
            <p:cNvSpPr txBox="1"/>
            <p:nvPr/>
          </p:nvSpPr>
          <p:spPr>
            <a:xfrm>
              <a:off x="4284" y="2994"/>
              <a:ext cx="964"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class</a:t>
              </a:r>
              <a:r>
                <a:rPr lang="en-US" sz="1800" b="0" u="none">
                  <a:solidFill>
                    <a:schemeClr val="dk1"/>
                  </a:solidFill>
                  <a:latin typeface="Arial"/>
                  <a:ea typeface="Arial"/>
                  <a:cs typeface="Arial"/>
                  <a:sym typeface="Arial"/>
                </a:rPr>
                <a:t> </a:t>
              </a:r>
              <a:r>
                <a:rPr lang="en-US" sz="1800" b="1" u="none">
                  <a:solidFill>
                    <a:srgbClr val="FF6600"/>
                  </a:solidFill>
                  <a:latin typeface="Arial"/>
                  <a:ea typeface="Arial"/>
                  <a:cs typeface="Arial"/>
                  <a:sym typeface="Arial"/>
                </a:rPr>
                <a:t>orange</a:t>
              </a:r>
              <a:endParaRPr sz="1800" b="1" u="none">
                <a:solidFill>
                  <a:schemeClr val="dk1"/>
                </a:solidFill>
                <a:latin typeface="Arial"/>
                <a:ea typeface="Arial"/>
                <a:cs typeface="Arial"/>
                <a:sym typeface="Arial"/>
              </a:endParaRPr>
            </a:p>
          </p:txBody>
        </p:sp>
        <p:sp>
          <p:nvSpPr>
            <p:cNvPr id="400" name="Shape 400"/>
            <p:cNvSpPr txBox="1"/>
            <p:nvPr/>
          </p:nvSpPr>
          <p:spPr>
            <a:xfrm>
              <a:off x="1504" y="2007"/>
              <a:ext cx="852"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class</a:t>
              </a:r>
              <a:r>
                <a:rPr lang="en-US" sz="1800" b="0" u="none">
                  <a:solidFill>
                    <a:schemeClr val="dk1"/>
                  </a:solidFill>
                  <a:latin typeface="Arial"/>
                  <a:ea typeface="Arial"/>
                  <a:cs typeface="Arial"/>
                  <a:sym typeface="Arial"/>
                </a:rPr>
                <a:t> </a:t>
              </a:r>
              <a:r>
                <a:rPr lang="en-US" sz="1800" b="1" u="none">
                  <a:solidFill>
                    <a:schemeClr val="dk1"/>
                  </a:solidFill>
                  <a:latin typeface="Arial"/>
                  <a:ea typeface="Arial"/>
                  <a:cs typeface="Arial"/>
                  <a:sym typeface="Arial"/>
                </a:rPr>
                <a:t>black</a:t>
              </a:r>
              <a:endParaRPr/>
            </a:p>
          </p:txBody>
        </p:sp>
      </p:grpSp>
      <p:sp>
        <p:nvSpPr>
          <p:cNvPr id="401" name="Shape 401"/>
          <p:cNvSpPr txBox="1">
            <a:spLocks noGrp="1"/>
          </p:cNvSpPr>
          <p:nvPr>
            <p:ph type="title"/>
          </p:nvPr>
        </p:nvSpPr>
        <p:spPr>
          <a:xfrm>
            <a:off x="0" y="31750"/>
            <a:ext cx="91440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Calibri" panose="020F0502020204030204" pitchFamily="34" charset="0"/>
                <a:cs typeface="Calibri" panose="020F0502020204030204" pitchFamily="34" charset="0"/>
                <a:sym typeface="Arial"/>
              </a:rPr>
              <a:t>k Nearest Neighbors (</a:t>
            </a:r>
            <a:r>
              <a:rPr lang="en-US" sz="4400" b="1" i="0" u="none" strike="noStrike" cap="none" dirty="0" err="1">
                <a:solidFill>
                  <a:schemeClr val="tx1"/>
                </a:solidFill>
                <a:latin typeface="Calibri" panose="020F0502020204030204" pitchFamily="34" charset="0"/>
                <a:cs typeface="Calibri" panose="020F0502020204030204" pitchFamily="34" charset="0"/>
                <a:sym typeface="Arial"/>
              </a:rPr>
              <a:t>kNN</a:t>
            </a:r>
            <a:r>
              <a:rPr lang="en-US" sz="4400" b="1" i="0" u="none" strike="noStrike" cap="none" dirty="0">
                <a:solidFill>
                  <a:schemeClr val="tx1"/>
                </a:solidFill>
                <a:latin typeface="Calibri" panose="020F0502020204030204" pitchFamily="34" charset="0"/>
                <a:cs typeface="Calibri" panose="020F0502020204030204" pitchFamily="34" charset="0"/>
                <a:sym typeface="Arial"/>
              </a:rPr>
              <a:t>) Classifier</a:t>
            </a:r>
            <a:endParaRPr sz="4400" dirty="0">
              <a:solidFill>
                <a:schemeClr val="tx1"/>
              </a:solidFill>
              <a:latin typeface="Calibri" panose="020F0502020204030204" pitchFamily="34" charset="0"/>
              <a:cs typeface="Calibri" panose="020F0502020204030204" pitchFamily="34" charset="0"/>
            </a:endParaRPr>
          </a:p>
        </p:txBody>
      </p:sp>
      <p:sp>
        <p:nvSpPr>
          <p:cNvPr id="402" name="Shape 402"/>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u="none">
                <a:solidFill>
                  <a:schemeClr val="dk1"/>
                </a:solidFill>
                <a:latin typeface="Arial"/>
                <a:ea typeface="Arial"/>
                <a:cs typeface="Arial"/>
                <a:sym typeface="Arial"/>
              </a:rPr>
              <a:t>Example: k=5, 2 genes, 2 classes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p:nvPr/>
        </p:nvSpPr>
        <p:spPr>
          <a:xfrm>
            <a:off x="1143000" y="2133600"/>
            <a:ext cx="6858000" cy="472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409" name="Shape 409"/>
          <p:cNvCxnSpPr/>
          <p:nvPr/>
        </p:nvCxnSpPr>
        <p:spPr>
          <a:xfrm flipH="1">
            <a:off x="1901825" y="6429376"/>
            <a:ext cx="6099175" cy="0"/>
          </a:xfrm>
          <a:prstGeom prst="straightConnector1">
            <a:avLst/>
          </a:prstGeom>
          <a:noFill/>
          <a:ln w="19050" cap="flat" cmpd="sng">
            <a:solidFill>
              <a:schemeClr val="dk1"/>
            </a:solidFill>
            <a:prstDash val="solid"/>
            <a:round/>
            <a:headEnd type="triangle" w="lg" len="lg"/>
            <a:tailEnd type="none" w="med" len="med"/>
          </a:ln>
        </p:spPr>
      </p:cxnSp>
      <p:cxnSp>
        <p:nvCxnSpPr>
          <p:cNvPr id="410" name="Shape 410"/>
          <p:cNvCxnSpPr/>
          <p:nvPr/>
        </p:nvCxnSpPr>
        <p:spPr>
          <a:xfrm rot="-5400000">
            <a:off x="173831" y="4701382"/>
            <a:ext cx="3455987" cy="0"/>
          </a:xfrm>
          <a:prstGeom prst="straightConnector1">
            <a:avLst/>
          </a:prstGeom>
          <a:noFill/>
          <a:ln w="19050" cap="flat" cmpd="sng">
            <a:solidFill>
              <a:schemeClr val="dk1"/>
            </a:solidFill>
            <a:prstDash val="solid"/>
            <a:round/>
            <a:headEnd type="none" w="med" len="med"/>
            <a:tailEnd type="triangle" w="lg" len="lg"/>
          </a:ln>
        </p:spPr>
      </p:cxnSp>
      <p:sp>
        <p:nvSpPr>
          <p:cNvPr id="411" name="Shape 411"/>
          <p:cNvSpPr/>
          <p:nvPr/>
        </p:nvSpPr>
        <p:spPr>
          <a:xfrm rot="5400000" flipH="1">
            <a:off x="6070601" y="6084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Shape 412"/>
          <p:cNvSpPr/>
          <p:nvPr/>
        </p:nvSpPr>
        <p:spPr>
          <a:xfrm rot="5400000" flipH="1">
            <a:off x="6537325" y="560070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Shape 413"/>
          <p:cNvSpPr/>
          <p:nvPr/>
        </p:nvSpPr>
        <p:spPr>
          <a:xfrm rot="5400000" flipH="1">
            <a:off x="6019800" y="562133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rot="5400000" flipH="1">
            <a:off x="6207125" y="531018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rot="5400000" flipH="1">
            <a:off x="5076032" y="5056981"/>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rot="5400000" flipH="1">
            <a:off x="6589713" y="448786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rot="5400000" flipH="1">
            <a:off x="6589713" y="40243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rot="5400000" flipH="1">
            <a:off x="6028532" y="4399756"/>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Shape 419"/>
          <p:cNvSpPr/>
          <p:nvPr/>
        </p:nvSpPr>
        <p:spPr>
          <a:xfrm rot="5400000" flipH="1">
            <a:off x="6035676" y="5032375"/>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Shape 420"/>
          <p:cNvSpPr/>
          <p:nvPr/>
        </p:nvSpPr>
        <p:spPr>
          <a:xfrm rot="5400000" flipH="1">
            <a:off x="5164931" y="5528469"/>
            <a:ext cx="160338"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rot="5400000" flipH="1">
            <a:off x="5241925" y="59420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rot="5400000" flipH="1">
            <a:off x="5523707" y="432990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rot="5400000" flipH="1">
            <a:off x="5663407" y="598725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rot="5400000" flipH="1">
            <a:off x="5599113" y="5576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rot="5400000" flipH="1">
            <a:off x="5745163" y="521335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Shape 426"/>
          <p:cNvSpPr/>
          <p:nvPr/>
        </p:nvSpPr>
        <p:spPr>
          <a:xfrm rot="5400000" flipH="1">
            <a:off x="4752976" y="530383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Shape 427"/>
          <p:cNvSpPr/>
          <p:nvPr/>
        </p:nvSpPr>
        <p:spPr>
          <a:xfrm rot="5400000" flipH="1">
            <a:off x="5521326" y="4837112"/>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rot="5400000" flipH="1">
            <a:off x="4852988" y="58181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rot="5400000" flipH="1">
            <a:off x="5387975" y="52181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rot="5400000" flipH="1">
            <a:off x="5141913" y="37195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rot="5400000" flipH="1">
            <a:off x="4743450" y="4676775"/>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rot="5400000" flipH="1">
            <a:off x="6638132" y="5317331"/>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Shape 433"/>
          <p:cNvSpPr/>
          <p:nvPr/>
        </p:nvSpPr>
        <p:spPr>
          <a:xfrm rot="5400000" flipH="1">
            <a:off x="3921919" y="4177507"/>
            <a:ext cx="158750" cy="182562"/>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rot="5400000" flipH="1">
            <a:off x="3790951" y="4779962"/>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rot="5400000" flipH="1">
            <a:off x="3468688" y="5127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rot="5400000" flipH="1">
            <a:off x="2894013" y="5213350"/>
            <a:ext cx="160337" cy="182563"/>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rot="5400000" flipH="1">
            <a:off x="2677319" y="4764882"/>
            <a:ext cx="161925" cy="18573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rot="5400000" flipH="1">
            <a:off x="2115344" y="4680744"/>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rot="5400000" flipH="1">
            <a:off x="1991519" y="4163219"/>
            <a:ext cx="160337"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Shape 440"/>
          <p:cNvSpPr/>
          <p:nvPr/>
        </p:nvSpPr>
        <p:spPr>
          <a:xfrm rot="5400000" flipH="1">
            <a:off x="2566988" y="44338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Shape 441"/>
          <p:cNvSpPr/>
          <p:nvPr/>
        </p:nvSpPr>
        <p:spPr>
          <a:xfrm rot="5400000" flipH="1">
            <a:off x="2239963" y="3873500"/>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Shape 442"/>
          <p:cNvSpPr/>
          <p:nvPr/>
        </p:nvSpPr>
        <p:spPr>
          <a:xfrm rot="5400000" flipH="1">
            <a:off x="3137694" y="4498182"/>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Shape 443"/>
          <p:cNvSpPr/>
          <p:nvPr/>
        </p:nvSpPr>
        <p:spPr>
          <a:xfrm rot="5400000" flipH="1">
            <a:off x="4035425" y="53101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Shape 444"/>
          <p:cNvSpPr/>
          <p:nvPr/>
        </p:nvSpPr>
        <p:spPr>
          <a:xfrm rot="5400000" flipH="1">
            <a:off x="3707606" y="438546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Shape 445"/>
          <p:cNvSpPr/>
          <p:nvPr/>
        </p:nvSpPr>
        <p:spPr>
          <a:xfrm rot="5400000" flipH="1">
            <a:off x="3816350" y="3910013"/>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Shape 446"/>
          <p:cNvSpPr/>
          <p:nvPr/>
        </p:nvSpPr>
        <p:spPr>
          <a:xfrm rot="5400000" flipH="1">
            <a:off x="2755106" y="411241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Shape 447"/>
          <p:cNvSpPr/>
          <p:nvPr/>
        </p:nvSpPr>
        <p:spPr>
          <a:xfrm rot="5400000" flipH="1">
            <a:off x="2840038" y="367823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Shape 448"/>
          <p:cNvSpPr/>
          <p:nvPr/>
        </p:nvSpPr>
        <p:spPr>
          <a:xfrm rot="5400000" flipH="1">
            <a:off x="4198938" y="482917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Shape 449"/>
          <p:cNvSpPr/>
          <p:nvPr/>
        </p:nvSpPr>
        <p:spPr>
          <a:xfrm rot="5400000" flipH="1">
            <a:off x="3387726" y="3730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Shape 450"/>
          <p:cNvSpPr txBox="1"/>
          <p:nvPr/>
        </p:nvSpPr>
        <p:spPr>
          <a:xfrm>
            <a:off x="3736975" y="6394450"/>
            <a:ext cx="8826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gene 1</a:t>
            </a:r>
            <a:endParaRPr/>
          </a:p>
        </p:txBody>
      </p:sp>
      <p:sp>
        <p:nvSpPr>
          <p:cNvPr id="451" name="Shape 451"/>
          <p:cNvSpPr txBox="1"/>
          <p:nvPr/>
        </p:nvSpPr>
        <p:spPr>
          <a:xfrm rot="-5400000">
            <a:off x="1094582" y="4301331"/>
            <a:ext cx="8826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gene 2</a:t>
            </a:r>
            <a:endParaRPr/>
          </a:p>
        </p:txBody>
      </p:sp>
      <p:sp>
        <p:nvSpPr>
          <p:cNvPr id="452" name="Shape 452"/>
          <p:cNvSpPr txBox="1"/>
          <p:nvPr/>
        </p:nvSpPr>
        <p:spPr>
          <a:xfrm>
            <a:off x="6800850" y="4752975"/>
            <a:ext cx="15303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class</a:t>
            </a:r>
            <a:r>
              <a:rPr lang="en-US" sz="1800">
                <a:solidFill>
                  <a:schemeClr val="dk1"/>
                </a:solidFill>
                <a:latin typeface="Arial"/>
                <a:ea typeface="Arial"/>
                <a:cs typeface="Arial"/>
                <a:sym typeface="Arial"/>
              </a:rPr>
              <a:t> </a:t>
            </a:r>
            <a:r>
              <a:rPr lang="en-US" sz="1800" b="1">
                <a:solidFill>
                  <a:srgbClr val="FF6600"/>
                </a:solidFill>
                <a:latin typeface="Arial"/>
                <a:ea typeface="Arial"/>
                <a:cs typeface="Arial"/>
                <a:sym typeface="Arial"/>
              </a:rPr>
              <a:t>orange</a:t>
            </a:r>
            <a:endParaRPr sz="1800" b="1">
              <a:solidFill>
                <a:schemeClr val="dk1"/>
              </a:solidFill>
              <a:latin typeface="Arial"/>
              <a:ea typeface="Arial"/>
              <a:cs typeface="Arial"/>
              <a:sym typeface="Arial"/>
            </a:endParaRPr>
          </a:p>
        </p:txBody>
      </p:sp>
      <p:sp>
        <p:nvSpPr>
          <p:cNvPr id="453" name="Shape 453"/>
          <p:cNvSpPr txBox="1"/>
          <p:nvPr/>
        </p:nvSpPr>
        <p:spPr>
          <a:xfrm>
            <a:off x="2387600" y="3186113"/>
            <a:ext cx="13525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class</a:t>
            </a:r>
            <a:r>
              <a:rPr lang="en-US" sz="1800">
                <a:solidFill>
                  <a:schemeClr val="dk1"/>
                </a:solidFill>
                <a:latin typeface="Arial"/>
                <a:ea typeface="Arial"/>
                <a:cs typeface="Arial"/>
                <a:sym typeface="Arial"/>
              </a:rPr>
              <a:t> </a:t>
            </a:r>
            <a:r>
              <a:rPr lang="en-US" sz="1800" b="1">
                <a:solidFill>
                  <a:schemeClr val="dk1"/>
                </a:solidFill>
                <a:latin typeface="Arial"/>
                <a:ea typeface="Arial"/>
                <a:cs typeface="Arial"/>
                <a:sym typeface="Arial"/>
              </a:rPr>
              <a:t>black</a:t>
            </a:r>
            <a:endParaRPr/>
          </a:p>
        </p:txBody>
      </p:sp>
      <p:cxnSp>
        <p:nvCxnSpPr>
          <p:cNvPr id="454" name="Shape 454"/>
          <p:cNvCxnSpPr/>
          <p:nvPr/>
        </p:nvCxnSpPr>
        <p:spPr>
          <a:xfrm flipH="1">
            <a:off x="3711575" y="2867025"/>
            <a:ext cx="1579563" cy="2895600"/>
          </a:xfrm>
          <a:prstGeom prst="straightConnector1">
            <a:avLst/>
          </a:prstGeom>
          <a:noFill/>
          <a:ln w="12700" cap="flat" cmpd="sng">
            <a:solidFill>
              <a:schemeClr val="dk1"/>
            </a:solidFill>
            <a:prstDash val="solid"/>
            <a:round/>
            <a:headEnd type="none" w="med" len="med"/>
            <a:tailEnd type="triangle" w="lg" len="lg"/>
          </a:ln>
        </p:spPr>
      </p:cxnSp>
      <p:sp>
        <p:nvSpPr>
          <p:cNvPr id="455" name="Shape 455"/>
          <p:cNvSpPr txBox="1"/>
          <p:nvPr/>
        </p:nvSpPr>
        <p:spPr>
          <a:xfrm>
            <a:off x="4746625" y="2459038"/>
            <a:ext cx="299085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project unknown sample</a:t>
            </a:r>
            <a:endParaRPr/>
          </a:p>
        </p:txBody>
      </p:sp>
      <p:grpSp>
        <p:nvGrpSpPr>
          <p:cNvPr id="456" name="Shape 456"/>
          <p:cNvGrpSpPr/>
          <p:nvPr/>
        </p:nvGrpSpPr>
        <p:grpSpPr>
          <a:xfrm>
            <a:off x="3482975" y="5732463"/>
            <a:ext cx="290513" cy="336550"/>
            <a:chOff x="2194" y="3611"/>
            <a:chExt cx="183" cy="212"/>
          </a:xfrm>
        </p:grpSpPr>
        <p:sp>
          <p:nvSpPr>
            <p:cNvPr id="457" name="Shape 457"/>
            <p:cNvSpPr/>
            <p:nvPr/>
          </p:nvSpPr>
          <p:spPr>
            <a:xfrm rot="5400000" flipH="1">
              <a:off x="2204" y="3633"/>
              <a:ext cx="162" cy="169"/>
            </a:xfrm>
            <a:prstGeom prst="ellipse">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Shape 458"/>
            <p:cNvSpPr txBox="1"/>
            <p:nvPr/>
          </p:nvSpPr>
          <p:spPr>
            <a:xfrm>
              <a:off x="2194" y="3611"/>
              <a:ext cx="183"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a:t>
              </a:r>
              <a:endParaRPr/>
            </a:p>
          </p:txBody>
        </p:sp>
      </p:grpSp>
      <p:sp>
        <p:nvSpPr>
          <p:cNvPr id="459" name="Shape 459"/>
          <p:cNvSpPr txBox="1">
            <a:spLocks noGrp="1"/>
          </p:cNvSpPr>
          <p:nvPr>
            <p:ph type="title"/>
          </p:nvPr>
        </p:nvSpPr>
        <p:spPr>
          <a:xfrm>
            <a:off x="1524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chemeClr val="dk2"/>
                </a:solidFill>
                <a:latin typeface="+mn-lt"/>
                <a:sym typeface="Arial"/>
              </a:rPr>
              <a:t>kNN</a:t>
            </a:r>
            <a:r>
              <a:rPr lang="en-US" sz="4400" b="1" i="0" u="none" strike="noStrike" cap="none" dirty="0">
                <a:solidFill>
                  <a:schemeClr val="dk2"/>
                </a:solidFill>
                <a:latin typeface="+mn-lt"/>
                <a:sym typeface="Arial"/>
              </a:rPr>
              <a:t> Classifier</a:t>
            </a:r>
            <a:endParaRPr sz="4400" dirty="0">
              <a:latin typeface="+mn-lt"/>
            </a:endParaRPr>
          </a:p>
        </p:txBody>
      </p:sp>
      <p:sp>
        <p:nvSpPr>
          <p:cNvPr id="460" name="Shape 460"/>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Example: k=5, 2 genes, 2 classes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1858</Words>
  <Application>Microsoft Office PowerPoint</Application>
  <PresentationFormat>On-screen Show (4:3)</PresentationFormat>
  <Paragraphs>252</Paragraphs>
  <Slides>20</Slides>
  <Notes>20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 Light</vt:lpstr>
      <vt:lpstr>Calibri</vt:lpstr>
      <vt:lpstr>ＭＳ Ｐゴシック</vt:lpstr>
      <vt:lpstr>Arial Narrow</vt:lpstr>
      <vt:lpstr>Times New Roman</vt:lpstr>
      <vt:lpstr>Tahoma</vt:lpstr>
      <vt:lpstr>Comic Sans MS</vt:lpstr>
      <vt:lpstr>131_Default Design</vt:lpstr>
      <vt:lpstr>Office Theme</vt:lpstr>
      <vt:lpstr>Classification / Prediction</vt:lpstr>
      <vt:lpstr>Classification</vt:lpstr>
      <vt:lpstr>What we’ll cover</vt:lpstr>
      <vt:lpstr>What Is a Classifier</vt:lpstr>
      <vt:lpstr> Classification </vt:lpstr>
      <vt:lpstr> Classification </vt:lpstr>
      <vt:lpstr>Classifiers</vt:lpstr>
      <vt:lpstr>k Nearest Neighbors (kNN) Classifier</vt:lpstr>
      <vt:lpstr>kNN Classifier</vt:lpstr>
      <vt:lpstr>kNN Classifier</vt:lpstr>
      <vt:lpstr>Support Vector Machine (SVM)</vt:lpstr>
      <vt:lpstr>Weighted Voting</vt:lpstr>
      <vt:lpstr>Class Prediction  </vt:lpstr>
      <vt:lpstr>Testing the Classifier</vt:lpstr>
      <vt:lpstr>Testing the Classifier</vt:lpstr>
      <vt:lpstr>Testing the Classifier</vt:lpstr>
      <vt:lpstr>Testing the Classifier </vt:lpstr>
      <vt:lpstr>Classification</vt:lpstr>
      <vt:lpstr>References</vt:lpstr>
      <vt:lpstr>Classification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Prediction</dc:title>
  <dc:creator>Barbara Hill</dc:creator>
  <cp:lastModifiedBy>Barbara Hill Meyers</cp:lastModifiedBy>
  <cp:revision>7</cp:revision>
  <dcterms:modified xsi:type="dcterms:W3CDTF">2018-01-31T15:38:54Z</dcterms:modified>
</cp:coreProperties>
</file>