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0" r:id="rId3"/>
    <p:sldId id="258" r:id="rId4"/>
    <p:sldId id="259" r:id="rId5"/>
    <p:sldId id="262" r:id="rId6"/>
    <p:sldId id="261" r:id="rId7"/>
    <p:sldId id="257" r:id="rId8"/>
    <p:sldId id="263" r:id="rId9"/>
    <p:sldId id="264" r:id="rId10"/>
    <p:sldId id="280" r:id="rId11"/>
    <p:sldId id="265" r:id="rId12"/>
    <p:sldId id="278" r:id="rId13"/>
    <p:sldId id="267" r:id="rId14"/>
    <p:sldId id="268" r:id="rId15"/>
    <p:sldId id="269" r:id="rId16"/>
    <p:sldId id="270" r:id="rId17"/>
    <p:sldId id="279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1"/>
    <p:restoredTop sz="94505"/>
  </p:normalViewPr>
  <p:slideViewPr>
    <p:cSldViewPr>
      <p:cViewPr varScale="1">
        <p:scale>
          <a:sx n="92" d="100"/>
          <a:sy n="92" d="100"/>
        </p:scale>
        <p:origin x="156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B661-E453-4BE4-98A2-8E41157C959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>
                <a:solidFill>
                  <a:schemeClr val="accent1"/>
                </a:solidFill>
                <a:sym typeface="Wingdings"/>
              </a:rPr>
              <a:t>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399" y="4392168"/>
            <a:ext cx="1219200" cy="36512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fld id="{014E7D50-1D8F-458B-8583-15A92F14601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>
                <a:solidFill>
                  <a:schemeClr val="accent1"/>
                </a:solidFill>
                <a:sym typeface="Wingdings"/>
              </a:rPr>
              <a:t>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B661-E453-4BE4-98A2-8E41157C959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D50-1D8F-458B-8583-15A92F146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591050" y="2409824"/>
            <a:ext cx="68580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4668203" y="2570797"/>
            <a:ext cx="68580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B661-E453-4BE4-98A2-8E41157C959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/>
          <a:p>
            <a:fld id="{014E7D50-1D8F-458B-8583-15A92F14601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3681476" y="3354324"/>
            <a:ext cx="6858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B661-E453-4BE4-98A2-8E41157C959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D50-1D8F-458B-8583-15A92F146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B661-E453-4BE4-98A2-8E41157C959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4389120"/>
            <a:ext cx="1216152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014E7D50-1D8F-458B-8583-15A92F14601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B661-E453-4BE4-98A2-8E41157C959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D50-1D8F-458B-8583-15A92F146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B661-E453-4BE4-98A2-8E41157C959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D50-1D8F-458B-8583-15A92F146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B661-E453-4BE4-98A2-8E41157C959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D50-1D8F-458B-8583-15A92F146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B661-E453-4BE4-98A2-8E41157C959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D50-1D8F-458B-8583-15A92F146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B661-E453-4BE4-98A2-8E41157C959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D50-1D8F-458B-8583-15A92F14601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B661-E453-4BE4-98A2-8E41157C959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D50-1D8F-458B-8583-15A92F14601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7641"/>
            <a:ext cx="9144000" cy="115431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9A7B661-E453-4BE4-98A2-8E41157C959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14E7D50-1D8F-458B-8583-15A92F14601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368552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pepo.github.io/caret/model-training-and-tuning.html" TargetMode="External"/><Relationship Id="rId2" Type="http://schemas.openxmlformats.org/officeDocument/2006/relationships/hyperlink" Target="https://www.kaggle.com/c/instacart-market-basket-analysi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chinelearningmastery.com/tour-of-evaluation-metrics-for-imbalanced-classification/" TargetMode="External"/><Relationship Id="rId5" Type="http://schemas.openxmlformats.org/officeDocument/2006/relationships/hyperlink" Target="https://machinelearningmastery.com/threshold-moving-for-imbalanced-classification/" TargetMode="External"/><Relationship Id="rId4" Type="http://schemas.openxmlformats.org/officeDocument/2006/relationships/hyperlink" Target="https://towardsdatascience.com/explaining-feature-importance-by-example-of-a-random-forest-d9166011959e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instacart-market-basket-analysi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612064"/>
            <a:ext cx="8686800" cy="1949295"/>
          </a:xfrm>
        </p:spPr>
        <p:txBody>
          <a:bodyPr/>
          <a:lstStyle/>
          <a:p>
            <a:r>
              <a:rPr lang="en-US" sz="6000" dirty="0">
                <a:latin typeface="Garamond" panose="02020404030301010803" pitchFamily="18" charset="0"/>
              </a:rPr>
              <a:t>Instacart Market Basket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648200"/>
            <a:ext cx="8001000" cy="762000"/>
          </a:xfrm>
        </p:spPr>
        <p:txBody>
          <a:bodyPr>
            <a:no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Capstone Project: Data Science and Analytics Certificate Bootcamp </a:t>
            </a:r>
          </a:p>
          <a:p>
            <a:r>
              <a:rPr lang="en-US" b="1" dirty="0">
                <a:latin typeface="Garamond" panose="02020404030301010803" pitchFamily="18" charset="0"/>
              </a:rPr>
              <a:t> Stack Education at Framingham State University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9000" y="6065974"/>
            <a:ext cx="2164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Garamond" panose="02020404030301010803" pitchFamily="18" charset="0"/>
              </a:rPr>
              <a:t>Deepika </a:t>
            </a:r>
            <a:r>
              <a:rPr lang="en-US" sz="2000" b="1" dirty="0" err="1">
                <a:latin typeface="Garamond" panose="02020404030301010803" pitchFamily="18" charset="0"/>
              </a:rPr>
              <a:t>Dittakavi</a:t>
            </a:r>
            <a:endParaRPr lang="en-US" sz="2000" b="1" dirty="0">
              <a:latin typeface="Garamond" panose="02020404030301010803" pitchFamily="18" charset="0"/>
            </a:endParaRPr>
          </a:p>
          <a:p>
            <a:pPr algn="ctr"/>
            <a:r>
              <a:rPr lang="en-US" sz="2000" b="1" dirty="0">
                <a:latin typeface="Garamond" panose="02020404030301010803" pitchFamily="18" charset="0"/>
              </a:rPr>
              <a:t> June 18, 2020</a:t>
            </a:r>
          </a:p>
        </p:txBody>
      </p:sp>
    </p:spTree>
    <p:extLst>
      <p:ext uri="{BB962C8B-B14F-4D97-AF65-F5344CB8AC3E}">
        <p14:creationId xmlns:p14="http://schemas.microsoft.com/office/powerpoint/2010/main" val="3650502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E5356-04D9-8C4E-8530-DA82E791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6C47F-6008-7546-A02E-93D0AABCC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4920"/>
          </a:xfrm>
        </p:spPr>
        <p:txBody>
          <a:bodyPr/>
          <a:lstStyle/>
          <a:p>
            <a:r>
              <a:rPr lang="en-US" dirty="0"/>
              <a:t>Results on Train and Evaluation data sets: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r>
              <a:rPr lang="en-US" dirty="0"/>
              <a:t>Final Results on Test data: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247483-3B25-C747-86D8-47BAC13BC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338037"/>
              </p:ext>
            </p:extLst>
          </p:nvPr>
        </p:nvGraphicFramePr>
        <p:xfrm>
          <a:off x="882888" y="2028818"/>
          <a:ext cx="765151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4712">
                  <a:extLst>
                    <a:ext uri="{9D8B030D-6E8A-4147-A177-3AD203B41FA5}">
                      <a16:colId xmlns:a16="http://schemas.microsoft.com/office/drawing/2014/main" val="90737186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100201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91586495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255615524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val="1626151254"/>
                    </a:ext>
                  </a:extLst>
                </a:gridCol>
              </a:tblGrid>
              <a:tr h="335488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r>
                        <a:rPr lang="en-US" baseline="300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961164"/>
                  </a:ext>
                </a:extLst>
              </a:tr>
              <a:tr h="335488">
                <a:tc>
                  <a:txBody>
                    <a:bodyPr/>
                    <a:lstStyle/>
                    <a:p>
                      <a:r>
                        <a:rPr lang="en-US" dirty="0"/>
                        <a:t>CART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668116"/>
                  </a:ext>
                </a:extLst>
              </a:tr>
              <a:tr h="335488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97541"/>
                  </a:ext>
                </a:extLst>
              </a:tr>
              <a:tr h="335488">
                <a:tc>
                  <a:txBody>
                    <a:bodyPr/>
                    <a:lstStyle/>
                    <a:p>
                      <a:r>
                        <a:rPr lang="en-US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0.4781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801408"/>
                  </a:ext>
                </a:extLst>
              </a:tr>
              <a:tr h="335488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925582"/>
                  </a:ext>
                </a:extLst>
              </a:tr>
              <a:tr h="335488">
                <a:tc>
                  <a:txBody>
                    <a:bodyPr/>
                    <a:lstStyle/>
                    <a:p>
                      <a:r>
                        <a:rPr lang="en-US" dirty="0"/>
                        <a:t>Naïve Bayes(</a:t>
                      </a:r>
                      <a:r>
                        <a:rPr lang="en-US" sz="1400" dirty="0"/>
                        <a:t>Tuned-cutoff</a:t>
                      </a:r>
                      <a:r>
                        <a:rPr lang="en-US" sz="1400" baseline="30000" dirty="0"/>
                        <a:t>**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53149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1AB1B2A-6EC5-794B-B248-EE18C245F595}"/>
              </a:ext>
            </a:extLst>
          </p:cNvPr>
          <p:cNvSpPr txBox="1"/>
          <p:nvPr/>
        </p:nvSpPr>
        <p:spPr>
          <a:xfrm>
            <a:off x="882888" y="4282664"/>
            <a:ext cx="6684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*   Models were analyzed on a random sample of data with 10% users (13K) due to infrastructure limitations – 850K observations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** Cutoff analysis showed 0.25 cutoff yields higher F1 score than default 0.5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014DCB-E5EA-C145-90BF-AB901A32A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170317"/>
              </p:ext>
            </p:extLst>
          </p:nvPr>
        </p:nvGraphicFramePr>
        <p:xfrm>
          <a:off x="882888" y="5410200"/>
          <a:ext cx="716279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2462">
                  <a:extLst>
                    <a:ext uri="{9D8B030D-6E8A-4147-A177-3AD203B41FA5}">
                      <a16:colId xmlns:a16="http://schemas.microsoft.com/office/drawing/2014/main" val="907371865"/>
                    </a:ext>
                  </a:extLst>
                </a:gridCol>
                <a:gridCol w="1192547">
                  <a:extLst>
                    <a:ext uri="{9D8B030D-6E8A-4147-A177-3AD203B41FA5}">
                      <a16:colId xmlns:a16="http://schemas.microsoft.com/office/drawing/2014/main" val="711002018"/>
                    </a:ext>
                  </a:extLst>
                </a:gridCol>
                <a:gridCol w="1192547">
                  <a:extLst>
                    <a:ext uri="{9D8B030D-6E8A-4147-A177-3AD203B41FA5}">
                      <a16:colId xmlns:a16="http://schemas.microsoft.com/office/drawing/2014/main" val="2915864950"/>
                    </a:ext>
                  </a:extLst>
                </a:gridCol>
                <a:gridCol w="1192547">
                  <a:extLst>
                    <a:ext uri="{9D8B030D-6E8A-4147-A177-3AD203B41FA5}">
                      <a16:colId xmlns:a16="http://schemas.microsoft.com/office/drawing/2014/main" val="1255615524"/>
                    </a:ext>
                  </a:extLst>
                </a:gridCol>
                <a:gridCol w="1262696">
                  <a:extLst>
                    <a:ext uri="{9D8B030D-6E8A-4147-A177-3AD203B41FA5}">
                      <a16:colId xmlns:a16="http://schemas.microsoft.com/office/drawing/2014/main" val="1626151254"/>
                    </a:ext>
                  </a:extLst>
                </a:gridCol>
              </a:tblGrid>
              <a:tr h="335488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r>
                        <a:rPr lang="en-US" baseline="300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961164"/>
                  </a:ext>
                </a:extLst>
              </a:tr>
              <a:tr h="335488">
                <a:tc>
                  <a:txBody>
                    <a:bodyPr/>
                    <a:lstStyle/>
                    <a:p>
                      <a:r>
                        <a:rPr lang="en-US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668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124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987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Wrap up:</a:t>
            </a:r>
          </a:p>
          <a:p>
            <a:pPr algn="just"/>
            <a:r>
              <a:rPr lang="en-US" dirty="0"/>
              <a:t>The Naïve Bayes model showed optimum performance with an F1 score of 0.41. </a:t>
            </a:r>
          </a:p>
          <a:p>
            <a:pPr algn="just"/>
            <a:r>
              <a:rPr lang="en-US" dirty="0"/>
              <a:t>This model can be used by Business users to take appropriate actions to increase profitability, optimize efficiency and get customer satisfaction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Future Work:</a:t>
            </a:r>
            <a:endParaRPr lang="en-US" dirty="0"/>
          </a:p>
          <a:p>
            <a:pPr algn="just"/>
            <a:r>
              <a:rPr lang="en-US" dirty="0"/>
              <a:t>The model can include over sampling to address the imbalance in the data. </a:t>
            </a:r>
          </a:p>
          <a:p>
            <a:pPr algn="just"/>
            <a:r>
              <a:rPr lang="en-US" dirty="0"/>
              <a:t>Extend analysis to include first time buying of new products </a:t>
            </a:r>
          </a:p>
          <a:p>
            <a:pPr algn="just"/>
            <a:r>
              <a:rPr lang="en-US" dirty="0"/>
              <a:t>Include analysis based on </a:t>
            </a:r>
            <a:r>
              <a:rPr lang="en-US" dirty="0" err="1"/>
              <a:t>Apriori</a:t>
            </a:r>
            <a:r>
              <a:rPr lang="en-US" dirty="0"/>
              <a:t> theorem(products that are bought together).</a:t>
            </a:r>
          </a:p>
          <a:p>
            <a:pPr algn="just"/>
            <a:r>
              <a:rPr lang="en-US" dirty="0"/>
              <a:t>Extend analysis to complete dataset on powerful infrastructure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US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6601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https://www.kaggle.com/c/instacart-market-basket-analysis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https://topepo.github.io/caret/model-training-and-tuning.html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https://towardsdatascience.com/explaining-feature-importance-by-example-of-a-random-forest-d9166011959e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https://machinelearningmastery.com/threshold-moving-for-imbalanced-classification/</a:t>
            </a:r>
            <a:endParaRPr lang="en-US" sz="2000" dirty="0"/>
          </a:p>
          <a:p>
            <a:r>
              <a:rPr lang="en-US" sz="2000" dirty="0">
                <a:hlinkClick r:id="rId6"/>
              </a:rPr>
              <a:t>https://machinelearningmastery.com/tour-of-evaluation-metrics-for-imbalanced-classification/</a:t>
            </a:r>
            <a:endParaRPr lang="en-US" sz="2000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262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Departments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C0AB7AE-0DCB-5D4B-BA3B-D4FCCF207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34" b="5717"/>
          <a:stretch/>
        </p:blipFill>
        <p:spPr>
          <a:xfrm>
            <a:off x="2651246" y="1600200"/>
            <a:ext cx="3841508" cy="42672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EEE755-F2F6-974C-8375-2B8F53E8AC18}"/>
              </a:ext>
            </a:extLst>
          </p:cNvPr>
          <p:cNvSpPr txBox="1"/>
          <p:nvPr/>
        </p:nvSpPr>
        <p:spPr>
          <a:xfrm>
            <a:off x="697570" y="4419600"/>
            <a:ext cx="1953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Most orders from Produce, </a:t>
            </a:r>
          </a:p>
          <a:p>
            <a:r>
              <a:rPr lang="en-US" sz="1200" dirty="0">
                <a:solidFill>
                  <a:srgbClr val="002060"/>
                </a:solidFill>
              </a:rPr>
              <a:t>Dairy &amp; Eggs,</a:t>
            </a:r>
          </a:p>
          <a:p>
            <a:r>
              <a:rPr lang="en-US" sz="1200" dirty="0">
                <a:solidFill>
                  <a:srgbClr val="002060"/>
                </a:solidFill>
              </a:rPr>
              <a:t>Beverages &amp; Snacks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89F0C3-A96C-9E49-AEBB-0AFC35973429}"/>
              </a:ext>
            </a:extLst>
          </p:cNvPr>
          <p:cNvSpPr txBox="1"/>
          <p:nvPr/>
        </p:nvSpPr>
        <p:spPr>
          <a:xfrm>
            <a:off x="272970" y="2022901"/>
            <a:ext cx="2233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Dairy and Eggs most reordered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85B8FBA-8669-E649-B0F6-708268DA2505}"/>
              </a:ext>
            </a:extLst>
          </p:cNvPr>
          <p:cNvCxnSpPr>
            <a:cxnSpLocks/>
          </p:cNvCxnSpPr>
          <p:nvPr/>
        </p:nvCxnSpPr>
        <p:spPr>
          <a:xfrm>
            <a:off x="2362200" y="2161401"/>
            <a:ext cx="914400" cy="0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79CDB1-FF85-444D-8BD9-EBBD72E80738}"/>
              </a:ext>
            </a:extLst>
          </p:cNvPr>
          <p:cNvSpPr txBox="1"/>
          <p:nvPr/>
        </p:nvSpPr>
        <p:spPr>
          <a:xfrm>
            <a:off x="6324600" y="2299900"/>
            <a:ext cx="2504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Low shelf life items most re-ordered</a:t>
            </a:r>
          </a:p>
        </p:txBody>
      </p:sp>
    </p:spTree>
    <p:extLst>
      <p:ext uri="{BB962C8B-B14F-4D97-AF65-F5344CB8AC3E}">
        <p14:creationId xmlns:p14="http://schemas.microsoft.com/office/powerpoint/2010/main" val="1220802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Aisles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415687-8286-4A46-8409-3DDF7BDA1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11" b="7401"/>
          <a:stretch/>
        </p:blipFill>
        <p:spPr>
          <a:xfrm>
            <a:off x="1638300" y="1600200"/>
            <a:ext cx="5867400" cy="41910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2A5A38-4AB3-F449-9F0B-B767CA7B89DB}"/>
              </a:ext>
            </a:extLst>
          </p:cNvPr>
          <p:cNvSpPr txBox="1"/>
          <p:nvPr/>
        </p:nvSpPr>
        <p:spPr>
          <a:xfrm>
            <a:off x="152400" y="4724400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Most orders from Fresh fruits </a:t>
            </a:r>
          </a:p>
          <a:p>
            <a:r>
              <a:rPr lang="en-US" sz="1200" dirty="0">
                <a:solidFill>
                  <a:srgbClr val="002060"/>
                </a:solidFill>
              </a:rPr>
              <a:t>&amp; vegetables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7117A-A0BF-A64E-8F8F-4103844C3269}"/>
              </a:ext>
            </a:extLst>
          </p:cNvPr>
          <p:cNvSpPr txBox="1"/>
          <p:nvPr/>
        </p:nvSpPr>
        <p:spPr>
          <a:xfrm>
            <a:off x="188189" y="2084925"/>
            <a:ext cx="15367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Milk most reordered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F120F1-E26A-5542-9366-7EEF42E4697A}"/>
              </a:ext>
            </a:extLst>
          </p:cNvPr>
          <p:cNvCxnSpPr>
            <a:cxnSpLocks/>
          </p:cNvCxnSpPr>
          <p:nvPr/>
        </p:nvCxnSpPr>
        <p:spPr>
          <a:xfrm>
            <a:off x="1811485" y="2223425"/>
            <a:ext cx="914400" cy="0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599518D-8CB3-B242-96F9-5B0B929E1649}"/>
              </a:ext>
            </a:extLst>
          </p:cNvPr>
          <p:cNvSpPr txBox="1"/>
          <p:nvPr/>
        </p:nvSpPr>
        <p:spPr>
          <a:xfrm>
            <a:off x="6301504" y="3823900"/>
            <a:ext cx="2593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Bakery ingredients lower reorder rate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B24E9D-155B-1949-9EAA-233F3B3420CE}"/>
              </a:ext>
            </a:extLst>
          </p:cNvPr>
          <p:cNvCxnSpPr>
            <a:cxnSpLocks/>
          </p:cNvCxnSpPr>
          <p:nvPr/>
        </p:nvCxnSpPr>
        <p:spPr>
          <a:xfrm>
            <a:off x="5867400" y="3823900"/>
            <a:ext cx="434104" cy="138500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905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Products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024CC5-3E61-6749-A337-7DEFCAD76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17"/>
          <a:stretch/>
        </p:blipFill>
        <p:spPr>
          <a:xfrm>
            <a:off x="1727864" y="1600201"/>
            <a:ext cx="5688272" cy="42672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375C5D-6B53-D240-B92A-A60E6E2FBA30}"/>
              </a:ext>
            </a:extLst>
          </p:cNvPr>
          <p:cNvSpPr txBox="1"/>
          <p:nvPr/>
        </p:nvSpPr>
        <p:spPr>
          <a:xfrm>
            <a:off x="263453" y="4409481"/>
            <a:ext cx="1861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Most orders for bananas, </a:t>
            </a:r>
          </a:p>
          <a:p>
            <a:r>
              <a:rPr lang="en-US" sz="1200" dirty="0">
                <a:solidFill>
                  <a:srgbClr val="002060"/>
                </a:solidFill>
              </a:rPr>
              <a:t>Organic bananas,</a:t>
            </a:r>
          </a:p>
          <a:p>
            <a:r>
              <a:rPr lang="en-US" sz="1200" dirty="0">
                <a:solidFill>
                  <a:srgbClr val="002060"/>
                </a:solidFill>
              </a:rPr>
              <a:t>Organic strawberries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3AF0D6-64DF-D941-BAAD-D9E524CF0E17}"/>
              </a:ext>
            </a:extLst>
          </p:cNvPr>
          <p:cNvSpPr txBox="1"/>
          <p:nvPr/>
        </p:nvSpPr>
        <p:spPr>
          <a:xfrm>
            <a:off x="-37311" y="2632502"/>
            <a:ext cx="229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Bananas and organic whole milk</a:t>
            </a:r>
          </a:p>
          <a:p>
            <a:r>
              <a:rPr lang="en-US" sz="1200" dirty="0">
                <a:solidFill>
                  <a:srgbClr val="002060"/>
                </a:solidFill>
              </a:rPr>
              <a:t>most reordered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5267DD-134B-764C-AD36-1675BE3D7F47}"/>
              </a:ext>
            </a:extLst>
          </p:cNvPr>
          <p:cNvCxnSpPr>
            <a:cxnSpLocks/>
          </p:cNvCxnSpPr>
          <p:nvPr/>
        </p:nvCxnSpPr>
        <p:spPr>
          <a:xfrm flipV="1">
            <a:off x="2133600" y="2209800"/>
            <a:ext cx="1295400" cy="5334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D7851C-D373-E84C-ACAE-4114948A21AA}"/>
              </a:ext>
            </a:extLst>
          </p:cNvPr>
          <p:cNvCxnSpPr>
            <a:cxnSpLocks/>
          </p:cNvCxnSpPr>
          <p:nvPr/>
        </p:nvCxnSpPr>
        <p:spPr>
          <a:xfrm flipV="1">
            <a:off x="1600200" y="2154451"/>
            <a:ext cx="640375" cy="49753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31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DBBE25-D211-E74F-A747-97942C721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339" b="5717"/>
          <a:stretch/>
        </p:blipFill>
        <p:spPr>
          <a:xfrm>
            <a:off x="381000" y="1600200"/>
            <a:ext cx="3657600" cy="4267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BACF6C-618F-2F48-A8C5-2F0BBF6212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69" b="5211"/>
          <a:stretch/>
        </p:blipFill>
        <p:spPr>
          <a:xfrm>
            <a:off x="4343400" y="1752600"/>
            <a:ext cx="4588780" cy="43433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5DC048-0E0C-7548-9ED0-90DE6B94D5DC}"/>
              </a:ext>
            </a:extLst>
          </p:cNvPr>
          <p:cNvSpPr txBox="1"/>
          <p:nvPr/>
        </p:nvSpPr>
        <p:spPr>
          <a:xfrm rot="16200000">
            <a:off x="672571" y="5119300"/>
            <a:ext cx="760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Saturday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43348A-0CD5-1B45-8E68-37BA37C704F2}"/>
              </a:ext>
            </a:extLst>
          </p:cNvPr>
          <p:cNvSpPr txBox="1"/>
          <p:nvPr/>
        </p:nvSpPr>
        <p:spPr>
          <a:xfrm rot="16200000">
            <a:off x="2145886" y="5034788"/>
            <a:ext cx="931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Wednesday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8BAEE3-8575-0049-8D0F-E7432C26DF7B}"/>
              </a:ext>
            </a:extLst>
          </p:cNvPr>
          <p:cNvSpPr txBox="1"/>
          <p:nvPr/>
        </p:nvSpPr>
        <p:spPr>
          <a:xfrm rot="16200000">
            <a:off x="1451480" y="5150781"/>
            <a:ext cx="699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Monday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65BE08-9CBB-534C-A798-0360C5BC5A7C}"/>
              </a:ext>
            </a:extLst>
          </p:cNvPr>
          <p:cNvSpPr txBox="1"/>
          <p:nvPr/>
        </p:nvSpPr>
        <p:spPr>
          <a:xfrm rot="16200000">
            <a:off x="1840546" y="5144947"/>
            <a:ext cx="710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Tuesday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661817-37F0-2044-8034-49E1AECF90FE}"/>
              </a:ext>
            </a:extLst>
          </p:cNvPr>
          <p:cNvSpPr txBox="1"/>
          <p:nvPr/>
        </p:nvSpPr>
        <p:spPr>
          <a:xfrm rot="16200000">
            <a:off x="1057836" y="5167613"/>
            <a:ext cx="665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Sunday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F1877A-9E65-6F4D-9D64-D8A7D7CE5492}"/>
              </a:ext>
            </a:extLst>
          </p:cNvPr>
          <p:cNvSpPr txBox="1"/>
          <p:nvPr/>
        </p:nvSpPr>
        <p:spPr>
          <a:xfrm rot="16200000">
            <a:off x="2600610" y="5111861"/>
            <a:ext cx="776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Thursday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5E1E47-6ADD-3A45-8717-71358808CA55}"/>
              </a:ext>
            </a:extLst>
          </p:cNvPr>
          <p:cNvSpPr txBox="1"/>
          <p:nvPr/>
        </p:nvSpPr>
        <p:spPr>
          <a:xfrm rot="16200000">
            <a:off x="3079347" y="5215126"/>
            <a:ext cx="570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Friday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21C193-2C05-7541-A2EF-1BF996E5A3BD}"/>
              </a:ext>
            </a:extLst>
          </p:cNvPr>
          <p:cNvSpPr txBox="1"/>
          <p:nvPr/>
        </p:nvSpPr>
        <p:spPr>
          <a:xfrm>
            <a:off x="1586336" y="2526729"/>
            <a:ext cx="1995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Weekends see higher sales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72AE10-C0D7-514D-B826-6EA8256A7ECA}"/>
              </a:ext>
            </a:extLst>
          </p:cNvPr>
          <p:cNvSpPr txBox="1"/>
          <p:nvPr/>
        </p:nvSpPr>
        <p:spPr>
          <a:xfrm>
            <a:off x="1586336" y="2680810"/>
            <a:ext cx="2817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Sunday &amp; Thursday have higher reorders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48E74-6270-EF46-8014-B4774EECBF77}"/>
              </a:ext>
            </a:extLst>
          </p:cNvPr>
          <p:cNvSpPr txBox="1"/>
          <p:nvPr/>
        </p:nvSpPr>
        <p:spPr>
          <a:xfrm>
            <a:off x="6553200" y="1803566"/>
            <a:ext cx="2005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9AM to 4PM are peak hours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F6C28F-BA6D-8F44-BB02-090C4A463EE6}"/>
              </a:ext>
            </a:extLst>
          </p:cNvPr>
          <p:cNvSpPr txBox="1"/>
          <p:nvPr/>
        </p:nvSpPr>
        <p:spPr>
          <a:xfrm>
            <a:off x="4694883" y="2835976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Early morning orders 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have high reorders</a:t>
            </a:r>
          </a:p>
        </p:txBody>
      </p:sp>
    </p:spTree>
    <p:extLst>
      <p:ext uri="{BB962C8B-B14F-4D97-AF65-F5344CB8AC3E}">
        <p14:creationId xmlns:p14="http://schemas.microsoft.com/office/powerpoint/2010/main" val="3437387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46B36-882D-8747-851F-CBBB0AFC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Frequency of orders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3B1397E-8DFA-B442-AEA2-24B279DC1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51" b="5716"/>
          <a:stretch/>
        </p:blipFill>
        <p:spPr>
          <a:xfrm>
            <a:off x="1840316" y="1600200"/>
            <a:ext cx="5463367" cy="452596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9CB858-7F5B-4542-9E5D-5354308A47B0}"/>
              </a:ext>
            </a:extLst>
          </p:cNvPr>
          <p:cNvSpPr txBox="1"/>
          <p:nvPr/>
        </p:nvSpPr>
        <p:spPr>
          <a:xfrm>
            <a:off x="6030134" y="1676400"/>
            <a:ext cx="3113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Most users prefer ordering weekly or monthly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9F9F96-9C22-9748-8034-3D9307707C52}"/>
              </a:ext>
            </a:extLst>
          </p:cNvPr>
          <p:cNvCxnSpPr/>
          <p:nvPr/>
        </p:nvCxnSpPr>
        <p:spPr>
          <a:xfrm flipV="1">
            <a:off x="3505200" y="1905000"/>
            <a:ext cx="2438400" cy="381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DECA7B-0EC3-F14D-BE9E-876B5637702D}"/>
              </a:ext>
            </a:extLst>
          </p:cNvPr>
          <p:cNvCxnSpPr>
            <a:cxnSpLocks/>
          </p:cNvCxnSpPr>
          <p:nvPr/>
        </p:nvCxnSpPr>
        <p:spPr>
          <a:xfrm flipV="1">
            <a:off x="6705600" y="2029599"/>
            <a:ext cx="299042" cy="36927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1DBBD9-EF6C-5D44-841F-701F54D81375}"/>
              </a:ext>
            </a:extLst>
          </p:cNvPr>
          <p:cNvSpPr txBox="1"/>
          <p:nvPr/>
        </p:nvSpPr>
        <p:spPr>
          <a:xfrm>
            <a:off x="457200" y="2398876"/>
            <a:ext cx="1563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Reorders most when 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ordering frequently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DE557C-593F-6247-974A-CD8C63389504}"/>
              </a:ext>
            </a:extLst>
          </p:cNvPr>
          <p:cNvSpPr txBox="1"/>
          <p:nvPr/>
        </p:nvSpPr>
        <p:spPr>
          <a:xfrm>
            <a:off x="4321654" y="3817572"/>
            <a:ext cx="1915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Many order every 2 weeks 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And 3 weeks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1F2CDB-FA43-7D4D-A158-9787F7A098CC}"/>
              </a:ext>
            </a:extLst>
          </p:cNvPr>
          <p:cNvCxnSpPr>
            <a:cxnSpLocks/>
          </p:cNvCxnSpPr>
          <p:nvPr/>
        </p:nvCxnSpPr>
        <p:spPr>
          <a:xfrm flipV="1">
            <a:off x="4425358" y="4272948"/>
            <a:ext cx="299042" cy="36927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ADE0E8-D139-E746-A418-D8EFC97BC210}"/>
              </a:ext>
            </a:extLst>
          </p:cNvPr>
          <p:cNvCxnSpPr>
            <a:cxnSpLocks/>
          </p:cNvCxnSpPr>
          <p:nvPr/>
        </p:nvCxnSpPr>
        <p:spPr>
          <a:xfrm flipH="1" flipV="1">
            <a:off x="5225090" y="4324846"/>
            <a:ext cx="108910" cy="90065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027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Cart Order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F0E20D-8EC4-6C4C-968D-B12CECE1E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24" b="7401"/>
          <a:stretch/>
        </p:blipFill>
        <p:spPr>
          <a:xfrm>
            <a:off x="1905000" y="1600200"/>
            <a:ext cx="5098704" cy="4191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643C89-D244-7241-B1A4-EA9AFBEA1CA2}"/>
              </a:ext>
            </a:extLst>
          </p:cNvPr>
          <p:cNvSpPr txBox="1"/>
          <p:nvPr/>
        </p:nvSpPr>
        <p:spPr>
          <a:xfrm>
            <a:off x="3505200" y="2057400"/>
            <a:ext cx="2832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Very clear decreasing trend of reordering</a:t>
            </a:r>
          </a:p>
          <a:p>
            <a:r>
              <a:rPr lang="en-US" sz="1200" dirty="0"/>
              <a:t>with order of items placed in cart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21B4DF-AD16-244B-951E-FB7377C7CBCF}"/>
              </a:ext>
            </a:extLst>
          </p:cNvPr>
          <p:cNvSpPr txBox="1"/>
          <p:nvPr/>
        </p:nvSpPr>
        <p:spPr>
          <a:xfrm>
            <a:off x="6624344" y="2288232"/>
            <a:ext cx="2464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Users place most definitely needed</a:t>
            </a:r>
          </a:p>
          <a:p>
            <a:r>
              <a:rPr lang="en-US" sz="1200" dirty="0"/>
              <a:t>reordering items in order of priority</a:t>
            </a:r>
          </a:p>
        </p:txBody>
      </p:sp>
    </p:spTree>
    <p:extLst>
      <p:ext uri="{BB962C8B-B14F-4D97-AF65-F5344CB8AC3E}">
        <p14:creationId xmlns:p14="http://schemas.microsoft.com/office/powerpoint/2010/main" val="296840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Instacart is a grocery ordering and delivery app. Instacart’s data science team uses transactional data to develop models that predict which products a user will buy again, try for the first time, or add to their cart next during a session.</a:t>
            </a:r>
          </a:p>
          <a:p>
            <a:pPr algn="just"/>
            <a:endParaRPr lang="en-US" sz="2200" dirty="0"/>
          </a:p>
          <a:p>
            <a:pPr algn="just"/>
            <a:r>
              <a:rPr lang="en-US" dirty="0"/>
              <a:t>Data Analytics can be used to increase user base, sales, customer satisfaction, efficiency etc.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Business Users: </a:t>
            </a:r>
            <a:r>
              <a:rPr lang="en-US" dirty="0"/>
              <a:t>Instacart Sales team, Market Basket Store Managers, Product Distributors.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2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1" dirty="0"/>
              <a:t>Goal: </a:t>
            </a:r>
            <a:r>
              <a:rPr lang="en-US" dirty="0"/>
              <a:t>Understand, evaluate and analyze the data by leveraging Supervised Classification algorithms to predict the products Instacart users are likely to reorder from  past purchases.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Data was analyzed using Tableau and R. Classification algorithms were evaluated in R on train and test data. Among many evaluated models, optimum performance was obtained by the Naïve Bayes model with an F1 score of 0.41. </a:t>
            </a:r>
          </a:p>
          <a:p>
            <a:pPr algn="just"/>
            <a:endParaRPr lang="en-US" dirty="0"/>
          </a:p>
          <a:p>
            <a:r>
              <a:rPr lang="en-US" b="1" dirty="0"/>
              <a:t>Primary Recommendations: </a:t>
            </a:r>
          </a:p>
          <a:p>
            <a:pPr lvl="1"/>
            <a:r>
              <a:rPr lang="en-US" sz="1800" dirty="0"/>
              <a:t>Leverage insights to plan for shopper schedules &amp; supply of products</a:t>
            </a:r>
          </a:p>
          <a:p>
            <a:pPr lvl="1"/>
            <a:r>
              <a:rPr lang="en-US" sz="1800" dirty="0"/>
              <a:t>Build loyalty program and promotional sales to increase sales during off-peak days/hours.</a:t>
            </a:r>
          </a:p>
          <a:p>
            <a:pPr lvl="1"/>
            <a:r>
              <a:rPr lang="en-US" sz="1800" dirty="0"/>
              <a:t>Schedule additional workers on peak days/hours</a:t>
            </a:r>
          </a:p>
          <a:p>
            <a:pPr lvl="1"/>
            <a:r>
              <a:rPr lang="en-US" sz="1800" dirty="0"/>
              <a:t>Implement a 1-click cart to order for users to enable easy re-orders</a:t>
            </a:r>
          </a:p>
          <a:p>
            <a:pPr lvl="1"/>
            <a:endParaRPr lang="en-US" sz="1800" dirty="0"/>
          </a:p>
          <a:p>
            <a:pPr algn="just"/>
            <a:r>
              <a:rPr lang="en-US" dirty="0"/>
              <a:t>For future, geographic location details and time to delivery could be added to get more insights.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45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" y="1752600"/>
            <a:ext cx="8229600" cy="4553188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dirty="0"/>
              <a:t>METHODOLOGY:</a:t>
            </a:r>
          </a:p>
          <a:p>
            <a:pPr>
              <a:lnSpc>
                <a:spcPct val="150000"/>
              </a:lnSpc>
            </a:pPr>
            <a:r>
              <a:rPr lang="en-US" dirty="0"/>
              <a:t>Data Exploration &amp; Insights</a:t>
            </a:r>
          </a:p>
          <a:p>
            <a:pPr lvl="1">
              <a:lnSpc>
                <a:spcPct val="150000"/>
              </a:lnSpc>
            </a:pPr>
            <a:r>
              <a:rPr lang="en-US" sz="1500" dirty="0"/>
              <a:t>Understand data</a:t>
            </a:r>
          </a:p>
          <a:p>
            <a:pPr lvl="1">
              <a:lnSpc>
                <a:spcPct val="150000"/>
              </a:lnSpc>
            </a:pPr>
            <a:r>
              <a:rPr lang="en-US" sz="1500" dirty="0"/>
              <a:t>Align with Stakeholders</a:t>
            </a:r>
          </a:p>
          <a:p>
            <a:pPr lvl="1">
              <a:lnSpc>
                <a:spcPct val="150000"/>
              </a:lnSpc>
            </a:pPr>
            <a:r>
              <a:rPr lang="en-US" sz="1500" dirty="0"/>
              <a:t>Draw meaningful Insights</a:t>
            </a:r>
          </a:p>
          <a:p>
            <a:pPr>
              <a:lnSpc>
                <a:spcPct val="150000"/>
              </a:lnSpc>
            </a:pPr>
            <a:r>
              <a:rPr lang="en-US" dirty="0"/>
              <a:t>Feature Engineering </a:t>
            </a:r>
          </a:p>
          <a:p>
            <a:pPr lvl="1">
              <a:lnSpc>
                <a:spcPct val="150000"/>
              </a:lnSpc>
            </a:pPr>
            <a:r>
              <a:rPr lang="en-US" sz="1500" dirty="0"/>
              <a:t>Explore relationships and derive features</a:t>
            </a:r>
          </a:p>
          <a:p>
            <a:pPr>
              <a:lnSpc>
                <a:spcPct val="150000"/>
              </a:lnSpc>
            </a:pPr>
            <a:r>
              <a:rPr lang="en-US" dirty="0"/>
              <a:t>Model Analysis and Performance</a:t>
            </a:r>
          </a:p>
          <a:p>
            <a:pPr lvl="1">
              <a:lnSpc>
                <a:spcPct val="150000"/>
              </a:lnSpc>
            </a:pPr>
            <a:r>
              <a:rPr lang="en-US" sz="1500" dirty="0"/>
              <a:t>Evaluate different models, compare and apply best model to final data</a:t>
            </a:r>
          </a:p>
          <a:p>
            <a:pPr>
              <a:lnSpc>
                <a:spcPct val="150000"/>
              </a:lnSpc>
            </a:pPr>
            <a:r>
              <a:rPr lang="en-US" dirty="0"/>
              <a:t>Conclusion</a:t>
            </a:r>
          </a:p>
          <a:p>
            <a:pPr lvl="1">
              <a:lnSpc>
                <a:spcPct val="150000"/>
              </a:lnSpc>
            </a:pPr>
            <a:r>
              <a:rPr lang="en-US" sz="1500" dirty="0"/>
              <a:t>Final summary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986049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Exploration: 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4920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Data Source:  Kaggle (</a:t>
            </a:r>
            <a:r>
              <a:rPr lang="en-US" sz="1600" dirty="0">
                <a:hlinkClick r:id="rId2"/>
              </a:rPr>
              <a:t>https://www.kaggle.com/c/instacart-market-basket-analysis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600" dirty="0"/>
              <a:t>Challenges:</a:t>
            </a:r>
          </a:p>
          <a:p>
            <a:pPr lvl="1"/>
            <a:r>
              <a:rPr lang="en-US" sz="1600" dirty="0"/>
              <a:t>Multiple files need merging</a:t>
            </a:r>
          </a:p>
          <a:p>
            <a:pPr lvl="1"/>
            <a:r>
              <a:rPr lang="en-US" sz="1600" dirty="0"/>
              <a:t>Dependent Variable and features not given and need to be defined</a:t>
            </a:r>
          </a:p>
          <a:p>
            <a:pPr lvl="1"/>
            <a:r>
              <a:rPr lang="en-US" sz="1600" dirty="0"/>
              <a:t>Imbalanced Dataset</a:t>
            </a:r>
          </a:p>
          <a:p>
            <a:pPr lvl="1"/>
            <a:r>
              <a:rPr lang="en-US" sz="1600" dirty="0"/>
              <a:t>Huge data(3 million orders) can lead to infrastructure limitations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7CD4654-9636-1947-B9E2-6719AB1373C8}"/>
              </a:ext>
            </a:extLst>
          </p:cNvPr>
          <p:cNvGrpSpPr/>
          <p:nvPr/>
        </p:nvGrpSpPr>
        <p:grpSpPr>
          <a:xfrm>
            <a:off x="914400" y="2167053"/>
            <a:ext cx="7153454" cy="3014547"/>
            <a:chOff x="914400" y="1991396"/>
            <a:chExt cx="7153454" cy="3014547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24952335-F10E-A44A-815C-F1087C559E2E}"/>
                </a:ext>
              </a:extLst>
            </p:cNvPr>
            <p:cNvSpPr/>
            <p:nvPr/>
          </p:nvSpPr>
          <p:spPr>
            <a:xfrm>
              <a:off x="1600199" y="2057400"/>
              <a:ext cx="1530905" cy="990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99F3AE1A-9E7E-E548-AB36-D0EE9A99D87F}"/>
                </a:ext>
              </a:extLst>
            </p:cNvPr>
            <p:cNvSpPr/>
            <p:nvPr/>
          </p:nvSpPr>
          <p:spPr>
            <a:xfrm>
              <a:off x="1600199" y="3405505"/>
              <a:ext cx="1531125" cy="14295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B84BDB9-4AD5-504A-A7EF-746BE4A5F55D}"/>
                </a:ext>
              </a:extLst>
            </p:cNvPr>
            <p:cNvSpPr/>
            <p:nvPr/>
          </p:nvSpPr>
          <p:spPr>
            <a:xfrm>
              <a:off x="3750051" y="1991396"/>
              <a:ext cx="1885928" cy="990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3B87CBE-A593-6342-AA8A-7E96B68F0EAC}"/>
                </a:ext>
              </a:extLst>
            </p:cNvPr>
            <p:cNvSpPr/>
            <p:nvPr/>
          </p:nvSpPr>
          <p:spPr>
            <a:xfrm>
              <a:off x="6406180" y="2508472"/>
              <a:ext cx="1661674" cy="17607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031146B-54FA-5F41-95F0-5562A8C05304}"/>
                </a:ext>
              </a:extLst>
            </p:cNvPr>
            <p:cNvSpPr/>
            <p:nvPr/>
          </p:nvSpPr>
          <p:spPr>
            <a:xfrm>
              <a:off x="3620449" y="3357748"/>
              <a:ext cx="2074817" cy="14773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7F0C5B-9831-2047-9155-68B14960D08C}"/>
                </a:ext>
              </a:extLst>
            </p:cNvPr>
            <p:cNvSpPr txBox="1"/>
            <p:nvPr/>
          </p:nvSpPr>
          <p:spPr>
            <a:xfrm>
              <a:off x="1631814" y="2093893"/>
              <a:ext cx="134803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Departments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solidFill>
                    <a:schemeClr val="bg1"/>
                  </a:solidFill>
                </a:rPr>
                <a:t>Dept name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solidFill>
                    <a:schemeClr val="bg1"/>
                  </a:solidFill>
                </a:rPr>
                <a:t>Dept ID</a:t>
              </a:r>
            </a:p>
            <a:p>
              <a:endParaRPr lang="en-US" sz="1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7490F95-B29D-754D-9A03-B1E3FA632C53}"/>
                </a:ext>
              </a:extLst>
            </p:cNvPr>
            <p:cNvSpPr txBox="1"/>
            <p:nvPr/>
          </p:nvSpPr>
          <p:spPr>
            <a:xfrm>
              <a:off x="3781666" y="2075646"/>
              <a:ext cx="130516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Aisles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solidFill>
                    <a:schemeClr val="bg1"/>
                  </a:solidFill>
                </a:rPr>
                <a:t>Aisle name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solidFill>
                    <a:schemeClr val="bg1"/>
                  </a:solidFill>
                </a:rPr>
                <a:t>Aisle ID</a:t>
              </a:r>
            </a:p>
            <a:p>
              <a:endParaRPr lang="en-US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448BBF-A78B-564E-B50A-35C61FE920D6}"/>
                </a:ext>
              </a:extLst>
            </p:cNvPr>
            <p:cNvSpPr txBox="1"/>
            <p:nvPr/>
          </p:nvSpPr>
          <p:spPr>
            <a:xfrm>
              <a:off x="1586840" y="3576691"/>
              <a:ext cx="153112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Products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solidFill>
                    <a:schemeClr val="bg1"/>
                  </a:solidFill>
                </a:rPr>
                <a:t>Product name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solidFill>
                    <a:schemeClr val="bg1"/>
                  </a:solidFill>
                </a:rPr>
                <a:t>Product ID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solidFill>
                    <a:schemeClr val="bg1"/>
                  </a:solidFill>
                </a:rPr>
                <a:t>Dept ID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solidFill>
                    <a:schemeClr val="bg1"/>
                  </a:solidFill>
                </a:rPr>
                <a:t>Aisle ID</a:t>
              </a:r>
            </a:p>
            <a:p>
              <a:endParaRPr lang="en-US" sz="1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1E86E8-A32D-6F46-8AA6-02DF7CBDD957}"/>
                </a:ext>
              </a:extLst>
            </p:cNvPr>
            <p:cNvSpPr txBox="1"/>
            <p:nvPr/>
          </p:nvSpPr>
          <p:spPr>
            <a:xfrm>
              <a:off x="6423301" y="2668751"/>
              <a:ext cx="1644553" cy="160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Orders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solidFill>
                    <a:schemeClr val="bg1"/>
                  </a:solidFill>
                </a:rPr>
                <a:t>Order ID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solidFill>
                    <a:schemeClr val="bg1"/>
                  </a:solidFill>
                </a:rPr>
                <a:t>User ID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solidFill>
                    <a:schemeClr val="bg1"/>
                  </a:solidFill>
                </a:rPr>
                <a:t>Order number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solidFill>
                    <a:schemeClr val="bg1"/>
                  </a:solidFill>
                </a:rPr>
                <a:t>Order day/Hour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solidFill>
                    <a:schemeClr val="bg1"/>
                  </a:solidFill>
                </a:rPr>
                <a:t>Days since</a:t>
              </a:r>
            </a:p>
            <a:p>
              <a:endParaRPr lang="en-US" sz="1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888729-FA74-D443-9422-CE1D42DA5052}"/>
                </a:ext>
              </a:extLst>
            </p:cNvPr>
            <p:cNvSpPr txBox="1"/>
            <p:nvPr/>
          </p:nvSpPr>
          <p:spPr>
            <a:xfrm>
              <a:off x="3679738" y="3405505"/>
              <a:ext cx="1956241" cy="160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bg1"/>
                  </a:solidFill>
                </a:rPr>
                <a:t>Order_products_train</a:t>
              </a:r>
              <a:r>
                <a:rPr lang="en-US" sz="1400" dirty="0">
                  <a:solidFill>
                    <a:schemeClr val="bg1"/>
                  </a:solidFill>
                </a:rPr>
                <a:t> &amp;</a:t>
              </a:r>
            </a:p>
            <a:p>
              <a:r>
                <a:rPr lang="en-US" sz="1400" dirty="0" err="1">
                  <a:solidFill>
                    <a:schemeClr val="bg1"/>
                  </a:solidFill>
                </a:rPr>
                <a:t>Order_products_prior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solidFill>
                    <a:schemeClr val="bg1"/>
                  </a:solidFill>
                </a:rPr>
                <a:t>Order ID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solidFill>
                    <a:schemeClr val="bg1"/>
                  </a:solidFill>
                </a:rPr>
                <a:t>Product ID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solidFill>
                    <a:schemeClr val="bg1"/>
                  </a:solidFill>
                </a:rPr>
                <a:t>Add to cart order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>
                  <a:solidFill>
                    <a:schemeClr val="bg1"/>
                  </a:solidFill>
                </a:rPr>
                <a:t>Reorder</a:t>
              </a:r>
            </a:p>
            <a:p>
              <a:endParaRPr lang="en-US" sz="14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42871A5-43BB-634D-830F-5C8BA383C161}"/>
                </a:ext>
              </a:extLst>
            </p:cNvPr>
            <p:cNvCxnSpPr>
              <a:cxnSpLocks/>
            </p:cNvCxnSpPr>
            <p:nvPr/>
          </p:nvCxnSpPr>
          <p:spPr>
            <a:xfrm>
              <a:off x="3131104" y="4191994"/>
              <a:ext cx="489345" cy="1373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7402EBA-1569-0F47-8E2F-73FF1CF803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5266" y="3048000"/>
              <a:ext cx="697775" cy="91440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6E945F-2B35-5148-8DF4-22249FE5CA5A}"/>
                </a:ext>
              </a:extLst>
            </p:cNvPr>
            <p:cNvCxnSpPr/>
            <p:nvPr/>
          </p:nvCxnSpPr>
          <p:spPr>
            <a:xfrm flipH="1">
              <a:off x="914400" y="2668751"/>
              <a:ext cx="672440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A5AB537-1E70-124A-944A-21D665F677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9200" y="3194651"/>
              <a:ext cx="2209800" cy="5749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3F1C5FE-F0F6-2642-825E-44687BB77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400" y="2667000"/>
              <a:ext cx="6500" cy="1750849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7AA87B4-1911-0F43-B94C-DA50C4E26917}"/>
                </a:ext>
              </a:extLst>
            </p:cNvPr>
            <p:cNvCxnSpPr/>
            <p:nvPr/>
          </p:nvCxnSpPr>
          <p:spPr>
            <a:xfrm>
              <a:off x="920900" y="4402183"/>
              <a:ext cx="665940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2EC9AB4-8956-A646-AC19-67C3A5208E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0620" y="3194651"/>
              <a:ext cx="0" cy="1453548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93CBEE6-8DEA-6349-8189-6BE8397889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8808" y="2651335"/>
              <a:ext cx="0" cy="543316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37F3D74-AA56-2546-B880-41782E613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75776" y="2681388"/>
              <a:ext cx="405890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07E8D8F-ABEE-4E4A-8ADF-56BD65843AE3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" y="4648200"/>
              <a:ext cx="361140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5795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Exploration: Time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A6C6E-DE4A-F047-9696-F88571534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02467"/>
            <a:ext cx="7772400" cy="4598333"/>
          </a:xfrm>
        </p:spPr>
        <p:txBody>
          <a:bodyPr>
            <a:normAutofit/>
          </a:bodyPr>
          <a:lstStyle/>
          <a:p>
            <a:r>
              <a:rPr lang="en-US" sz="1600" dirty="0"/>
              <a:t>Store managers schedule Grocery supply by coordinating with Product distributors</a:t>
            </a:r>
          </a:p>
          <a:p>
            <a:r>
              <a:rPr lang="en-US" sz="1600" dirty="0"/>
              <a:t>Schedule shoppers by leveraging demand is critical for on time delivery and customer satisfaction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08FEC63-912B-754E-A18E-504A0AE96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48000"/>
            <a:ext cx="6138946" cy="3054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64A6A0-F370-824A-87E2-A250B27486BB}"/>
              </a:ext>
            </a:extLst>
          </p:cNvPr>
          <p:cNvSpPr txBox="1"/>
          <p:nvPr/>
        </p:nvSpPr>
        <p:spPr>
          <a:xfrm>
            <a:off x="1752600" y="3194115"/>
            <a:ext cx="14203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Sundays mornings 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have higher sales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E18FF0-706D-2146-828F-469A28021BB7}"/>
              </a:ext>
            </a:extLst>
          </p:cNvPr>
          <p:cNvSpPr txBox="1"/>
          <p:nvPr/>
        </p:nvSpPr>
        <p:spPr>
          <a:xfrm>
            <a:off x="4901927" y="3048000"/>
            <a:ext cx="157126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Saturdays are more even </a:t>
            </a:r>
          </a:p>
          <a:p>
            <a:r>
              <a:rPr lang="en-US" sz="1000" dirty="0">
                <a:solidFill>
                  <a:srgbClr val="002060"/>
                </a:solidFill>
              </a:rPr>
              <a:t>throughout the day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47E69A-461D-B149-8826-139BA795356D}"/>
              </a:ext>
            </a:extLst>
          </p:cNvPr>
          <p:cNvCxnSpPr>
            <a:cxnSpLocks/>
          </p:cNvCxnSpPr>
          <p:nvPr/>
        </p:nvCxnSpPr>
        <p:spPr>
          <a:xfrm flipH="1">
            <a:off x="3122011" y="3194115"/>
            <a:ext cx="410505" cy="152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5A22EF-8F2D-254D-9555-D2E4E17FD14A}"/>
              </a:ext>
            </a:extLst>
          </p:cNvPr>
          <p:cNvCxnSpPr>
            <a:cxnSpLocks/>
          </p:cNvCxnSpPr>
          <p:nvPr/>
        </p:nvCxnSpPr>
        <p:spPr>
          <a:xfrm flipV="1">
            <a:off x="4572000" y="3233786"/>
            <a:ext cx="359528" cy="7305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88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Exploration: </a:t>
            </a:r>
            <a:r>
              <a:rPr lang="en-US" dirty="0">
                <a:solidFill>
                  <a:schemeClr val="bg1"/>
                </a:solidFill>
              </a:rP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A8EBF5-F8B2-A643-9850-23F9C6083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452860"/>
              </p:ext>
            </p:extLst>
          </p:nvPr>
        </p:nvGraphicFramePr>
        <p:xfrm>
          <a:off x="228600" y="1614605"/>
          <a:ext cx="8686800" cy="5167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3600696786"/>
                    </a:ext>
                  </a:extLst>
                </a:gridCol>
                <a:gridCol w="2232212">
                  <a:extLst>
                    <a:ext uri="{9D8B030D-6E8A-4147-A177-3AD203B41FA5}">
                      <a16:colId xmlns:a16="http://schemas.microsoft.com/office/drawing/2014/main" val="4094484755"/>
                    </a:ext>
                  </a:extLst>
                </a:gridCol>
                <a:gridCol w="2682688">
                  <a:extLst>
                    <a:ext uri="{9D8B030D-6E8A-4147-A177-3AD203B41FA5}">
                      <a16:colId xmlns:a16="http://schemas.microsoft.com/office/drawing/2014/main" val="630826274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4148091709"/>
                    </a:ext>
                  </a:extLst>
                </a:gridCol>
              </a:tblGrid>
              <a:tr h="595195">
                <a:tc>
                  <a:txBody>
                    <a:bodyPr/>
                    <a:lstStyle/>
                    <a:p>
                      <a:r>
                        <a:rPr lang="en-US" sz="16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Insight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Recommendation to Business 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85251"/>
                  </a:ext>
                </a:extLst>
              </a:tr>
              <a:tr h="595195">
                <a:tc>
                  <a:txBody>
                    <a:bodyPr/>
                    <a:lstStyle/>
                    <a:p>
                      <a:r>
                        <a:rPr lang="en-US" sz="1200" dirty="0"/>
                        <a:t>Department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Produce, Dairy eggs and Beverages are top reorders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Basic food items are reordered</a:t>
                      </a:r>
                    </a:p>
                    <a:p>
                      <a:r>
                        <a:rPr lang="en-US" sz="1200" dirty="0"/>
                        <a:t>Reorders have a pattern, that can be used for features in the model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Work with product distributors to keep up the supply of these high demand products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485151"/>
                  </a:ext>
                </a:extLst>
              </a:tr>
              <a:tr h="425139">
                <a:tc>
                  <a:txBody>
                    <a:bodyPr/>
                    <a:lstStyle/>
                    <a:p>
                      <a:r>
                        <a:rPr lang="en-US" sz="1200" dirty="0"/>
                        <a:t>Aisle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Fruits &amp; Vegetables, Milk and eggs top reorders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Lower shelf life items have high reorders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Schedule store reps to stock items frequently, monitor freshness of products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370718"/>
                  </a:ext>
                </a:extLst>
              </a:tr>
              <a:tr h="429928">
                <a:tc>
                  <a:txBody>
                    <a:bodyPr/>
                    <a:lstStyle/>
                    <a:p>
                      <a:r>
                        <a:rPr lang="en-US" sz="1200" dirty="0"/>
                        <a:t>Product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Bananas most popular product. Organic products very popular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 “organic” feature for model</a:t>
                      </a:r>
                    </a:p>
                    <a:p>
                      <a:r>
                        <a:rPr lang="en-US" sz="1200" dirty="0"/>
                        <a:t>Reorders seem to be most basic items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Arrange frequent reordered items like Organic near store entrance for easy shopping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608"/>
                  </a:ext>
                </a:extLst>
              </a:tr>
              <a:tr h="595195">
                <a:tc>
                  <a:txBody>
                    <a:bodyPr/>
                    <a:lstStyle/>
                    <a:p>
                      <a:r>
                        <a:rPr lang="en-US" sz="1200" dirty="0"/>
                        <a:t>Day of week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Weekends high sales, Wednesday lowest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Users think about groceries on weekends and on Thu/Fri to shop for weekend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Schedule for more shoppers on weekend and lower in mid-week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179540"/>
                  </a:ext>
                </a:extLst>
              </a:tr>
              <a:tr h="425139">
                <a:tc>
                  <a:txBody>
                    <a:bodyPr/>
                    <a:lstStyle/>
                    <a:p>
                      <a:r>
                        <a:rPr lang="en-US" sz="1200" dirty="0"/>
                        <a:t>Hour of day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Early morning and afternoon are peak hours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Users likely ordering in the morning for evening delivery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Schedule shoppers &amp; Re-stock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5449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 dirty="0"/>
                        <a:t>Days since prior order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Users mostly buy weekly, local maximums at 2 </a:t>
                      </a:r>
                      <a:r>
                        <a:rPr lang="en-US" sz="1200" dirty="0" err="1"/>
                        <a:t>wks</a:t>
                      </a:r>
                      <a:r>
                        <a:rPr lang="en-US" sz="1200" dirty="0"/>
                        <a:t> and 3 </a:t>
                      </a:r>
                      <a:r>
                        <a:rPr lang="en-US" sz="1200" dirty="0" err="1"/>
                        <a:t>wks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Cart size expected to be smaller for lower gap in days.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707330"/>
                  </a:ext>
                </a:extLst>
              </a:tr>
              <a:tr h="425139">
                <a:tc>
                  <a:txBody>
                    <a:bodyPr/>
                    <a:lstStyle/>
                    <a:p>
                      <a:r>
                        <a:rPr lang="en-US" sz="1200" dirty="0"/>
                        <a:t>Cart size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Increases with days since last order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User orders more products hence use as a feature in model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343125"/>
                  </a:ext>
                </a:extLst>
              </a:tr>
              <a:tr h="568197">
                <a:tc>
                  <a:txBody>
                    <a:bodyPr/>
                    <a:lstStyle/>
                    <a:p>
                      <a:r>
                        <a:rPr lang="en-US" sz="1200" dirty="0"/>
                        <a:t>Add to cart order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First placed products are most needed products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 position of product in cart for model &amp; determine demand of product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63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315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/>
              <a:t>Identify User behavior</a:t>
            </a:r>
          </a:p>
          <a:p>
            <a:pPr lvl="1"/>
            <a:r>
              <a:rPr lang="en-US" dirty="0"/>
              <a:t>User reorder percent</a:t>
            </a:r>
          </a:p>
          <a:p>
            <a:pPr lvl="1"/>
            <a:r>
              <a:rPr lang="en-US" dirty="0"/>
              <a:t>Average time of order, frequency</a:t>
            </a:r>
          </a:p>
          <a:p>
            <a:pPr lvl="1"/>
            <a:r>
              <a:rPr lang="en-US" dirty="0"/>
              <a:t>How many orders/products</a:t>
            </a:r>
          </a:p>
          <a:p>
            <a:pPr lvl="1"/>
            <a:endParaRPr lang="en-US" dirty="0"/>
          </a:p>
          <a:p>
            <a:r>
              <a:rPr lang="en-US" dirty="0"/>
              <a:t>Identify Product characteristics</a:t>
            </a:r>
          </a:p>
          <a:p>
            <a:pPr lvl="1"/>
            <a:r>
              <a:rPr lang="en-US" dirty="0"/>
              <a:t>Product reorder percent and frequency</a:t>
            </a:r>
          </a:p>
          <a:p>
            <a:pPr lvl="1"/>
            <a:r>
              <a:rPr lang="en-US" dirty="0"/>
              <a:t>Is it one of the popular products</a:t>
            </a:r>
          </a:p>
          <a:p>
            <a:endParaRPr lang="en-US" dirty="0"/>
          </a:p>
          <a:p>
            <a:r>
              <a:rPr lang="en-US" dirty="0"/>
              <a:t>Identify User-product combination patterns</a:t>
            </a:r>
          </a:p>
          <a:p>
            <a:pPr lvl="1"/>
            <a:r>
              <a:rPr lang="en-US" dirty="0"/>
              <a:t>Reorder percent for a product by a user</a:t>
            </a:r>
          </a:p>
          <a:p>
            <a:pPr lvl="1"/>
            <a:r>
              <a:rPr lang="en-US" dirty="0"/>
              <a:t>User cart order of the product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912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4920"/>
          </a:xfrm>
        </p:spPr>
        <p:txBody>
          <a:bodyPr/>
          <a:lstStyle/>
          <a:p>
            <a:r>
              <a:rPr lang="en-US" sz="2000" b="1" dirty="0"/>
              <a:t>Output Measure Method: </a:t>
            </a:r>
            <a:r>
              <a:rPr lang="en-US" sz="2000" dirty="0"/>
              <a:t>Since data is imbalanced, accuracy will be biased one-way. F1-Score is used to measure performance.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Cut-off analysis was used for fine tuning.</a:t>
            </a:r>
          </a:p>
          <a:p>
            <a:endParaRPr lang="en-US" dirty="0"/>
          </a:p>
          <a:p>
            <a:r>
              <a:rPr lang="en-US" sz="2000" dirty="0"/>
              <a:t>Data split into 3 sets:</a:t>
            </a:r>
          </a:p>
          <a:p>
            <a:pPr lvl="1"/>
            <a:r>
              <a:rPr lang="en-US" dirty="0"/>
              <a:t>Train set – used to run different models</a:t>
            </a:r>
          </a:p>
          <a:p>
            <a:pPr lvl="1"/>
            <a:r>
              <a:rPr lang="en-US" dirty="0"/>
              <a:t>Evaluation set – used to compare outputs and evaluate models</a:t>
            </a:r>
          </a:p>
          <a:p>
            <a:pPr lvl="1"/>
            <a:r>
              <a:rPr lang="en-US" dirty="0"/>
              <a:t>Test set – used to run final model on data(not seen by model)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B928A6-743E-6343-8400-29198F1C2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315715"/>
            <a:ext cx="2012950" cy="222656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019A0F9-0FD1-5C41-A7AD-2842EFCD2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82421"/>
              </p:ext>
            </p:extLst>
          </p:nvPr>
        </p:nvGraphicFramePr>
        <p:xfrm>
          <a:off x="1295400" y="2623494"/>
          <a:ext cx="3276600" cy="111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200">
                  <a:extLst>
                    <a:ext uri="{9D8B030D-6E8A-4147-A177-3AD203B41FA5}">
                      <a16:colId xmlns:a16="http://schemas.microsoft.com/office/drawing/2014/main" val="4145795793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3746291055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3087022620"/>
                    </a:ext>
                  </a:extLst>
                </a:gridCol>
              </a:tblGrid>
              <a:tr h="3705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(1)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(0)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638920"/>
                  </a:ext>
                </a:extLst>
              </a:tr>
              <a:tr h="37055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True (1)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p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</a:t>
                      </a:r>
                      <a:r>
                        <a:rPr lang="en-US" baseline="-25000" dirty="0" err="1"/>
                        <a:t>n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39290"/>
                  </a:ext>
                </a:extLst>
              </a:tr>
              <a:tr h="37055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False (0)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</a:t>
                      </a:r>
                      <a:r>
                        <a:rPr lang="en-US" baseline="-25000" dirty="0" err="1"/>
                        <a:t>p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30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0E58CCD-D1B6-9D45-A105-2E0F901E88DC}"/>
              </a:ext>
            </a:extLst>
          </p:cNvPr>
          <p:cNvSpPr txBox="1"/>
          <p:nvPr/>
        </p:nvSpPr>
        <p:spPr>
          <a:xfrm rot="16200000">
            <a:off x="671801" y="3162727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2A70DC-5C99-364D-A03E-626815D64ECE}"/>
              </a:ext>
            </a:extLst>
          </p:cNvPr>
          <p:cNvSpPr txBox="1"/>
          <p:nvPr/>
        </p:nvSpPr>
        <p:spPr>
          <a:xfrm>
            <a:off x="2913233" y="2286000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1344002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Decatur">
      <a:dk1>
        <a:sysClr val="windowText" lastClr="000000"/>
      </a:dk1>
      <a:lt1>
        <a:sysClr val="window" lastClr="FFFFFF"/>
      </a:lt1>
      <a:dk2>
        <a:srgbClr val="55554A"/>
      </a:dk2>
      <a:lt2>
        <a:srgbClr val="D7DAE1"/>
      </a:lt2>
      <a:accent1>
        <a:srgbClr val="F4680B"/>
      </a:accent1>
      <a:accent2>
        <a:srgbClr val="ABB19F"/>
      </a:accent2>
      <a:accent3>
        <a:srgbClr val="948774"/>
      </a:accent3>
      <a:accent4>
        <a:srgbClr val="7EB8E7"/>
      </a:accent4>
      <a:accent5>
        <a:srgbClr val="E3B651"/>
      </a:accent5>
      <a:accent6>
        <a:srgbClr val="96756C"/>
      </a:accent6>
      <a:hlink>
        <a:srgbClr val="66AACD"/>
      </a:hlink>
      <a:folHlink>
        <a:srgbClr val="809DB3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TM01790490[[fn=Decatur]]</Template>
  <TotalTime>5413</TotalTime>
  <Words>1220</Words>
  <Application>Microsoft Macintosh PowerPoint</Application>
  <PresentationFormat>On-screen Show (4:3)</PresentationFormat>
  <Paragraphs>268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Bodoni MT Condensed</vt:lpstr>
      <vt:lpstr>Courier New</vt:lpstr>
      <vt:lpstr>Franklin Gothic Book</vt:lpstr>
      <vt:lpstr>Garamond</vt:lpstr>
      <vt:lpstr>Wingdings</vt:lpstr>
      <vt:lpstr>Decatur</vt:lpstr>
      <vt:lpstr>Instacart Market Basket Analysis</vt:lpstr>
      <vt:lpstr>Introduction</vt:lpstr>
      <vt:lpstr>Executive Summary</vt:lpstr>
      <vt:lpstr>Data Analysis Approach</vt:lpstr>
      <vt:lpstr>Data Exploration:  Dataset</vt:lpstr>
      <vt:lpstr>Data Exploration: Time</vt:lpstr>
      <vt:lpstr>Data Exploration: Key Insights</vt:lpstr>
      <vt:lpstr>Feature Engineering</vt:lpstr>
      <vt:lpstr>Model Analysis</vt:lpstr>
      <vt:lpstr>Results</vt:lpstr>
      <vt:lpstr>Conclusions and Future Work</vt:lpstr>
      <vt:lpstr>References</vt:lpstr>
      <vt:lpstr>Appendix: Departments</vt:lpstr>
      <vt:lpstr>Appendix: Aisles</vt:lpstr>
      <vt:lpstr>Appendix: Products</vt:lpstr>
      <vt:lpstr>Appendix: Time</vt:lpstr>
      <vt:lpstr>Appendix: Frequency of orders</vt:lpstr>
      <vt:lpstr>Appendix: Cart Order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Deepika Adavi</dc:creator>
  <cp:lastModifiedBy>Microsoft Office User</cp:lastModifiedBy>
  <cp:revision>103</cp:revision>
  <dcterms:created xsi:type="dcterms:W3CDTF">2020-06-11T19:30:21Z</dcterms:created>
  <dcterms:modified xsi:type="dcterms:W3CDTF">2020-06-18T23:58:28Z</dcterms:modified>
</cp:coreProperties>
</file>