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71" r:id="rId16"/>
    <p:sldId id="273" r:id="rId17"/>
    <p:sldId id="267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/>
    <p:restoredTop sz="94780"/>
  </p:normalViewPr>
  <p:slideViewPr>
    <p:cSldViewPr snapToGrid="0" snapToObjects="1">
      <p:cViewPr varScale="1">
        <p:scale>
          <a:sx n="88" d="100"/>
          <a:sy n="88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24E6-9D29-1B47-8144-DD7A4418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4F3A-2FF2-8E4E-ADCB-8BA1B671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C276-A221-DE44-9BC3-669E4B6A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0C7D-E666-E24B-9725-3BE1346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9CC4-6035-8843-BC06-22B0461E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C95B-20EA-E54E-83C7-4684136C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BFB4-7BA7-6F4B-9B93-D02EAD95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339-0856-8642-ABEB-9338764B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574E-1646-DE4F-80CF-764F642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3597-4D78-DA47-8C8D-C9074620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0A252-3933-4845-93ED-B3F314C44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9BBF-52FB-A54D-AAC9-0049685F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538-2FD6-5446-BAD1-EB6E4DE3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7D28-C69C-CC45-BBDD-34B77720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16AB-1D99-9141-9585-BBB2DFC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A5B0-D571-6243-9BE1-718B23B8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67BF-5C03-CF43-AC07-43B37A4F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8218-7107-1048-A430-2CFE5151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B628-39CB-6045-9464-7E2B26F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9E4C-20E5-104A-91B7-E3364646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C0FA-A49F-BF45-AA5F-A515F820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1639-C126-464E-8E6D-7CA39192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24D1-A57B-DF49-ABF6-E2704F34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C573-27A6-2640-BB7A-6B49FA34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0111-BACC-894C-8853-E157AA1E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59CA-53EA-4B48-BD68-A59E8821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317-49D8-C046-B709-10A75387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2417-25B6-A742-8BD9-F4336F26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4519-9F8C-D347-89C0-F38189BA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866E6-4346-2C4A-9880-94BCFE0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B1F5-6461-D74E-9E03-C77E614A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A2C-1339-7C45-B228-BEFE3408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F215-9C26-4C48-9115-E81D9614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8F3E-40A2-404C-B03E-6FEFB3E4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209E-2964-414F-A52E-6C879B8F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3A651-EF4E-8747-98CF-E8A623E1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0DF63-E0E6-A44C-87F1-54F2F74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0C364-A095-A244-B430-3824CA67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3A91-0EFB-B546-A0FA-EAB3A78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37DF-B165-D448-8B86-93F417F6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0A398-77E7-5F4A-BFD0-05B4EEF0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39800-6DC2-C34E-96C3-0DA24ABF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6D9A1-044B-8743-9D35-5CB9D8A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BB9B-F1B9-DA42-A64B-96468BE7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6921C-CDDB-E94F-9B30-D162AC93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EB8A-5384-8142-85FF-EF691D66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2EA3-A03E-3643-8B37-91605D79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E9DC-273F-0047-9B1B-964C874C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3760-AC22-DD42-9F1A-BDC34FE2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3190-69C9-3E41-8E85-73F1F65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3347-F8D7-2E46-AE07-CF67F4F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127-14C8-6F4A-9B88-7772FF64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6928-6BCD-1242-AED5-5CF3479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4F6BA-ADE4-754D-A1BA-84861373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D4A1-500B-784A-852F-B3799BF8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CB04-DC9D-A44F-97F3-73F2BF3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FA79-BBE7-6C4F-81C1-F403990B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1C83-47E2-3F42-95B4-2C6FF6E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26F28-BA57-714D-90BC-C56C5D33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2ECC-0151-C84A-82D8-17681BAF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50B6-4582-104C-85BD-46AA2243F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B9C8A-B317-704F-8D51-8CDB4DDA308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7791-4234-9642-90CB-AA14B501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E9D7-29C8-0A48-BB65-8EBC9361F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7AF3-8049-B348-9FBD-C508C50A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42873/how-to-determine-the-accuracy-of-regression-which-measure-should-be-used" TargetMode="External"/><Relationship Id="rId2" Type="http://schemas.openxmlformats.org/officeDocument/2006/relationships/hyperlink" Target="https://topepo.github.io/caret/model-training-and-tun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-statistics.co/Loess-Regression-With-R.html" TargetMode="External"/><Relationship Id="rId4" Type="http://schemas.openxmlformats.org/officeDocument/2006/relationships/hyperlink" Target="https://glassboxmedicine.com/2019/09/15/best-use-of-train-val-test-splits-with-tips-for-medical-data/#:~:text=At%20the%20beginning%20of%20a,10%25%20val%2C%2010%25%20te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F2C0-CCEB-7C45-87AF-E98B9238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4" y="822112"/>
            <a:ext cx="11382232" cy="2387600"/>
          </a:xfrm>
        </p:spPr>
        <p:txBody>
          <a:bodyPr>
            <a:normAutofit/>
          </a:bodyPr>
          <a:lstStyle/>
          <a:p>
            <a:r>
              <a:rPr lang="en-US" dirty="0"/>
              <a:t>Noise Modeling for Urban Planning </a:t>
            </a:r>
            <a:r>
              <a:rPr lang="en-US" dirty="0" err="1"/>
              <a:t>Spacemaker</a:t>
            </a:r>
            <a:r>
              <a:rPr lang="en-US" dirty="0"/>
              <a:t> AI, Boston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FF39F-E65D-0248-9F8D-4513C96B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461" y="3556167"/>
            <a:ext cx="8637072" cy="1695889"/>
          </a:xfrm>
        </p:spPr>
        <p:txBody>
          <a:bodyPr>
            <a:normAutofit/>
          </a:bodyPr>
          <a:lstStyle/>
          <a:p>
            <a:r>
              <a:rPr lang="en-US" dirty="0"/>
              <a:t>Industry Project for Data Science  &amp; Analytics Certificate Bootcamp with Stack Education</a:t>
            </a:r>
          </a:p>
          <a:p>
            <a:r>
              <a:rPr lang="en-US" dirty="0"/>
              <a:t>Authors:  Deepika </a:t>
            </a:r>
            <a:r>
              <a:rPr lang="en-US" dirty="0" err="1"/>
              <a:t>Dittakavi</a:t>
            </a:r>
            <a:r>
              <a:rPr lang="en-US" dirty="0"/>
              <a:t>,  Lois </a:t>
            </a:r>
            <a:r>
              <a:rPr lang="en-US" dirty="0" err="1"/>
              <a:t>Dankwa</a:t>
            </a:r>
            <a:r>
              <a:rPr lang="en-US" dirty="0"/>
              <a:t>, Tyler </a:t>
            </a:r>
            <a:r>
              <a:rPr lang="en-US" dirty="0" err="1"/>
              <a:t>Gmerek</a:t>
            </a:r>
            <a:endParaRPr lang="en-US" dirty="0"/>
          </a:p>
          <a:p>
            <a:r>
              <a:rPr lang="en-US" dirty="0"/>
              <a:t>Mentor: Karoline </a:t>
            </a:r>
            <a:r>
              <a:rPr lang="en-US" dirty="0" err="1"/>
              <a:t>Skatteboe</a:t>
            </a:r>
            <a:r>
              <a:rPr lang="en-US" dirty="0"/>
              <a:t>, </a:t>
            </a:r>
            <a:r>
              <a:rPr lang="en-US" dirty="0" err="1"/>
              <a:t>Spacemaker</a:t>
            </a:r>
            <a:r>
              <a:rPr lang="en-US" dirty="0"/>
              <a:t>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66A-E1D5-A64D-947C-377107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FADE-A002-844D-9808-55936566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8"/>
            <a:ext cx="6160911" cy="4117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Multiple features were defined, some important ones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Building Density(coverage)</a:t>
            </a:r>
          </a:p>
          <a:p>
            <a:r>
              <a:rPr lang="en-US" dirty="0"/>
              <a:t>Noise Source Density(coverage)</a:t>
            </a:r>
          </a:p>
          <a:p>
            <a:r>
              <a:rPr lang="en-US" dirty="0"/>
              <a:t>Building Density to Noise density ratio</a:t>
            </a:r>
          </a:p>
          <a:p>
            <a:r>
              <a:rPr lang="en-US" dirty="0"/>
              <a:t>Average Distance to road</a:t>
            </a:r>
          </a:p>
          <a:p>
            <a:r>
              <a:rPr lang="en-US" dirty="0"/>
              <a:t>Building Density in 4 zones</a:t>
            </a:r>
          </a:p>
          <a:p>
            <a:r>
              <a:rPr lang="en-US" dirty="0"/>
              <a:t>Building Heights </a:t>
            </a:r>
          </a:p>
          <a:p>
            <a:pPr marL="0" indent="0">
              <a:buNone/>
            </a:pPr>
            <a:r>
              <a:rPr lang="en-US" dirty="0"/>
              <a:t>   in the 4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17374-40DA-A044-B301-855454D7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012" y="295751"/>
            <a:ext cx="2870558" cy="2870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42140-FFBA-CF49-9EF7-D91F522A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07" y="3427293"/>
            <a:ext cx="2870559" cy="2870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F4D77-22E3-3C48-B683-5BB6DCDBACA5}"/>
              </a:ext>
            </a:extLst>
          </p:cNvPr>
          <p:cNvSpPr txBox="1"/>
          <p:nvPr/>
        </p:nvSpPr>
        <p:spPr>
          <a:xfrm>
            <a:off x="9536570" y="952024"/>
            <a:ext cx="257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 zone 1 &lt; 12units</a:t>
            </a:r>
          </a:p>
          <a:p>
            <a:r>
              <a:rPr lang="en-US" dirty="0"/>
              <a:t>Buffer  zone 2 &lt; 12 to 24u</a:t>
            </a:r>
          </a:p>
          <a:p>
            <a:r>
              <a:rPr lang="en-US" dirty="0"/>
              <a:t>Buffer  zone 3 &lt; 12 to 36u</a:t>
            </a:r>
          </a:p>
          <a:p>
            <a:r>
              <a:rPr lang="en-US" dirty="0"/>
              <a:t>Buffer  zone 4 &gt;36u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51F8A-46BF-4A4F-B0C3-AB752897F7C7}"/>
              </a:ext>
            </a:extLst>
          </p:cNvPr>
          <p:cNvSpPr txBox="1"/>
          <p:nvPr/>
        </p:nvSpPr>
        <p:spPr>
          <a:xfrm>
            <a:off x="9619648" y="3939242"/>
            <a:ext cx="257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Scenarios will not have all buffer zones</a:t>
            </a:r>
          </a:p>
          <a:p>
            <a:endParaRPr lang="en-US" dirty="0"/>
          </a:p>
          <a:p>
            <a:r>
              <a:rPr lang="en-US" dirty="0"/>
              <a:t>Buffer 4 values will be zeros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EC332-562B-D049-906A-46F8D5BBD7FA}"/>
              </a:ext>
            </a:extLst>
          </p:cNvPr>
          <p:cNvCxnSpPr/>
          <p:nvPr/>
        </p:nvCxnSpPr>
        <p:spPr>
          <a:xfrm>
            <a:off x="817245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0DD42-EE08-D140-BE2E-AA06EB3D4B7E}"/>
              </a:ext>
            </a:extLst>
          </p:cNvPr>
          <p:cNvCxnSpPr/>
          <p:nvPr/>
        </p:nvCxnSpPr>
        <p:spPr>
          <a:xfrm>
            <a:off x="874776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67093-D2DC-3D4B-ADCA-F85FC1067A91}"/>
              </a:ext>
            </a:extLst>
          </p:cNvPr>
          <p:cNvCxnSpPr/>
          <p:nvPr/>
        </p:nvCxnSpPr>
        <p:spPr>
          <a:xfrm>
            <a:off x="7707630" y="610553"/>
            <a:ext cx="0" cy="21602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D84463-2210-8249-823F-7DE1C2D22F74}"/>
              </a:ext>
            </a:extLst>
          </p:cNvPr>
          <p:cNvCxnSpPr>
            <a:cxnSpLocks/>
          </p:cNvCxnSpPr>
          <p:nvPr/>
        </p:nvCxnSpPr>
        <p:spPr>
          <a:xfrm>
            <a:off x="8557260" y="4286250"/>
            <a:ext cx="7620" cy="15544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D9093-DA92-284C-AA74-8DC9A06333B7}"/>
              </a:ext>
            </a:extLst>
          </p:cNvPr>
          <p:cNvCxnSpPr>
            <a:cxnSpLocks/>
          </p:cNvCxnSpPr>
          <p:nvPr/>
        </p:nvCxnSpPr>
        <p:spPr>
          <a:xfrm>
            <a:off x="9014460" y="4703444"/>
            <a:ext cx="0" cy="113728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F14BC-DBE9-BE47-BE93-395F6F02E900}"/>
              </a:ext>
            </a:extLst>
          </p:cNvPr>
          <p:cNvCxnSpPr>
            <a:cxnSpLocks/>
          </p:cNvCxnSpPr>
          <p:nvPr/>
        </p:nvCxnSpPr>
        <p:spPr>
          <a:xfrm>
            <a:off x="7707630" y="3749040"/>
            <a:ext cx="0" cy="15716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D9FF3-B594-B44C-8B89-5D4D6B9B5EAE}"/>
              </a:ext>
            </a:extLst>
          </p:cNvPr>
          <p:cNvCxnSpPr>
            <a:cxnSpLocks/>
          </p:cNvCxnSpPr>
          <p:nvPr/>
        </p:nvCxnSpPr>
        <p:spPr>
          <a:xfrm>
            <a:off x="7277100" y="3794760"/>
            <a:ext cx="0" cy="10773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1822E-38D3-1546-90FA-82977BA88A67}"/>
              </a:ext>
            </a:extLst>
          </p:cNvPr>
          <p:cNvCxnSpPr/>
          <p:nvPr/>
        </p:nvCxnSpPr>
        <p:spPr>
          <a:xfrm>
            <a:off x="6976110" y="5332094"/>
            <a:ext cx="731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08C251-7D7F-DE48-BAA7-A9F461A9FDB1}"/>
              </a:ext>
            </a:extLst>
          </p:cNvPr>
          <p:cNvCxnSpPr>
            <a:cxnSpLocks/>
          </p:cNvCxnSpPr>
          <p:nvPr/>
        </p:nvCxnSpPr>
        <p:spPr>
          <a:xfrm>
            <a:off x="6911340" y="4872096"/>
            <a:ext cx="3657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FF31DE-1E38-2542-809E-CA2281B5EC26}"/>
              </a:ext>
            </a:extLst>
          </p:cNvPr>
          <p:cNvCxnSpPr/>
          <p:nvPr/>
        </p:nvCxnSpPr>
        <p:spPr>
          <a:xfrm>
            <a:off x="8564880" y="4286250"/>
            <a:ext cx="7315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564C5-DE49-9D45-BB4B-6B77D5E624E6}"/>
              </a:ext>
            </a:extLst>
          </p:cNvPr>
          <p:cNvCxnSpPr>
            <a:cxnSpLocks/>
          </p:cNvCxnSpPr>
          <p:nvPr/>
        </p:nvCxnSpPr>
        <p:spPr>
          <a:xfrm>
            <a:off x="9014460" y="4677906"/>
            <a:ext cx="28194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A77356-6DE5-BC44-AAF0-1AA92CF01080}"/>
              </a:ext>
            </a:extLst>
          </p:cNvPr>
          <p:cNvSpPr txBox="1"/>
          <p:nvPr/>
        </p:nvSpPr>
        <p:spPr>
          <a:xfrm rot="16200000">
            <a:off x="6996735" y="117592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30E60-BCCC-494E-A30D-0E2732838AB2}"/>
              </a:ext>
            </a:extLst>
          </p:cNvPr>
          <p:cNvSpPr txBox="1"/>
          <p:nvPr/>
        </p:nvSpPr>
        <p:spPr>
          <a:xfrm rot="16200000">
            <a:off x="7426137" y="12064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9D3F69-513D-CB47-B3D3-B7C57E493977}"/>
              </a:ext>
            </a:extLst>
          </p:cNvPr>
          <p:cNvSpPr txBox="1"/>
          <p:nvPr/>
        </p:nvSpPr>
        <p:spPr>
          <a:xfrm rot="16200000">
            <a:off x="7951119" y="121789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31FAA-ED74-9F4A-9164-C842AEA55094}"/>
              </a:ext>
            </a:extLst>
          </p:cNvPr>
          <p:cNvSpPr txBox="1"/>
          <p:nvPr/>
        </p:nvSpPr>
        <p:spPr>
          <a:xfrm rot="16200000">
            <a:off x="8584279" y="12178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B545A-9B38-9348-AC36-847422B241DD}"/>
              </a:ext>
            </a:extLst>
          </p:cNvPr>
          <p:cNvSpPr txBox="1"/>
          <p:nvPr/>
        </p:nvSpPr>
        <p:spPr>
          <a:xfrm rot="16200000">
            <a:off x="7434885" y="44932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8BF28D-582E-C648-AF62-39D134A65A2F}"/>
              </a:ext>
            </a:extLst>
          </p:cNvPr>
          <p:cNvSpPr txBox="1"/>
          <p:nvPr/>
        </p:nvSpPr>
        <p:spPr>
          <a:xfrm rot="16200000">
            <a:off x="7846563" y="44932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E1C823-9CED-274A-BDC3-41C2A3EDC94B}"/>
              </a:ext>
            </a:extLst>
          </p:cNvPr>
          <p:cNvSpPr txBox="1"/>
          <p:nvPr/>
        </p:nvSpPr>
        <p:spPr>
          <a:xfrm rot="16200000">
            <a:off x="7035053" y="441379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63333D-7323-3146-87B8-BBA5E280D100}"/>
              </a:ext>
            </a:extLst>
          </p:cNvPr>
          <p:cNvSpPr txBox="1"/>
          <p:nvPr/>
        </p:nvSpPr>
        <p:spPr>
          <a:xfrm rot="16200000">
            <a:off x="8311571" y="468743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498ABB-2C50-EA42-8558-FF5766BD4345}"/>
              </a:ext>
            </a:extLst>
          </p:cNvPr>
          <p:cNvSpPr txBox="1"/>
          <p:nvPr/>
        </p:nvSpPr>
        <p:spPr>
          <a:xfrm rot="16200000">
            <a:off x="6646561" y="405897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B870BC-EBD4-0F41-8494-31EF918424A8}"/>
              </a:ext>
            </a:extLst>
          </p:cNvPr>
          <p:cNvSpPr txBox="1"/>
          <p:nvPr/>
        </p:nvSpPr>
        <p:spPr>
          <a:xfrm rot="16200000">
            <a:off x="8704000" y="505284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3</a:t>
            </a:r>
          </a:p>
        </p:txBody>
      </p:sp>
    </p:spTree>
    <p:extLst>
      <p:ext uri="{BB962C8B-B14F-4D97-AF65-F5344CB8AC3E}">
        <p14:creationId xmlns:p14="http://schemas.microsoft.com/office/powerpoint/2010/main" val="60449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7E7-745B-F745-947F-F715319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6FBED-12D0-F546-88C2-89D39474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1" y="1379855"/>
            <a:ext cx="3242627" cy="3242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6775-264A-B348-9EC5-32EC53B2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78" y="1337230"/>
            <a:ext cx="3242627" cy="3242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B4955-B639-F44A-8EF1-77709477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19" y="1242298"/>
            <a:ext cx="3337560" cy="3337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7EEC6-A12E-254C-B299-9BD284620709}"/>
              </a:ext>
            </a:extLst>
          </p:cNvPr>
          <p:cNvSpPr txBox="1"/>
          <p:nvPr/>
        </p:nvSpPr>
        <p:spPr>
          <a:xfrm>
            <a:off x="1085850" y="4949190"/>
            <a:ext cx="9477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 increases with noise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 decreases with building density and distance to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 of distance to road has tightened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1, 7 which have lower noise density have higher spread average distance to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2, 6 which have higher noise density have tighter spread of average distance to road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DA5-E717-AB47-9C71-1FEFF3D7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01" y="88582"/>
            <a:ext cx="10515600" cy="1325563"/>
          </a:xfrm>
        </p:spPr>
        <p:txBody>
          <a:bodyPr/>
          <a:lstStyle/>
          <a:p>
            <a:r>
              <a:rPr lang="en-US" dirty="0"/>
              <a:t>FEATURES: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6F357-2CD9-AF48-BACE-8292C9FD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01" y="1414146"/>
            <a:ext cx="4523709" cy="3471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B344-3969-9944-8CAB-AC0C26BC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365124"/>
            <a:ext cx="5201285" cy="5201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EC507-855D-9040-9A31-A2DCE1194B39}"/>
              </a:ext>
            </a:extLst>
          </p:cNvPr>
          <p:cNvSpPr txBox="1"/>
          <p:nvPr/>
        </p:nvSpPr>
        <p:spPr>
          <a:xfrm>
            <a:off x="891881" y="4966245"/>
            <a:ext cx="640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matrix was used to evaluate the important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almost no correlation were not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that correlated with each other were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Code facilitates features vector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08C-DA96-3A4C-9C7E-78B8ED3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29643-D258-E345-84DD-418DAC4D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14D-0F59-9F40-9DC1-825B26B0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2EB2-C558-AF48-9F10-2540AF53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splitting</a:t>
            </a:r>
          </a:p>
          <a:p>
            <a:r>
              <a:rPr lang="en-US" dirty="0"/>
              <a:t>Measurement method</a:t>
            </a:r>
          </a:p>
          <a:p>
            <a:endParaRPr lang="en-US" dirty="0"/>
          </a:p>
          <a:p>
            <a:r>
              <a:rPr lang="en-US" dirty="0"/>
              <a:t>Baseline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3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24ED1-9565-334F-9265-E83B71BA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 &amp;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E59D08D-3A92-7D4F-984C-2BCFE412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8424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312614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83237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087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Model name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RMSE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Hyper Parameters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5108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Guess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0.3766663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9782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Average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0.1691386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1518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KNN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0.0857905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2438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Linear Regress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0.0750217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943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LOESS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0.0673779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span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8021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Tree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0.0624453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cp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2585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Forest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0.0548306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mtry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ntree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294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SVM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0.0582215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tunelength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93197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CB21A8-DB59-9341-A16B-B7247D4C5109}"/>
              </a:ext>
            </a:extLst>
          </p:cNvPr>
          <p:cNvSpPr txBox="1"/>
          <p:nvPr/>
        </p:nvSpPr>
        <p:spPr>
          <a:xfrm>
            <a:off x="955343" y="5554639"/>
            <a:ext cx="514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B4AA-E656-7446-A8F3-1066E294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BC2C-8B9A-E941-BED7-150E2C2E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19B2-FC4E-CD46-9DCC-857C6F8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869-8A0A-3442-8507-D993596E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https://topepo.github.io/caret/model-training-and-tuning.html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https://stats.stackexchange.com/questions/142873/how-to-determine-the-accuracy-of-regression-which-measure-should-be-used</a:t>
            </a:r>
            <a:endParaRPr lang="en-US" u="sng" dirty="0"/>
          </a:p>
          <a:p>
            <a:r>
              <a:rPr lang="en-US" u="sng" dirty="0">
                <a:hlinkClick r:id="rId4"/>
              </a:rPr>
              <a:t>https://glassboxmedicine.com/2019/09/15/best-use-of-train-val-test-splits-with-tips-for-medical-data/#:~:text=At%20the%20beginning%20of%20a,10%25%20val%2C%2010%25%20test</a:t>
            </a:r>
            <a:endParaRPr lang="en-US" u="sng" dirty="0"/>
          </a:p>
          <a:p>
            <a:r>
              <a:rPr lang="en-US" u="sng" dirty="0">
                <a:hlinkClick r:id="rId5"/>
              </a:rPr>
              <a:t>http://r-statistics.co/Loess-Regression-With-R.html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1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0C7D-D6F6-024F-BE16-FC53136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35" y="2526347"/>
            <a:ext cx="5688330" cy="1325563"/>
          </a:xfrm>
        </p:spPr>
        <p:txBody>
          <a:bodyPr>
            <a:no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016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0821-0F37-134D-AC4A-CB073B7B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2" y="121254"/>
            <a:ext cx="10515600" cy="692494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APPENDIX: Distance to Road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B465F-37F6-D94A-82DB-F574F0F9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345" y="783452"/>
            <a:ext cx="6055604" cy="605560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840E374-D2B4-A84C-87E1-BDAFBECC5EE7}"/>
              </a:ext>
            </a:extLst>
          </p:cNvPr>
          <p:cNvGrpSpPr/>
          <p:nvPr/>
        </p:nvGrpSpPr>
        <p:grpSpPr>
          <a:xfrm>
            <a:off x="4303924" y="1583930"/>
            <a:ext cx="2982291" cy="4105135"/>
            <a:chOff x="4303924" y="1583930"/>
            <a:chExt cx="2982291" cy="41051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048D4A-C4F0-9C41-88D5-F111195D3E51}"/>
                </a:ext>
              </a:extLst>
            </p:cNvPr>
            <p:cNvCxnSpPr/>
            <p:nvPr/>
          </p:nvCxnSpPr>
          <p:spPr>
            <a:xfrm flipH="1">
              <a:off x="4384713" y="2082188"/>
              <a:ext cx="1711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610786-E9E0-1B4C-BAC0-66144B508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4713" y="1663548"/>
              <a:ext cx="1630497" cy="41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380E984-58D4-F542-A2B8-DE0707DF8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2082188"/>
              <a:ext cx="1630496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6DE551-8588-894B-8071-F7792F71B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2082188"/>
              <a:ext cx="1630496" cy="52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A7AA95-851B-B545-82AA-94EE41B69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3924" y="2082188"/>
              <a:ext cx="1711286" cy="150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C3F864-0509-6242-8C7A-F6CF15EA0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3" y="2469614"/>
              <a:ext cx="2274985" cy="383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E269A8-CF7E-CD46-BA5F-01A1E091C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2469614"/>
              <a:ext cx="2274984" cy="7362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B655FD7-023F-7444-9047-4E80719B3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3899971"/>
              <a:ext cx="2577946" cy="119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C3E0A-F58D-8647-9A76-39F14325C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4057879"/>
              <a:ext cx="2168487" cy="642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7C7F1A-E095-F545-A92B-4A076FA7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4" y="4057879"/>
              <a:ext cx="2168487" cy="27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5998C8-E34F-C04E-A2B9-B168B2240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713" y="4057879"/>
              <a:ext cx="2168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BE2F4D-473F-CB4F-98A5-17E0B817D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4714" y="3918334"/>
              <a:ext cx="2577946" cy="4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6E7AC54-28A6-6D4F-9CCD-9349E9474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126" y="3918333"/>
              <a:ext cx="2582534" cy="1624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221625-6C87-324F-9172-C4795FDAD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126" y="3899970"/>
              <a:ext cx="2582534" cy="1789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AF36BA-32E8-6340-BBA3-CC82DE77566C}"/>
                </a:ext>
              </a:extLst>
            </p:cNvPr>
            <p:cNvSpPr/>
            <p:nvPr/>
          </p:nvSpPr>
          <p:spPr>
            <a:xfrm>
              <a:off x="5581342" y="1798005"/>
              <a:ext cx="304800" cy="6962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2E3743-FBFF-A545-96D2-A359EB4B2B0E}"/>
                </a:ext>
              </a:extLst>
            </p:cNvPr>
            <p:cNvSpPr/>
            <p:nvPr/>
          </p:nvSpPr>
          <p:spPr>
            <a:xfrm>
              <a:off x="6083147" y="2330527"/>
              <a:ext cx="304800" cy="483396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8E116F-D62D-CF4E-9E32-917A93E07FE1}"/>
                </a:ext>
              </a:extLst>
            </p:cNvPr>
            <p:cNvSpPr/>
            <p:nvPr/>
          </p:nvSpPr>
          <p:spPr>
            <a:xfrm>
              <a:off x="5483412" y="3954810"/>
              <a:ext cx="304800" cy="483396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EC2C1B-CA61-564F-8708-BD3A73DE6BEE}"/>
                </a:ext>
              </a:extLst>
            </p:cNvPr>
            <p:cNvSpPr/>
            <p:nvPr/>
          </p:nvSpPr>
          <p:spPr>
            <a:xfrm>
              <a:off x="6613948" y="3753767"/>
              <a:ext cx="304800" cy="483396"/>
            </a:xfrm>
            <a:prstGeom prst="ellips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0923E7-5E85-0141-8F0B-0CC6570BFA38}"/>
                </a:ext>
              </a:extLst>
            </p:cNvPr>
            <p:cNvSpPr txBox="1"/>
            <p:nvPr/>
          </p:nvSpPr>
          <p:spPr>
            <a:xfrm>
              <a:off x="5552260" y="1583930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28E20A-B331-0C41-A96D-6A73FB349314}"/>
                </a:ext>
              </a:extLst>
            </p:cNvPr>
            <p:cNvSpPr txBox="1"/>
            <p:nvPr/>
          </p:nvSpPr>
          <p:spPr>
            <a:xfrm>
              <a:off x="6342078" y="2466498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5B0D44-6D91-2E4C-BE6A-23A8196CBD11}"/>
                </a:ext>
              </a:extLst>
            </p:cNvPr>
            <p:cNvSpPr txBox="1"/>
            <p:nvPr/>
          </p:nvSpPr>
          <p:spPr>
            <a:xfrm>
              <a:off x="5399523" y="3642404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671658-8476-484D-952B-4A178F088566}"/>
                </a:ext>
              </a:extLst>
            </p:cNvPr>
            <p:cNvSpPr txBox="1"/>
            <p:nvPr/>
          </p:nvSpPr>
          <p:spPr>
            <a:xfrm>
              <a:off x="6473329" y="3516606"/>
              <a:ext cx="543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32207D-1170-9946-A77C-7F2AE394DC6E}"/>
                </a:ext>
              </a:extLst>
            </p:cNvPr>
            <p:cNvSpPr txBox="1"/>
            <p:nvPr/>
          </p:nvSpPr>
          <p:spPr>
            <a:xfrm>
              <a:off x="5886142" y="2962550"/>
              <a:ext cx="1400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Average closest distance to road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79B967-266B-334F-B571-4E95FDAED823}"/>
                </a:ext>
              </a:extLst>
            </p:cNvPr>
            <p:cNvCxnSpPr/>
            <p:nvPr/>
          </p:nvCxnSpPr>
          <p:spPr>
            <a:xfrm>
              <a:off x="6342078" y="2731151"/>
              <a:ext cx="45869" cy="212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1EE8B5-798D-8C49-80BC-DE3182709563}"/>
                </a:ext>
              </a:extLst>
            </p:cNvPr>
            <p:cNvCxnSpPr>
              <a:cxnSpLocks/>
            </p:cNvCxnSpPr>
            <p:nvPr/>
          </p:nvCxnSpPr>
          <p:spPr>
            <a:xfrm>
              <a:off x="5857028" y="2457048"/>
              <a:ext cx="82378" cy="550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D59D9D-981C-4B47-B58F-82CE4A9085A4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5743575" y="3395032"/>
              <a:ext cx="361760" cy="630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641E5A-76D4-4540-AF67-9C9A88D59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740" y="3341394"/>
              <a:ext cx="80077" cy="430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3279DB-978A-3E43-814F-6F1B916162AE}"/>
                </a:ext>
              </a:extLst>
            </p:cNvPr>
            <p:cNvSpPr/>
            <p:nvPr/>
          </p:nvSpPr>
          <p:spPr>
            <a:xfrm>
              <a:off x="5939406" y="2991590"/>
              <a:ext cx="1064344" cy="382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90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CD00-0FCB-C94A-ACFE-084EA2D5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A021-16F7-6D4B-AB95-4F2F46D6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22A4-92DB-7941-ACD7-AE585380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&amp; Design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B353-B27A-9E43-8924-4415761A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 </a:t>
            </a:r>
          </a:p>
          <a:p>
            <a:r>
              <a:rPr lang="en-US" dirty="0"/>
              <a:t>Features </a:t>
            </a:r>
          </a:p>
          <a:p>
            <a:r>
              <a:rPr lang="en-US" dirty="0"/>
              <a:t>Noise Models &amp; Comparison</a:t>
            </a:r>
          </a:p>
          <a:p>
            <a:r>
              <a:rPr lang="en-US" dirty="0"/>
              <a:t>Final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01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A74-EDA8-7A41-92DC-7A1337A9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BFFF-34DA-584A-9AE5-F9B66A8D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82994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8F049-8810-BC41-813A-9A5517F5F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Noise </a:t>
            </a:r>
            <a:r>
              <a:rPr lang="en-US" sz="1800"/>
              <a:t>Pollution  refers </a:t>
            </a:r>
            <a:r>
              <a:rPr lang="en-US" sz="1800" dirty="0"/>
              <a:t>to excessive amounts of noise that interfere with the natural bio-rhythms of everyday life. </a:t>
            </a:r>
          </a:p>
          <a:p>
            <a:pPr algn="just"/>
            <a:r>
              <a:rPr lang="en-US" sz="1800" dirty="0" err="1"/>
              <a:t>Spacemaker</a:t>
            </a:r>
            <a:r>
              <a:rPr lang="en-US" sz="1800" dirty="0"/>
              <a:t> AI developed technology to discover smarter ways to maximize building potential</a:t>
            </a:r>
          </a:p>
          <a:p>
            <a:pPr algn="just"/>
            <a:r>
              <a:rPr lang="en-US" sz="1800" dirty="0"/>
              <a:t>At </a:t>
            </a:r>
            <a:r>
              <a:rPr lang="en-US" sz="1800" dirty="0" err="1"/>
              <a:t>Spacemaker</a:t>
            </a:r>
            <a:r>
              <a:rPr lang="en-US" sz="1800" dirty="0"/>
              <a:t> AI, noise pollution is an important aspect of urban design. A challenge for noise calculation is high computational demand limits, hence surrogate models are important research topics. </a:t>
            </a:r>
          </a:p>
          <a:p>
            <a:pPr algn="just"/>
            <a:r>
              <a:rPr lang="en-US" sz="1800" dirty="0"/>
              <a:t>This project researches noise surrogate models</a:t>
            </a:r>
          </a:p>
          <a:p>
            <a:endParaRPr lang="en-US" sz="1800" dirty="0"/>
          </a:p>
          <a:p>
            <a:r>
              <a:rPr lang="en-US" sz="1800" dirty="0"/>
              <a:t>Project Goal:</a:t>
            </a:r>
          </a:p>
          <a:p>
            <a:pPr lvl="1"/>
            <a:r>
              <a:rPr lang="en-US" sz="1800" dirty="0"/>
              <a:t>Develop noise surrogate models to predict fraction of outdoor ground area in yellow zone of a test site.</a:t>
            </a:r>
          </a:p>
          <a:p>
            <a:r>
              <a:rPr lang="en-US" sz="1800" dirty="0"/>
              <a:t>Technical Skills:</a:t>
            </a:r>
          </a:p>
          <a:p>
            <a:pPr lvl="1"/>
            <a:r>
              <a:rPr lang="en-US" sz="1800" dirty="0"/>
              <a:t>Data Wrangling, Data Visualization, Statistical Analysis, Regression Analysis, Machine Learning</a:t>
            </a:r>
          </a:p>
          <a:p>
            <a:r>
              <a:rPr lang="en-US" sz="1800" dirty="0" err="1"/>
              <a:t>Techincal</a:t>
            </a:r>
            <a:r>
              <a:rPr lang="en-US" sz="1800" dirty="0"/>
              <a:t> Tools:</a:t>
            </a:r>
          </a:p>
          <a:p>
            <a:pPr lvl="1"/>
            <a:r>
              <a:rPr lang="en-US" sz="1800" dirty="0"/>
              <a:t>R &amp; </a:t>
            </a:r>
            <a:r>
              <a:rPr lang="en-US" sz="1800" dirty="0" err="1"/>
              <a:t>Rstudio</a:t>
            </a:r>
            <a:r>
              <a:rPr lang="en-US" sz="1800" dirty="0"/>
              <a:t> with </a:t>
            </a:r>
            <a:r>
              <a:rPr lang="en-US" sz="1800" dirty="0" err="1"/>
              <a:t>ggplot</a:t>
            </a:r>
            <a:r>
              <a:rPr lang="en-US" sz="1800" dirty="0"/>
              <a:t>, </a:t>
            </a:r>
            <a:r>
              <a:rPr lang="en-US" sz="1800" dirty="0" err="1"/>
              <a:t>dplyr</a:t>
            </a:r>
            <a:r>
              <a:rPr lang="en-US" sz="1800" dirty="0"/>
              <a:t>, caret</a:t>
            </a:r>
          </a:p>
          <a:p>
            <a:pPr lvl="1"/>
            <a:r>
              <a:rPr lang="en-US" sz="1800" dirty="0"/>
              <a:t>GitHub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885-2B42-2F49-93B4-B85C214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6336-B11A-334B-82C7-352014C7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Non-specific data: 4500 noise simulations from 9 different scenarios </a:t>
            </a:r>
          </a:p>
          <a:p>
            <a:pPr lvl="1"/>
            <a:r>
              <a:rPr lang="en-US" dirty="0"/>
              <a:t>Specific data: 250 noise simulations from the specific test scenario</a:t>
            </a:r>
          </a:p>
          <a:p>
            <a:pPr lvl="1"/>
            <a:r>
              <a:rPr lang="en-US" dirty="0"/>
              <a:t>Test data: 250 additional observations from the specific site</a:t>
            </a:r>
          </a:p>
          <a:p>
            <a:endParaRPr lang="en-US" dirty="0"/>
          </a:p>
          <a:p>
            <a:r>
              <a:rPr lang="en-US" dirty="0"/>
              <a:t>Data Dictionary:</a:t>
            </a:r>
          </a:p>
          <a:p>
            <a:pPr lvl="1"/>
            <a:r>
              <a:rPr lang="en-US" dirty="0"/>
              <a:t>Scenario(specific noise source pattern)</a:t>
            </a:r>
          </a:p>
          <a:p>
            <a:pPr lvl="1"/>
            <a:r>
              <a:rPr lang="en-US" dirty="0"/>
              <a:t>Building grid(</a:t>
            </a:r>
            <a:r>
              <a:rPr lang="en-US" dirty="0" err="1"/>
              <a:t>npy</a:t>
            </a:r>
            <a:r>
              <a:rPr lang="en-US" dirty="0"/>
              <a:t> matrix file with locations and heights)</a:t>
            </a:r>
          </a:p>
          <a:p>
            <a:pPr lvl="1"/>
            <a:r>
              <a:rPr lang="en-US" dirty="0"/>
              <a:t>Noise sources grid(</a:t>
            </a:r>
            <a:r>
              <a:rPr lang="en-US" dirty="0" err="1"/>
              <a:t>npy</a:t>
            </a:r>
            <a:r>
              <a:rPr lang="en-US" dirty="0"/>
              <a:t> matrix file with locations)</a:t>
            </a:r>
          </a:p>
          <a:p>
            <a:pPr lvl="1"/>
            <a:r>
              <a:rPr lang="en-US" dirty="0"/>
              <a:t>Fraction of outdoor ground area in yellow zone (dependent variable)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744D-04F9-E447-A4AB-E04C95C7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8211F-0FA1-C64E-BEA8-CD2FA07D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1" y="1388745"/>
            <a:ext cx="3615690" cy="3615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BA577-3EDC-8E41-B34E-88C35E52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388745"/>
            <a:ext cx="3615690" cy="3615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42AB9-7B9D-5C46-A5B5-B7BACF022259}"/>
              </a:ext>
            </a:extLst>
          </p:cNvPr>
          <p:cNvSpPr txBox="1"/>
          <p:nvPr/>
        </p:nvSpPr>
        <p:spPr>
          <a:xfrm>
            <a:off x="1223010" y="5303520"/>
            <a:ext cx="760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Fraction yellow zone(the dependent variable) varies with different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across different buildings can be dense or sparse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AAF4-8650-EE4B-8421-F5DEA1D6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67" y="86040"/>
            <a:ext cx="10515600" cy="1325563"/>
          </a:xfrm>
        </p:spPr>
        <p:txBody>
          <a:bodyPr/>
          <a:lstStyle/>
          <a:p>
            <a:r>
              <a:rPr lang="en-US" dirty="0"/>
              <a:t>Grid configurations</a:t>
            </a:r>
            <a:endParaRPr lang="en-US" sz="1600" dirty="0"/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06DFD4C4-CA3F-BD41-9E59-45FB6D6E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461"/>
            <a:ext cx="2680581" cy="2680581"/>
          </a:xfr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08BBB1-4950-2E44-999B-F78461CE6F25}"/>
              </a:ext>
            </a:extLst>
          </p:cNvPr>
          <p:cNvGrpSpPr/>
          <p:nvPr/>
        </p:nvGrpSpPr>
        <p:grpSpPr>
          <a:xfrm>
            <a:off x="838200" y="1169015"/>
            <a:ext cx="10482305" cy="5174282"/>
            <a:chOff x="838200" y="1169015"/>
            <a:chExt cx="10482305" cy="517428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1F239F-D93E-2D4E-8887-F96F570DA768}"/>
                </a:ext>
              </a:extLst>
            </p:cNvPr>
            <p:cNvGrpSpPr/>
            <p:nvPr/>
          </p:nvGrpSpPr>
          <p:grpSpPr>
            <a:xfrm>
              <a:off x="838200" y="1169017"/>
              <a:ext cx="5224506" cy="5174280"/>
              <a:chOff x="838200" y="1169017"/>
              <a:chExt cx="5224506" cy="517428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08AD10B-7481-A04D-8CC1-B771329C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0572"/>
                <a:ext cx="2680581" cy="2680581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CC085EB-02CD-FA4A-B7E8-39D84C66A3E1}"/>
                  </a:ext>
                </a:extLst>
              </p:cNvPr>
              <p:cNvGrpSpPr/>
              <p:nvPr/>
            </p:nvGrpSpPr>
            <p:grpSpPr>
              <a:xfrm>
                <a:off x="3315537" y="1169017"/>
                <a:ext cx="2747169" cy="5174280"/>
                <a:chOff x="3315537" y="1169017"/>
                <a:chExt cx="2747169" cy="517428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7B64D0D-0F25-D549-8AC9-312396058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15537" y="1169017"/>
                  <a:ext cx="2747169" cy="2747169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3B66FB6-0C34-7D4F-8234-DDCDEC9EC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2125" y="3662716"/>
                  <a:ext cx="2680581" cy="26805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D5F1205-9B56-0446-AE3D-FAAF9657C767}"/>
                </a:ext>
              </a:extLst>
            </p:cNvPr>
            <p:cNvGrpSpPr/>
            <p:nvPr/>
          </p:nvGrpSpPr>
          <p:grpSpPr>
            <a:xfrm>
              <a:off x="5926052" y="1169016"/>
              <a:ext cx="2817235" cy="5174281"/>
              <a:chOff x="5926052" y="1169016"/>
              <a:chExt cx="2817235" cy="517428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E970F46-9285-B642-9EB5-FC83489DE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6052" y="1169016"/>
                <a:ext cx="2747169" cy="2747169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BF58E03-A919-C94E-86E0-4D746817E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6118" y="3596128"/>
                <a:ext cx="2747169" cy="2747169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DC0890-D0CC-AC4E-93C5-67571CFA33BC}"/>
                </a:ext>
              </a:extLst>
            </p:cNvPr>
            <p:cNvGrpSpPr/>
            <p:nvPr/>
          </p:nvGrpSpPr>
          <p:grpSpPr>
            <a:xfrm>
              <a:off x="8573336" y="1169015"/>
              <a:ext cx="2747169" cy="5170806"/>
              <a:chOff x="8573336" y="1169015"/>
              <a:chExt cx="2747169" cy="517080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32A5854-ECB8-384B-B5F8-E7F7F78EF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73336" y="1169015"/>
                <a:ext cx="2747169" cy="2747169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332148F-6B26-A74B-833F-AE11058CD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6631" y="3662716"/>
                <a:ext cx="2677105" cy="2677105"/>
              </a:xfrm>
              <a:prstGeom prst="rect">
                <a:avLst/>
              </a:prstGeom>
            </p:spPr>
          </p:pic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BFE6956-A8BE-8E4B-A173-1D7751298489}"/>
              </a:ext>
            </a:extLst>
          </p:cNvPr>
          <p:cNvSpPr txBox="1"/>
          <p:nvPr/>
        </p:nvSpPr>
        <p:spPr>
          <a:xfrm>
            <a:off x="1529715" y="62065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9AF12D-7C01-704A-8A88-861397EB78B5}"/>
              </a:ext>
            </a:extLst>
          </p:cNvPr>
          <p:cNvSpPr txBox="1"/>
          <p:nvPr/>
        </p:nvSpPr>
        <p:spPr>
          <a:xfrm>
            <a:off x="4143708" y="62252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A65A83-B89D-7E48-B9FB-7221170F8803}"/>
              </a:ext>
            </a:extLst>
          </p:cNvPr>
          <p:cNvSpPr txBox="1"/>
          <p:nvPr/>
        </p:nvSpPr>
        <p:spPr>
          <a:xfrm>
            <a:off x="6621045" y="62252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FC88C-036B-A747-9525-942AF88CD8E9}"/>
              </a:ext>
            </a:extLst>
          </p:cNvPr>
          <p:cNvSpPr txBox="1"/>
          <p:nvPr/>
        </p:nvSpPr>
        <p:spPr>
          <a:xfrm>
            <a:off x="9180960" y="61818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D158A-821C-C246-831E-40B8BBCFE75C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A93F2C-3EE7-BC49-AE76-0AFA7BF6299E}"/>
              </a:ext>
            </a:extLst>
          </p:cNvPr>
          <p:cNvSpPr txBox="1"/>
          <p:nvPr/>
        </p:nvSpPr>
        <p:spPr>
          <a:xfrm>
            <a:off x="5131697" y="6488668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(non-specific data)</a:t>
            </a:r>
          </a:p>
        </p:txBody>
      </p:sp>
    </p:spTree>
    <p:extLst>
      <p:ext uri="{BB962C8B-B14F-4D97-AF65-F5344CB8AC3E}">
        <p14:creationId xmlns:p14="http://schemas.microsoft.com/office/powerpoint/2010/main" val="9185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742B65-36BE-D741-A182-B372633A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12" y="1261179"/>
            <a:ext cx="2701221" cy="270122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905486-8839-E241-B32C-D3405202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2" y="3791654"/>
            <a:ext cx="2701221" cy="2701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31ACA6-648C-C344-BA69-24FA9DBB4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33" y="1187978"/>
            <a:ext cx="2701222" cy="27012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DEC509-6CEC-D440-8066-5BBEF5183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533" y="3703637"/>
            <a:ext cx="2701221" cy="2701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6C8DBF-7D5E-3E4E-BE51-B256CD3E6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847" y="1114778"/>
            <a:ext cx="2847622" cy="2847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D41390-8D86-394E-8741-6CAD98183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03636"/>
            <a:ext cx="2701221" cy="27012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A96C3C-7055-6C43-A13B-C8BA8CD03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9714" y="1200456"/>
            <a:ext cx="2822665" cy="28226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FAEF21-D4F1-A844-BE6E-5C328B4EAC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435" y="3718718"/>
            <a:ext cx="2701221" cy="27012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4F5BD1-317F-304E-9A8E-AD71C6FAC713}"/>
              </a:ext>
            </a:extLst>
          </p:cNvPr>
          <p:cNvSpPr txBox="1"/>
          <p:nvPr/>
        </p:nvSpPr>
        <p:spPr>
          <a:xfrm>
            <a:off x="1463040" y="62352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61E1E-1F80-6D48-BCB6-55ADF853C584}"/>
              </a:ext>
            </a:extLst>
          </p:cNvPr>
          <p:cNvSpPr txBox="1"/>
          <p:nvPr/>
        </p:nvSpPr>
        <p:spPr>
          <a:xfrm>
            <a:off x="4146819" y="62642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9CFC0-7B2B-E64F-AAA6-41DDB015FBBA}"/>
              </a:ext>
            </a:extLst>
          </p:cNvPr>
          <p:cNvSpPr txBox="1"/>
          <p:nvPr/>
        </p:nvSpPr>
        <p:spPr>
          <a:xfrm>
            <a:off x="6848040" y="62568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269D8-CE90-684A-A474-445B4D90C3E5}"/>
              </a:ext>
            </a:extLst>
          </p:cNvPr>
          <p:cNvSpPr txBox="1"/>
          <p:nvPr/>
        </p:nvSpPr>
        <p:spPr>
          <a:xfrm>
            <a:off x="9568065" y="62375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8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7DC575C-D3B9-A84C-B6F9-90FD6FF53FDA}"/>
              </a:ext>
            </a:extLst>
          </p:cNvPr>
          <p:cNvSpPr txBox="1">
            <a:spLocks/>
          </p:cNvSpPr>
          <p:nvPr/>
        </p:nvSpPr>
        <p:spPr>
          <a:xfrm>
            <a:off x="850467" y="8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Grid configurations                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59F8D-8B52-CA4F-8A2C-E8989E0EDD1D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D60C5-54B5-D54C-9CFD-1DBF4CF170E2}"/>
              </a:ext>
            </a:extLst>
          </p:cNvPr>
          <p:cNvSpPr/>
          <p:nvPr/>
        </p:nvSpPr>
        <p:spPr>
          <a:xfrm>
            <a:off x="4917663" y="6488668"/>
            <a:ext cx="198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(non-specific data) </a:t>
            </a:r>
          </a:p>
        </p:txBody>
      </p:sp>
    </p:spTree>
    <p:extLst>
      <p:ext uri="{BB962C8B-B14F-4D97-AF65-F5344CB8AC3E}">
        <p14:creationId xmlns:p14="http://schemas.microsoft.com/office/powerpoint/2010/main" val="155260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52111-7D2F-9A47-8155-87888FFC9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64" y="1227313"/>
            <a:ext cx="2542647" cy="2542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F7016-5544-454F-879C-51861D70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4" y="3714927"/>
            <a:ext cx="2542647" cy="2542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60BB3-DA5F-EB4C-9657-C41BA2BB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976" y="1172279"/>
            <a:ext cx="2542648" cy="2542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9F8F5-EF68-2943-96F4-4E37438EC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976" y="3659892"/>
            <a:ext cx="2542648" cy="2542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F55E5-89F6-BD4C-AE47-60CF6435E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888" y="1087966"/>
            <a:ext cx="2707173" cy="2707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7A3E9-5B69-1C4B-91C0-36055F21B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150" y="3765506"/>
            <a:ext cx="2542647" cy="2542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EA3698-8689-5141-8B73-A671C878627B}"/>
              </a:ext>
            </a:extLst>
          </p:cNvPr>
          <p:cNvSpPr txBox="1"/>
          <p:nvPr/>
        </p:nvSpPr>
        <p:spPr>
          <a:xfrm>
            <a:off x="1438101" y="62025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AF9E1-22B5-304B-8347-3D9B892AAFB8}"/>
              </a:ext>
            </a:extLst>
          </p:cNvPr>
          <p:cNvSpPr txBox="1"/>
          <p:nvPr/>
        </p:nvSpPr>
        <p:spPr>
          <a:xfrm>
            <a:off x="4961994" y="6253568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Specific site</a:t>
            </a:r>
          </a:p>
          <a:p>
            <a:pPr algn="ctr"/>
            <a:r>
              <a:rPr lang="en-US" dirty="0"/>
              <a:t>(specific site data)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FA225-815A-4344-8F13-C6A91137622C}"/>
              </a:ext>
            </a:extLst>
          </p:cNvPr>
          <p:cNvSpPr txBox="1"/>
          <p:nvPr/>
        </p:nvSpPr>
        <p:spPr>
          <a:xfrm>
            <a:off x="8988307" y="6202540"/>
            <a:ext cx="155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Specific site </a:t>
            </a:r>
          </a:p>
          <a:p>
            <a:pPr algn="ctr"/>
            <a:r>
              <a:rPr lang="en-US" dirty="0"/>
              <a:t>(Test site data)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875857-FE95-9C4D-9FCD-209F033D7A3D}"/>
              </a:ext>
            </a:extLst>
          </p:cNvPr>
          <p:cNvSpPr txBox="1">
            <a:spLocks/>
          </p:cNvSpPr>
          <p:nvPr/>
        </p:nvSpPr>
        <p:spPr>
          <a:xfrm>
            <a:off x="850467" y="86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Grid configurations               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45AC-5091-0F46-A767-393913F6C51B}"/>
              </a:ext>
            </a:extLst>
          </p:cNvPr>
          <p:cNvSpPr txBox="1"/>
          <p:nvPr/>
        </p:nvSpPr>
        <p:spPr>
          <a:xfrm>
            <a:off x="9384030" y="122129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EXPLORATION contd.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5E1D7-EE74-B14A-8F7E-138C565B903B}"/>
              </a:ext>
            </a:extLst>
          </p:cNvPr>
          <p:cNvSpPr/>
          <p:nvPr/>
        </p:nvSpPr>
        <p:spPr>
          <a:xfrm>
            <a:off x="1077897" y="6438234"/>
            <a:ext cx="198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(non-specific data) </a:t>
            </a:r>
          </a:p>
        </p:txBody>
      </p:sp>
    </p:spTree>
    <p:extLst>
      <p:ext uri="{BB962C8B-B14F-4D97-AF65-F5344CB8AC3E}">
        <p14:creationId xmlns:p14="http://schemas.microsoft.com/office/powerpoint/2010/main" val="207899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673</Words>
  <Application>Microsoft Macintosh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Noise Modeling for Urban Planning Spacemaker AI, Boston MA</vt:lpstr>
      <vt:lpstr>EXECUTIVE SUMMARY</vt:lpstr>
      <vt:lpstr>Contents &amp; Design Flow</vt:lpstr>
      <vt:lpstr>INTRODUCTION</vt:lpstr>
      <vt:lpstr>DATA EXPLORATION</vt:lpstr>
      <vt:lpstr>DATA EXPLORATION</vt:lpstr>
      <vt:lpstr>Grid configurations</vt:lpstr>
      <vt:lpstr>PowerPoint Presentation</vt:lpstr>
      <vt:lpstr>PowerPoint Presentation</vt:lpstr>
      <vt:lpstr>FEATURES</vt:lpstr>
      <vt:lpstr>FEATURES: EXPLORATION</vt:lpstr>
      <vt:lpstr>FEATURES: EXPLORATION</vt:lpstr>
      <vt:lpstr>FEATURES</vt:lpstr>
      <vt:lpstr>NOISE MODELS &amp; ANALYSIS</vt:lpstr>
      <vt:lpstr>NOISE MODELS &amp; ANALYSIS</vt:lpstr>
      <vt:lpstr>ENSEMBLE MODEL</vt:lpstr>
      <vt:lpstr>REFERENCES</vt:lpstr>
      <vt:lpstr>THANK YOU!</vt:lpstr>
      <vt:lpstr>APPENDIX: Distance to Road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Modeling for urban planning</dc:title>
  <dc:creator>Microsoft Office User</dc:creator>
  <cp:lastModifiedBy>Microsoft Office User</cp:lastModifiedBy>
  <cp:revision>53</cp:revision>
  <dcterms:created xsi:type="dcterms:W3CDTF">2020-06-04T22:06:00Z</dcterms:created>
  <dcterms:modified xsi:type="dcterms:W3CDTF">2020-06-08T15:11:11Z</dcterms:modified>
</cp:coreProperties>
</file>