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p:restoredTop sz="94643"/>
  </p:normalViewPr>
  <p:slideViewPr>
    <p:cSldViewPr snapToGrid="0" snapToObjects="1">
      <p:cViewPr varScale="1">
        <p:scale>
          <a:sx n="117" d="100"/>
          <a:sy n="117" d="100"/>
        </p:scale>
        <p:origin x="20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deepika/Desktop/FSU/Olivia_class_files/Deepika_Store_data_HW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deepika/Desktop/FSU/Olivia_class_files/Deepika_Store_data_HW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deepika/Desktop/FSU/Olivia_class_files/Deepika_Store_data_HW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deepika/Desktop/FSU/Olivia_class_files/Deepika_Store_data_HW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deepika/Desktop/FSU/Olivia_class_files/Deepika_Store_data_HW3.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Total Sales for 3 types during 2007</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cked"/>
        <c:varyColors val="0"/>
        <c:ser>
          <c:idx val="2"/>
          <c:order val="2"/>
          <c:tx>
            <c:strRef>
              <c:f>pivot_no_outliers_when!$D$21</c:f>
              <c:strCache>
                <c:ptCount val="1"/>
                <c:pt idx="0">
                  <c:v> Destination </c:v>
                </c:pt>
              </c:strCache>
            </c:strRef>
          </c:tx>
          <c:spPr>
            <a:ln w="34925" cap="rnd">
              <a:solidFill>
                <a:schemeClr val="accent3"/>
              </a:solidFill>
              <a:round/>
            </a:ln>
            <a:effectLst>
              <a:outerShdw blurRad="40000" dist="23000" dir="5400000" rotWithShape="0">
                <a:srgbClr val="000000">
                  <a:alpha val="35000"/>
                </a:srgbClr>
              </a:outerShdw>
            </a:effectLst>
          </c:spPr>
          <c:marker>
            <c:symbol val="none"/>
          </c:marker>
          <c:cat>
            <c:strRef>
              <c:f>pivot_no_outliers_when!$A$22:$A$33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pivot_no_outliers_when!$D$22:$D$33</c:f>
              <c:numCache>
                <c:formatCode>_("$"* #,##0.00_);_("$"* \(#,##0.00\);_("$"* "-"??_);_(@_)</c:formatCode>
                <c:ptCount val="12"/>
                <c:pt idx="0">
                  <c:v>86801.970000000016</c:v>
                </c:pt>
                <c:pt idx="1">
                  <c:v>78903.339999999982</c:v>
                </c:pt>
                <c:pt idx="2">
                  <c:v>80680.200000000041</c:v>
                </c:pt>
                <c:pt idx="3">
                  <c:v>107007.95999999999</c:v>
                </c:pt>
                <c:pt idx="4">
                  <c:v>129629.85999999996</c:v>
                </c:pt>
                <c:pt idx="5">
                  <c:v>142732.49999999997</c:v>
                </c:pt>
                <c:pt idx="6">
                  <c:v>108949.80999999998</c:v>
                </c:pt>
                <c:pt idx="7">
                  <c:v>128091.98999999999</c:v>
                </c:pt>
                <c:pt idx="8">
                  <c:v>161519.46999999994</c:v>
                </c:pt>
                <c:pt idx="9">
                  <c:v>130376.29999999999</c:v>
                </c:pt>
                <c:pt idx="10">
                  <c:v>160837.37</c:v>
                </c:pt>
                <c:pt idx="11">
                  <c:v>152861.7099999999</c:v>
                </c:pt>
              </c:numCache>
            </c:numRef>
          </c:val>
          <c:smooth val="0"/>
          <c:extLst>
            <c:ext xmlns:c16="http://schemas.microsoft.com/office/drawing/2014/chart" uri="{C3380CC4-5D6E-409C-BE32-E72D297353CC}">
              <c16:uniqueId val="{00000000-79AE-ED42-AE0D-542ADFC9C13C}"/>
            </c:ext>
          </c:extLst>
        </c:ser>
        <c:dLbls>
          <c:showLegendKey val="0"/>
          <c:showVal val="0"/>
          <c:showCatName val="0"/>
          <c:showSerName val="0"/>
          <c:showPercent val="0"/>
          <c:showBubbleSize val="0"/>
        </c:dLbls>
        <c:hiLowLines>
          <c:spPr>
            <a:ln w="9525" cap="flat" cmpd="sng" algn="ctr">
              <a:solidFill>
                <a:schemeClr val="lt1"/>
              </a:solidFill>
              <a:round/>
            </a:ln>
            <a:effectLst/>
          </c:spPr>
        </c:hiLowLines>
        <c:marker val="1"/>
        <c:smooth val="0"/>
        <c:axId val="198584591"/>
        <c:axId val="198690399"/>
      </c:lineChart>
      <c:lineChart>
        <c:grouping val="stacked"/>
        <c:varyColors val="0"/>
        <c:ser>
          <c:idx val="0"/>
          <c:order val="0"/>
          <c:tx>
            <c:strRef>
              <c:f>pivot_no_outliers_when!$B$21</c:f>
              <c:strCache>
                <c:ptCount val="1"/>
                <c:pt idx="0">
                  <c:v> Chemist </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cat>
            <c:strRef>
              <c:f>pivot_no_outliers_when!$A$22:$A$33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pivot_no_outliers_when!$B$22:$B$33</c:f>
              <c:numCache>
                <c:formatCode>_("$"* #,##0.00_);_("$"* \(#,##0.00\);_("$"* "-"??_);_(@_)</c:formatCode>
                <c:ptCount val="12"/>
                <c:pt idx="0">
                  <c:v>2548.35</c:v>
                </c:pt>
                <c:pt idx="1">
                  <c:v>2214.63</c:v>
                </c:pt>
                <c:pt idx="2">
                  <c:v>2470.73</c:v>
                </c:pt>
                <c:pt idx="3">
                  <c:v>3657.86</c:v>
                </c:pt>
                <c:pt idx="4">
                  <c:v>4648.9400000000005</c:v>
                </c:pt>
                <c:pt idx="5">
                  <c:v>6595.04</c:v>
                </c:pt>
                <c:pt idx="6">
                  <c:v>4024.9900000000002</c:v>
                </c:pt>
                <c:pt idx="7">
                  <c:v>5449.03</c:v>
                </c:pt>
                <c:pt idx="8">
                  <c:v>7581.86</c:v>
                </c:pt>
                <c:pt idx="9">
                  <c:v>13127.48</c:v>
                </c:pt>
                <c:pt idx="10">
                  <c:v>11091.64</c:v>
                </c:pt>
                <c:pt idx="11">
                  <c:v>6902.7999999999993</c:v>
                </c:pt>
              </c:numCache>
            </c:numRef>
          </c:val>
          <c:smooth val="0"/>
          <c:extLst>
            <c:ext xmlns:c16="http://schemas.microsoft.com/office/drawing/2014/chart" uri="{C3380CC4-5D6E-409C-BE32-E72D297353CC}">
              <c16:uniqueId val="{00000001-79AE-ED42-AE0D-542ADFC9C13C}"/>
            </c:ext>
          </c:extLst>
        </c:ser>
        <c:ser>
          <c:idx val="1"/>
          <c:order val="1"/>
          <c:tx>
            <c:strRef>
              <c:f>pivot_no_outliers_when!$C$21</c:f>
              <c:strCache>
                <c:ptCount val="1"/>
                <c:pt idx="0">
                  <c:v> Convenience </c:v>
                </c:pt>
              </c:strCache>
            </c:strRef>
          </c:tx>
          <c:spPr>
            <a:ln w="34925" cap="rnd">
              <a:solidFill>
                <a:srgbClr val="C00000"/>
              </a:solidFill>
              <a:round/>
            </a:ln>
            <a:effectLst>
              <a:outerShdw blurRad="40000" dist="23000" dir="5400000" rotWithShape="0">
                <a:srgbClr val="000000">
                  <a:alpha val="35000"/>
                </a:srgbClr>
              </a:outerShdw>
            </a:effectLst>
          </c:spPr>
          <c:marker>
            <c:symbol val="none"/>
          </c:marker>
          <c:cat>
            <c:strRef>
              <c:f>pivot_no_outliers_when!$A$22:$A$33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pivot_no_outliers_when!$C$22:$C$33</c:f>
              <c:numCache>
                <c:formatCode>_("$"* #,##0.00_);_("$"* \(#,##0.00\);_("$"* "-"??_);_(@_)</c:formatCode>
                <c:ptCount val="12"/>
                <c:pt idx="0">
                  <c:v>5842.3300000000008</c:v>
                </c:pt>
                <c:pt idx="1">
                  <c:v>5142.7899999999991</c:v>
                </c:pt>
                <c:pt idx="2">
                  <c:v>4242.8600000000006</c:v>
                </c:pt>
                <c:pt idx="3">
                  <c:v>5765.3599999999988</c:v>
                </c:pt>
                <c:pt idx="4">
                  <c:v>9542.51</c:v>
                </c:pt>
                <c:pt idx="5">
                  <c:v>10134.5</c:v>
                </c:pt>
                <c:pt idx="6">
                  <c:v>6335.079999999999</c:v>
                </c:pt>
                <c:pt idx="7">
                  <c:v>7795.8499999999995</c:v>
                </c:pt>
                <c:pt idx="8">
                  <c:v>11688.59</c:v>
                </c:pt>
                <c:pt idx="9">
                  <c:v>3092.67</c:v>
                </c:pt>
                <c:pt idx="10">
                  <c:v>5187.97</c:v>
                </c:pt>
                <c:pt idx="11">
                  <c:v>10880.29</c:v>
                </c:pt>
              </c:numCache>
            </c:numRef>
          </c:val>
          <c:smooth val="0"/>
          <c:extLst>
            <c:ext xmlns:c16="http://schemas.microsoft.com/office/drawing/2014/chart" uri="{C3380CC4-5D6E-409C-BE32-E72D297353CC}">
              <c16:uniqueId val="{00000002-79AE-ED42-AE0D-542ADFC9C13C}"/>
            </c:ext>
          </c:extLst>
        </c:ser>
        <c:dLbls>
          <c:showLegendKey val="0"/>
          <c:showVal val="0"/>
          <c:showCatName val="0"/>
          <c:showSerName val="0"/>
          <c:showPercent val="0"/>
          <c:showBubbleSize val="0"/>
        </c:dLbls>
        <c:hiLowLines>
          <c:spPr>
            <a:ln w="9525" cap="flat" cmpd="sng" algn="ctr">
              <a:solidFill>
                <a:schemeClr val="lt1"/>
              </a:solidFill>
              <a:round/>
            </a:ln>
            <a:effectLst/>
          </c:spPr>
        </c:hiLowLines>
        <c:marker val="1"/>
        <c:smooth val="0"/>
        <c:axId val="559912239"/>
        <c:axId val="257379215"/>
      </c:lineChart>
      <c:catAx>
        <c:axId val="198584591"/>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Months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8690399"/>
        <c:crosses val="autoZero"/>
        <c:auto val="1"/>
        <c:lblAlgn val="ctr"/>
        <c:lblOffset val="100"/>
        <c:noMultiLvlLbl val="0"/>
      </c:catAx>
      <c:valAx>
        <c:axId val="198690399"/>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Total Sales in</a:t>
                </a:r>
                <a:r>
                  <a:rPr lang="en-US" baseline="0"/>
                  <a:t> $</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_(&quot;$&quot;* #,##0.00_);_(&quot;$&quot;* \(#,##0.00\);_(&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8584591"/>
        <c:crosses val="autoZero"/>
        <c:crossBetween val="between"/>
      </c:valAx>
      <c:valAx>
        <c:axId val="257379215"/>
        <c:scaling>
          <c:orientation val="minMax"/>
        </c:scaling>
        <c:delete val="0"/>
        <c:axPos val="r"/>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59912239"/>
        <c:crosses val="max"/>
        <c:crossBetween val="between"/>
      </c:valAx>
      <c:catAx>
        <c:axId val="559912239"/>
        <c:scaling>
          <c:orientation val="minMax"/>
        </c:scaling>
        <c:delete val="1"/>
        <c:axPos val="b"/>
        <c:numFmt formatCode="General" sourceLinked="1"/>
        <c:majorTickMark val="none"/>
        <c:minorTickMark val="none"/>
        <c:tickLblPos val="nextTo"/>
        <c:crossAx val="257379215"/>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Unit</a:t>
            </a:r>
            <a:r>
              <a:rPr lang="en-US" baseline="0"/>
              <a:t> Sales for 3 types during 2007</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2"/>
          <c:order val="2"/>
          <c:tx>
            <c:strRef>
              <c:f>pivot_no_outliers_when!$J$41</c:f>
              <c:strCache>
                <c:ptCount val="1"/>
                <c:pt idx="0">
                  <c:v>Destination</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pivot_no_outliers_when!$G$42:$G$53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pivot_no_outliers_when!$J$42:$J$53</c:f>
              <c:numCache>
                <c:formatCode>General</c:formatCode>
                <c:ptCount val="12"/>
                <c:pt idx="0">
                  <c:v>17802</c:v>
                </c:pt>
                <c:pt idx="1">
                  <c:v>15807</c:v>
                </c:pt>
                <c:pt idx="2">
                  <c:v>16465</c:v>
                </c:pt>
                <c:pt idx="3">
                  <c:v>21727</c:v>
                </c:pt>
                <c:pt idx="4">
                  <c:v>26061</c:v>
                </c:pt>
                <c:pt idx="5">
                  <c:v>28984</c:v>
                </c:pt>
                <c:pt idx="6">
                  <c:v>22440</c:v>
                </c:pt>
                <c:pt idx="7">
                  <c:v>27046</c:v>
                </c:pt>
                <c:pt idx="8">
                  <c:v>34795</c:v>
                </c:pt>
                <c:pt idx="9">
                  <c:v>28395</c:v>
                </c:pt>
                <c:pt idx="10">
                  <c:v>34792</c:v>
                </c:pt>
                <c:pt idx="11">
                  <c:v>33501</c:v>
                </c:pt>
              </c:numCache>
            </c:numRef>
          </c:val>
          <c:extLst>
            <c:ext xmlns:c16="http://schemas.microsoft.com/office/drawing/2014/chart" uri="{C3380CC4-5D6E-409C-BE32-E72D297353CC}">
              <c16:uniqueId val="{00000000-378A-5346-9A3D-717D80F80B68}"/>
            </c:ext>
          </c:extLst>
        </c:ser>
        <c:dLbls>
          <c:showLegendKey val="0"/>
          <c:showVal val="0"/>
          <c:showCatName val="0"/>
          <c:showSerName val="0"/>
          <c:showPercent val="0"/>
          <c:showBubbleSize val="0"/>
        </c:dLbls>
        <c:gapWidth val="150"/>
        <c:axId val="487238255"/>
        <c:axId val="279562111"/>
      </c:barChart>
      <c:barChart>
        <c:barDir val="col"/>
        <c:grouping val="clustered"/>
        <c:varyColors val="0"/>
        <c:ser>
          <c:idx val="0"/>
          <c:order val="0"/>
          <c:tx>
            <c:strRef>
              <c:f>pivot_no_outliers_when!$H$41</c:f>
              <c:strCache>
                <c:ptCount val="1"/>
                <c:pt idx="0">
                  <c:v>Chemist</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pivot_no_outliers_when!$G$42:$G$53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pivot_no_outliers_when!$H$42:$H$53</c:f>
              <c:numCache>
                <c:formatCode>General</c:formatCode>
                <c:ptCount val="12"/>
                <c:pt idx="0">
                  <c:v>448</c:v>
                </c:pt>
                <c:pt idx="1">
                  <c:v>445</c:v>
                </c:pt>
                <c:pt idx="2">
                  <c:v>492</c:v>
                </c:pt>
                <c:pt idx="3">
                  <c:v>730</c:v>
                </c:pt>
                <c:pt idx="4">
                  <c:v>980</c:v>
                </c:pt>
                <c:pt idx="5">
                  <c:v>1341</c:v>
                </c:pt>
                <c:pt idx="6">
                  <c:v>828</c:v>
                </c:pt>
                <c:pt idx="7">
                  <c:v>1139</c:v>
                </c:pt>
                <c:pt idx="8">
                  <c:v>1619</c:v>
                </c:pt>
                <c:pt idx="9">
                  <c:v>2931</c:v>
                </c:pt>
                <c:pt idx="10">
                  <c:v>2360</c:v>
                </c:pt>
                <c:pt idx="11">
                  <c:v>1460</c:v>
                </c:pt>
              </c:numCache>
            </c:numRef>
          </c:val>
          <c:extLst>
            <c:ext xmlns:c16="http://schemas.microsoft.com/office/drawing/2014/chart" uri="{C3380CC4-5D6E-409C-BE32-E72D297353CC}">
              <c16:uniqueId val="{00000001-378A-5346-9A3D-717D80F80B68}"/>
            </c:ext>
          </c:extLst>
        </c:ser>
        <c:ser>
          <c:idx val="1"/>
          <c:order val="1"/>
          <c:tx>
            <c:strRef>
              <c:f>pivot_no_outliers_when!$I$41</c:f>
              <c:strCache>
                <c:ptCount val="1"/>
                <c:pt idx="0">
                  <c:v>Convenience</c:v>
                </c:pt>
              </c:strCache>
            </c:strRef>
          </c:tx>
          <c:spPr>
            <a:solidFill>
              <a:srgbClr val="C0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pivot_no_outliers_when!$G$42:$G$53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pivot_no_outliers_when!$I$42:$I$53</c:f>
              <c:numCache>
                <c:formatCode>General</c:formatCode>
                <c:ptCount val="12"/>
                <c:pt idx="0">
                  <c:v>1074</c:v>
                </c:pt>
                <c:pt idx="1">
                  <c:v>934</c:v>
                </c:pt>
                <c:pt idx="2">
                  <c:v>839</c:v>
                </c:pt>
                <c:pt idx="3">
                  <c:v>1116</c:v>
                </c:pt>
                <c:pt idx="4">
                  <c:v>1867</c:v>
                </c:pt>
                <c:pt idx="5">
                  <c:v>2043</c:v>
                </c:pt>
                <c:pt idx="6">
                  <c:v>1207</c:v>
                </c:pt>
                <c:pt idx="7">
                  <c:v>1547</c:v>
                </c:pt>
                <c:pt idx="8">
                  <c:v>2451</c:v>
                </c:pt>
                <c:pt idx="9">
                  <c:v>686</c:v>
                </c:pt>
                <c:pt idx="10">
                  <c:v>1074</c:v>
                </c:pt>
                <c:pt idx="11">
                  <c:v>2277</c:v>
                </c:pt>
              </c:numCache>
            </c:numRef>
          </c:val>
          <c:extLst>
            <c:ext xmlns:c16="http://schemas.microsoft.com/office/drawing/2014/chart" uri="{C3380CC4-5D6E-409C-BE32-E72D297353CC}">
              <c16:uniqueId val="{00000002-378A-5346-9A3D-717D80F80B68}"/>
            </c:ext>
          </c:extLst>
        </c:ser>
        <c:dLbls>
          <c:showLegendKey val="0"/>
          <c:showVal val="0"/>
          <c:showCatName val="0"/>
          <c:showSerName val="0"/>
          <c:showPercent val="0"/>
          <c:showBubbleSize val="0"/>
        </c:dLbls>
        <c:gapWidth val="150"/>
        <c:axId val="277488223"/>
        <c:axId val="280004687"/>
      </c:barChart>
      <c:catAx>
        <c:axId val="487238255"/>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months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79562111"/>
        <c:crosses val="autoZero"/>
        <c:auto val="1"/>
        <c:lblAlgn val="ctr"/>
        <c:lblOffset val="100"/>
        <c:noMultiLvlLbl val="0"/>
      </c:catAx>
      <c:valAx>
        <c:axId val="279562111"/>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Unit</a:t>
                </a:r>
                <a:r>
                  <a:rPr lang="en-US" baseline="0"/>
                  <a:t> Sales</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7238255"/>
        <c:crosses val="autoZero"/>
        <c:crossBetween val="between"/>
      </c:valAx>
      <c:valAx>
        <c:axId val="280004687"/>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77488223"/>
        <c:crosses val="max"/>
        <c:crossBetween val="between"/>
      </c:valAx>
      <c:catAx>
        <c:axId val="277488223"/>
        <c:scaling>
          <c:orientation val="minMax"/>
        </c:scaling>
        <c:delete val="1"/>
        <c:axPos val="b"/>
        <c:numFmt formatCode="General" sourceLinked="1"/>
        <c:majorTickMark val="none"/>
        <c:minorTickMark val="none"/>
        <c:tickLblPos val="nextTo"/>
        <c:crossAx val="280004687"/>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[Deepika_Store_data_HW3.xlsx]pivot_n_outliers_where!PivotTable26</c:name>
    <c:fmtId val="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Sales per month for different Stores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pivot_n_outliers_where!$B$3:$B$5</c:f>
              <c:strCache>
                <c:ptCount val="1"/>
                <c:pt idx="0">
                  <c:v>Chemist - Average of SALES_TISP</c:v>
                </c:pt>
              </c:strCache>
            </c:strRef>
          </c:tx>
          <c:spPr>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pivot_n_outliers_where!$A$6:$A$12</c:f>
              <c:strCache>
                <c:ptCount val="7"/>
                <c:pt idx="0">
                  <c:v>19</c:v>
                </c:pt>
                <c:pt idx="1">
                  <c:v>130</c:v>
                </c:pt>
                <c:pt idx="2">
                  <c:v>460</c:v>
                </c:pt>
                <c:pt idx="3">
                  <c:v>541</c:v>
                </c:pt>
                <c:pt idx="4">
                  <c:v>574</c:v>
                </c:pt>
                <c:pt idx="5">
                  <c:v>1433</c:v>
                </c:pt>
                <c:pt idx="6">
                  <c:v>1595</c:v>
                </c:pt>
              </c:strCache>
            </c:strRef>
          </c:cat>
          <c:val>
            <c:numRef>
              <c:f>pivot_n_outliers_where!$B$6:$B$12</c:f>
              <c:numCache>
                <c:formatCode>0.00</c:formatCode>
                <c:ptCount val="7"/>
                <c:pt idx="0">
                  <c:v>713.14583333333337</c:v>
                </c:pt>
                <c:pt idx="1">
                  <c:v>673.87583333333328</c:v>
                </c:pt>
                <c:pt idx="2">
                  <c:v>421.14818181818185</c:v>
                </c:pt>
                <c:pt idx="3">
                  <c:v>652.33166666666659</c:v>
                </c:pt>
                <c:pt idx="4">
                  <c:v>1270.3725000000002</c:v>
                </c:pt>
                <c:pt idx="5">
                  <c:v>1035.2518181818182</c:v>
                </c:pt>
                <c:pt idx="6">
                  <c:v>1214.686666666667</c:v>
                </c:pt>
              </c:numCache>
            </c:numRef>
          </c:val>
          <c:smooth val="0"/>
          <c:extLst>
            <c:ext xmlns:c16="http://schemas.microsoft.com/office/drawing/2014/chart" uri="{C3380CC4-5D6E-409C-BE32-E72D297353CC}">
              <c16:uniqueId val="{00000000-60BB-D44B-B542-B45A84F35CD0}"/>
            </c:ext>
          </c:extLst>
        </c:ser>
        <c:dLbls>
          <c:showLegendKey val="0"/>
          <c:showVal val="0"/>
          <c:showCatName val="0"/>
          <c:showSerName val="0"/>
          <c:showPercent val="0"/>
          <c:showBubbleSize val="0"/>
        </c:dLbls>
        <c:hiLowLines>
          <c:spPr>
            <a:ln w="9525" cap="flat" cmpd="sng" algn="ctr">
              <a:solidFill>
                <a:schemeClr val="lt1"/>
              </a:solidFill>
              <a:round/>
            </a:ln>
            <a:effectLst/>
          </c:spPr>
        </c:hiLowLines>
        <c:marker val="1"/>
        <c:smooth val="0"/>
        <c:axId val="231438735"/>
        <c:axId val="172449263"/>
      </c:lineChart>
      <c:lineChart>
        <c:grouping val="standard"/>
        <c:varyColors val="0"/>
        <c:ser>
          <c:idx val="1"/>
          <c:order val="1"/>
          <c:tx>
            <c:strRef>
              <c:f>pivot_n_outliers_where!$C$3:$C$5</c:f>
              <c:strCache>
                <c:ptCount val="1"/>
                <c:pt idx="0">
                  <c:v>Chemist - Average of SPACE</c:v>
                </c:pt>
              </c:strCache>
            </c:strRef>
          </c:tx>
          <c:spPr>
            <a:ln w="34925" cap="rnd">
              <a:solidFill>
                <a:schemeClr val="accent2"/>
              </a:solidFill>
              <a:round/>
            </a:ln>
            <a:effectLst>
              <a:outerShdw blurRad="40000" dist="23000" dir="5400000" rotWithShape="0">
                <a:srgbClr val="000000">
                  <a:alpha val="35000"/>
                </a:srgbClr>
              </a:outerShdw>
            </a:effectLst>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pivot_n_outliers_where!$A$6:$A$12</c:f>
              <c:strCache>
                <c:ptCount val="7"/>
                <c:pt idx="0">
                  <c:v>19</c:v>
                </c:pt>
                <c:pt idx="1">
                  <c:v>130</c:v>
                </c:pt>
                <c:pt idx="2">
                  <c:v>460</c:v>
                </c:pt>
                <c:pt idx="3">
                  <c:v>541</c:v>
                </c:pt>
                <c:pt idx="4">
                  <c:v>574</c:v>
                </c:pt>
                <c:pt idx="5">
                  <c:v>1433</c:v>
                </c:pt>
                <c:pt idx="6">
                  <c:v>1595</c:v>
                </c:pt>
              </c:strCache>
            </c:strRef>
          </c:cat>
          <c:val>
            <c:numRef>
              <c:f>pivot_n_outliers_where!$C$6:$C$12</c:f>
              <c:numCache>
                <c:formatCode>0.00</c:formatCode>
                <c:ptCount val="7"/>
                <c:pt idx="0">
                  <c:v>5</c:v>
                </c:pt>
                <c:pt idx="1">
                  <c:v>4</c:v>
                </c:pt>
                <c:pt idx="2">
                  <c:v>4</c:v>
                </c:pt>
                <c:pt idx="3">
                  <c:v>5</c:v>
                </c:pt>
                <c:pt idx="4">
                  <c:v>4</c:v>
                </c:pt>
                <c:pt idx="5">
                  <c:v>4</c:v>
                </c:pt>
                <c:pt idx="6">
                  <c:v>5</c:v>
                </c:pt>
              </c:numCache>
            </c:numRef>
          </c:val>
          <c:smooth val="0"/>
          <c:extLst>
            <c:ext xmlns:c16="http://schemas.microsoft.com/office/drawing/2014/chart" uri="{C3380CC4-5D6E-409C-BE32-E72D297353CC}">
              <c16:uniqueId val="{00000001-60BB-D44B-B542-B45A84F35CD0}"/>
            </c:ext>
          </c:extLst>
        </c:ser>
        <c:dLbls>
          <c:showLegendKey val="0"/>
          <c:showVal val="0"/>
          <c:showCatName val="0"/>
          <c:showSerName val="0"/>
          <c:showPercent val="0"/>
          <c:showBubbleSize val="0"/>
        </c:dLbls>
        <c:hiLowLines>
          <c:spPr>
            <a:ln w="9525" cap="flat" cmpd="sng" algn="ctr">
              <a:solidFill>
                <a:schemeClr val="lt1"/>
              </a:solidFill>
              <a:round/>
            </a:ln>
            <a:effectLst/>
          </c:spPr>
        </c:hiLowLines>
        <c:marker val="1"/>
        <c:smooth val="0"/>
        <c:axId val="271011151"/>
        <c:axId val="265951215"/>
      </c:lineChart>
      <c:catAx>
        <c:axId val="231438735"/>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STORE</a:t>
                </a:r>
                <a:r>
                  <a:rPr lang="en-US" baseline="0"/>
                  <a:t> ID</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2449263"/>
        <c:crosses val="autoZero"/>
        <c:auto val="1"/>
        <c:lblAlgn val="ctr"/>
        <c:lblOffset val="100"/>
        <c:noMultiLvlLbl val="0"/>
      </c:catAx>
      <c:valAx>
        <c:axId val="172449263"/>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Average</a:t>
                </a:r>
                <a:r>
                  <a:rPr lang="en-US" baseline="0"/>
                  <a:t> Sales per month</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31438735"/>
        <c:crosses val="autoZero"/>
        <c:crossBetween val="between"/>
      </c:valAx>
      <c:valAx>
        <c:axId val="265951215"/>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71011151"/>
        <c:crosses val="max"/>
        <c:crossBetween val="between"/>
      </c:valAx>
      <c:catAx>
        <c:axId val="271011151"/>
        <c:scaling>
          <c:orientation val="minMax"/>
        </c:scaling>
        <c:delete val="1"/>
        <c:axPos val="b"/>
        <c:numFmt formatCode="General" sourceLinked="1"/>
        <c:majorTickMark val="none"/>
        <c:minorTickMark val="none"/>
        <c:tickLblPos val="nextTo"/>
        <c:crossAx val="265951215"/>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[Deepika_Store_data_HW3.xlsx]pivot_n_outliers_where!PivotTable28</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b="1" i="0" baseline="0">
                <a:effectLst>
                  <a:outerShdw blurRad="50800" dist="38100" dir="5400000" algn="t" rotWithShape="0">
                    <a:srgbClr val="000000">
                      <a:alpha val="40000"/>
                    </a:srgbClr>
                  </a:outerShdw>
                </a:effectLst>
              </a:rPr>
              <a:t>Average Sales per month for different Stores</a:t>
            </a:r>
            <a:endParaRPr lang="en-US">
              <a:effectLst/>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pivot_n_outliers_where!$F$3:$F$5</c:f>
              <c:strCache>
                <c:ptCount val="1"/>
                <c:pt idx="0">
                  <c:v>Convenience - Average of SALES_TISP</c:v>
                </c:pt>
              </c:strCache>
            </c:strRef>
          </c:tx>
          <c:spPr>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pivot_n_outliers_where!$E$6:$E$10</c:f>
              <c:strCache>
                <c:ptCount val="5"/>
                <c:pt idx="0">
                  <c:v>10</c:v>
                </c:pt>
                <c:pt idx="1">
                  <c:v>190</c:v>
                </c:pt>
                <c:pt idx="2">
                  <c:v>706</c:v>
                </c:pt>
                <c:pt idx="3">
                  <c:v>730</c:v>
                </c:pt>
                <c:pt idx="4">
                  <c:v>1108</c:v>
                </c:pt>
              </c:strCache>
            </c:strRef>
          </c:cat>
          <c:val>
            <c:numRef>
              <c:f>pivot_n_outliers_where!$F$6:$F$10</c:f>
              <c:numCache>
                <c:formatCode>General</c:formatCode>
                <c:ptCount val="5"/>
                <c:pt idx="0">
                  <c:v>2382.4669999999996</c:v>
                </c:pt>
                <c:pt idx="1">
                  <c:v>2321.268</c:v>
                </c:pt>
                <c:pt idx="2">
                  <c:v>1445.6580000000001</c:v>
                </c:pt>
                <c:pt idx="3">
                  <c:v>1146.7036363636362</c:v>
                </c:pt>
                <c:pt idx="4">
                  <c:v>1049.3754545454542</c:v>
                </c:pt>
              </c:numCache>
            </c:numRef>
          </c:val>
          <c:smooth val="0"/>
          <c:extLst>
            <c:ext xmlns:c16="http://schemas.microsoft.com/office/drawing/2014/chart" uri="{C3380CC4-5D6E-409C-BE32-E72D297353CC}">
              <c16:uniqueId val="{00000000-C23E-7948-91B5-80D3F41C8FDC}"/>
            </c:ext>
          </c:extLst>
        </c:ser>
        <c:dLbls>
          <c:showLegendKey val="0"/>
          <c:showVal val="0"/>
          <c:showCatName val="0"/>
          <c:showSerName val="0"/>
          <c:showPercent val="0"/>
          <c:showBubbleSize val="0"/>
        </c:dLbls>
        <c:hiLowLines>
          <c:spPr>
            <a:ln w="9525" cap="flat" cmpd="sng" algn="ctr">
              <a:solidFill>
                <a:schemeClr val="lt1"/>
              </a:solidFill>
              <a:round/>
            </a:ln>
            <a:effectLst/>
          </c:spPr>
        </c:hiLowLines>
        <c:marker val="1"/>
        <c:smooth val="0"/>
        <c:axId val="224498399"/>
        <c:axId val="228965647"/>
      </c:lineChart>
      <c:lineChart>
        <c:grouping val="standard"/>
        <c:varyColors val="0"/>
        <c:ser>
          <c:idx val="1"/>
          <c:order val="1"/>
          <c:tx>
            <c:strRef>
              <c:f>pivot_n_outliers_where!$G$3:$G$5</c:f>
              <c:strCache>
                <c:ptCount val="1"/>
                <c:pt idx="0">
                  <c:v>Convenience - Average of SPACE</c:v>
                </c:pt>
              </c:strCache>
            </c:strRef>
          </c:tx>
          <c:spPr>
            <a:ln w="34925" cap="rnd">
              <a:solidFill>
                <a:schemeClr val="accent2"/>
              </a:solidFill>
              <a:round/>
            </a:ln>
            <a:effectLst>
              <a:outerShdw blurRad="40000" dist="23000" dir="5400000" rotWithShape="0">
                <a:srgbClr val="000000">
                  <a:alpha val="35000"/>
                </a:srgbClr>
              </a:outerShdw>
            </a:effectLst>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pivot_n_outliers_where!$E$6:$E$10</c:f>
              <c:strCache>
                <c:ptCount val="5"/>
                <c:pt idx="0">
                  <c:v>10</c:v>
                </c:pt>
                <c:pt idx="1">
                  <c:v>190</c:v>
                </c:pt>
                <c:pt idx="2">
                  <c:v>706</c:v>
                </c:pt>
                <c:pt idx="3">
                  <c:v>730</c:v>
                </c:pt>
                <c:pt idx="4">
                  <c:v>1108</c:v>
                </c:pt>
              </c:strCache>
            </c:strRef>
          </c:cat>
          <c:val>
            <c:numRef>
              <c:f>pivot_n_outliers_where!$G$6:$G$10</c:f>
              <c:numCache>
                <c:formatCode>General</c:formatCode>
                <c:ptCount val="5"/>
                <c:pt idx="0">
                  <c:v>18</c:v>
                </c:pt>
                <c:pt idx="1">
                  <c:v>6</c:v>
                </c:pt>
                <c:pt idx="2">
                  <c:v>4</c:v>
                </c:pt>
                <c:pt idx="3">
                  <c:v>4</c:v>
                </c:pt>
                <c:pt idx="4">
                  <c:v>4</c:v>
                </c:pt>
              </c:numCache>
            </c:numRef>
          </c:val>
          <c:smooth val="0"/>
          <c:extLst>
            <c:ext xmlns:c16="http://schemas.microsoft.com/office/drawing/2014/chart" uri="{C3380CC4-5D6E-409C-BE32-E72D297353CC}">
              <c16:uniqueId val="{00000001-C23E-7948-91B5-80D3F41C8FDC}"/>
            </c:ext>
          </c:extLst>
        </c:ser>
        <c:dLbls>
          <c:showLegendKey val="0"/>
          <c:showVal val="0"/>
          <c:showCatName val="0"/>
          <c:showSerName val="0"/>
          <c:showPercent val="0"/>
          <c:showBubbleSize val="0"/>
        </c:dLbls>
        <c:hiLowLines>
          <c:spPr>
            <a:ln w="9525" cap="flat" cmpd="sng" algn="ctr">
              <a:solidFill>
                <a:schemeClr val="lt1"/>
              </a:solidFill>
              <a:round/>
            </a:ln>
            <a:effectLst/>
          </c:spPr>
        </c:hiLowLines>
        <c:marker val="1"/>
        <c:smooth val="0"/>
        <c:axId val="267607631"/>
        <c:axId val="267630111"/>
      </c:lineChart>
      <c:catAx>
        <c:axId val="224498399"/>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STORE</a:t>
                </a:r>
                <a:r>
                  <a:rPr lang="en-US" baseline="0"/>
                  <a:t> ID</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8965647"/>
        <c:crosses val="autoZero"/>
        <c:auto val="1"/>
        <c:lblAlgn val="ctr"/>
        <c:lblOffset val="100"/>
        <c:noMultiLvlLbl val="0"/>
      </c:catAx>
      <c:valAx>
        <c:axId val="228965647"/>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AVERAGE </a:t>
                </a:r>
                <a:r>
                  <a:rPr lang="en-US" baseline="0"/>
                  <a:t>SALES PER MONTH </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4498399"/>
        <c:crosses val="autoZero"/>
        <c:crossBetween val="between"/>
      </c:valAx>
      <c:valAx>
        <c:axId val="267630111"/>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67607631"/>
        <c:crosses val="max"/>
        <c:crossBetween val="between"/>
      </c:valAx>
      <c:catAx>
        <c:axId val="267607631"/>
        <c:scaling>
          <c:orientation val="minMax"/>
        </c:scaling>
        <c:delete val="1"/>
        <c:axPos val="b"/>
        <c:numFmt formatCode="General" sourceLinked="1"/>
        <c:majorTickMark val="none"/>
        <c:minorTickMark val="none"/>
        <c:tickLblPos val="nextTo"/>
        <c:crossAx val="267630111"/>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[Deepika_Store_data_HW3.xlsx]pivot_n_outliers_where!PivotTable30</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b="1" i="0" baseline="0">
                <a:effectLst>
                  <a:outerShdw blurRad="50800" dist="38100" dir="5400000" algn="t" rotWithShape="0">
                    <a:srgbClr val="000000">
                      <a:alpha val="40000"/>
                    </a:srgbClr>
                  </a:outerShdw>
                </a:effectLst>
              </a:rPr>
              <a:t>Average Sales per month for different Stores</a:t>
            </a:r>
            <a:endParaRPr lang="en-US">
              <a:effectLst/>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pivot_n_outliers_where!$J$3:$J$5</c:f>
              <c:strCache>
                <c:ptCount val="1"/>
                <c:pt idx="0">
                  <c:v>Destination - Average of SALES_TISP</c:v>
                </c:pt>
              </c:strCache>
            </c:strRef>
          </c:tx>
          <c:spPr>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pivot_n_outliers_where!$I$6:$I$107</c:f>
              <c:strCache>
                <c:ptCount val="101"/>
                <c:pt idx="0">
                  <c:v>5009</c:v>
                </c:pt>
                <c:pt idx="1">
                  <c:v>1262</c:v>
                </c:pt>
                <c:pt idx="2">
                  <c:v>663</c:v>
                </c:pt>
                <c:pt idx="3">
                  <c:v>1445</c:v>
                </c:pt>
                <c:pt idx="4">
                  <c:v>1084</c:v>
                </c:pt>
                <c:pt idx="5">
                  <c:v>1187</c:v>
                </c:pt>
                <c:pt idx="6">
                  <c:v>361</c:v>
                </c:pt>
                <c:pt idx="7">
                  <c:v>948</c:v>
                </c:pt>
                <c:pt idx="8">
                  <c:v>617</c:v>
                </c:pt>
                <c:pt idx="9">
                  <c:v>331</c:v>
                </c:pt>
                <c:pt idx="10">
                  <c:v>645</c:v>
                </c:pt>
                <c:pt idx="11">
                  <c:v>6467</c:v>
                </c:pt>
                <c:pt idx="12">
                  <c:v>118</c:v>
                </c:pt>
                <c:pt idx="13">
                  <c:v>796</c:v>
                </c:pt>
                <c:pt idx="14">
                  <c:v>127</c:v>
                </c:pt>
                <c:pt idx="15">
                  <c:v>172</c:v>
                </c:pt>
                <c:pt idx="16">
                  <c:v>1072</c:v>
                </c:pt>
                <c:pt idx="17">
                  <c:v>283</c:v>
                </c:pt>
                <c:pt idx="18">
                  <c:v>421</c:v>
                </c:pt>
                <c:pt idx="19">
                  <c:v>748</c:v>
                </c:pt>
                <c:pt idx="20">
                  <c:v>6437</c:v>
                </c:pt>
                <c:pt idx="21">
                  <c:v>581</c:v>
                </c:pt>
                <c:pt idx="22">
                  <c:v>506</c:v>
                </c:pt>
                <c:pt idx="23">
                  <c:v>389</c:v>
                </c:pt>
                <c:pt idx="24">
                  <c:v>5053</c:v>
                </c:pt>
                <c:pt idx="25">
                  <c:v>453</c:v>
                </c:pt>
                <c:pt idx="26">
                  <c:v>57</c:v>
                </c:pt>
                <c:pt idx="27">
                  <c:v>279</c:v>
                </c:pt>
                <c:pt idx="28">
                  <c:v>696</c:v>
                </c:pt>
                <c:pt idx="29">
                  <c:v>1005</c:v>
                </c:pt>
                <c:pt idx="30">
                  <c:v>1407</c:v>
                </c:pt>
                <c:pt idx="31">
                  <c:v>193</c:v>
                </c:pt>
                <c:pt idx="32">
                  <c:v>424</c:v>
                </c:pt>
                <c:pt idx="33">
                  <c:v>426</c:v>
                </c:pt>
                <c:pt idx="34">
                  <c:v>185</c:v>
                </c:pt>
                <c:pt idx="35">
                  <c:v>993</c:v>
                </c:pt>
                <c:pt idx="36">
                  <c:v>446</c:v>
                </c:pt>
                <c:pt idx="37">
                  <c:v>6488</c:v>
                </c:pt>
                <c:pt idx="38">
                  <c:v>5060</c:v>
                </c:pt>
                <c:pt idx="39">
                  <c:v>1123</c:v>
                </c:pt>
                <c:pt idx="40">
                  <c:v>814</c:v>
                </c:pt>
                <c:pt idx="41">
                  <c:v>1624</c:v>
                </c:pt>
                <c:pt idx="42">
                  <c:v>74</c:v>
                </c:pt>
                <c:pt idx="43">
                  <c:v>630</c:v>
                </c:pt>
                <c:pt idx="44">
                  <c:v>1527</c:v>
                </c:pt>
                <c:pt idx="45">
                  <c:v>1465</c:v>
                </c:pt>
                <c:pt idx="46">
                  <c:v>6476</c:v>
                </c:pt>
                <c:pt idx="47">
                  <c:v>1040</c:v>
                </c:pt>
                <c:pt idx="48">
                  <c:v>52</c:v>
                </c:pt>
                <c:pt idx="49">
                  <c:v>6509</c:v>
                </c:pt>
                <c:pt idx="50">
                  <c:v>6565</c:v>
                </c:pt>
                <c:pt idx="51">
                  <c:v>6434</c:v>
                </c:pt>
                <c:pt idx="52">
                  <c:v>459</c:v>
                </c:pt>
                <c:pt idx="53">
                  <c:v>1403</c:v>
                </c:pt>
                <c:pt idx="54">
                  <c:v>756</c:v>
                </c:pt>
                <c:pt idx="55">
                  <c:v>2023</c:v>
                </c:pt>
                <c:pt idx="56">
                  <c:v>6561</c:v>
                </c:pt>
                <c:pt idx="57">
                  <c:v>1080</c:v>
                </c:pt>
                <c:pt idx="58">
                  <c:v>672</c:v>
                </c:pt>
                <c:pt idx="59">
                  <c:v>1238</c:v>
                </c:pt>
                <c:pt idx="60">
                  <c:v>6538</c:v>
                </c:pt>
                <c:pt idx="61">
                  <c:v>6577</c:v>
                </c:pt>
                <c:pt idx="62">
                  <c:v>6485</c:v>
                </c:pt>
                <c:pt idx="63">
                  <c:v>785</c:v>
                </c:pt>
                <c:pt idx="64">
                  <c:v>6502</c:v>
                </c:pt>
                <c:pt idx="65">
                  <c:v>6566</c:v>
                </c:pt>
                <c:pt idx="66">
                  <c:v>6551</c:v>
                </c:pt>
                <c:pt idx="67">
                  <c:v>978</c:v>
                </c:pt>
                <c:pt idx="68">
                  <c:v>561</c:v>
                </c:pt>
                <c:pt idx="69">
                  <c:v>6533</c:v>
                </c:pt>
                <c:pt idx="70">
                  <c:v>1179</c:v>
                </c:pt>
                <c:pt idx="71">
                  <c:v>850</c:v>
                </c:pt>
                <c:pt idx="72">
                  <c:v>538</c:v>
                </c:pt>
                <c:pt idx="73">
                  <c:v>1181</c:v>
                </c:pt>
                <c:pt idx="74">
                  <c:v>949</c:v>
                </c:pt>
                <c:pt idx="75">
                  <c:v>241</c:v>
                </c:pt>
                <c:pt idx="76">
                  <c:v>6507</c:v>
                </c:pt>
                <c:pt idx="77">
                  <c:v>795</c:v>
                </c:pt>
                <c:pt idx="78">
                  <c:v>86</c:v>
                </c:pt>
                <c:pt idx="79">
                  <c:v>247</c:v>
                </c:pt>
                <c:pt idx="80">
                  <c:v>658</c:v>
                </c:pt>
                <c:pt idx="81">
                  <c:v>310</c:v>
                </c:pt>
                <c:pt idx="82">
                  <c:v>6439</c:v>
                </c:pt>
                <c:pt idx="83">
                  <c:v>6403</c:v>
                </c:pt>
                <c:pt idx="84">
                  <c:v>1182</c:v>
                </c:pt>
                <c:pt idx="85">
                  <c:v>1152</c:v>
                </c:pt>
                <c:pt idx="86">
                  <c:v>519</c:v>
                </c:pt>
                <c:pt idx="87">
                  <c:v>975</c:v>
                </c:pt>
                <c:pt idx="88">
                  <c:v>1449</c:v>
                </c:pt>
                <c:pt idx="89">
                  <c:v>23</c:v>
                </c:pt>
                <c:pt idx="90">
                  <c:v>926</c:v>
                </c:pt>
                <c:pt idx="91">
                  <c:v>335</c:v>
                </c:pt>
                <c:pt idx="92">
                  <c:v>1115</c:v>
                </c:pt>
                <c:pt idx="93">
                  <c:v>560</c:v>
                </c:pt>
                <c:pt idx="94">
                  <c:v>6464</c:v>
                </c:pt>
                <c:pt idx="95">
                  <c:v>866</c:v>
                </c:pt>
                <c:pt idx="96">
                  <c:v>280</c:v>
                </c:pt>
                <c:pt idx="97">
                  <c:v>1143</c:v>
                </c:pt>
                <c:pt idx="98">
                  <c:v>950</c:v>
                </c:pt>
                <c:pt idx="99">
                  <c:v>6444</c:v>
                </c:pt>
                <c:pt idx="100">
                  <c:v>163</c:v>
                </c:pt>
              </c:strCache>
            </c:strRef>
          </c:cat>
          <c:val>
            <c:numRef>
              <c:f>pivot_n_outliers_where!$J$6:$J$107</c:f>
              <c:numCache>
                <c:formatCode>0.00</c:formatCode>
                <c:ptCount val="101"/>
                <c:pt idx="0">
                  <c:v>410.39333333333326</c:v>
                </c:pt>
                <c:pt idx="1">
                  <c:v>410.47272727272735</c:v>
                </c:pt>
                <c:pt idx="2">
                  <c:v>489.96400000000006</c:v>
                </c:pt>
                <c:pt idx="3">
                  <c:v>557.42400000000009</c:v>
                </c:pt>
                <c:pt idx="4">
                  <c:v>595.64545454545453</c:v>
                </c:pt>
                <c:pt idx="5">
                  <c:v>597.27583333333325</c:v>
                </c:pt>
                <c:pt idx="6">
                  <c:v>662.40374999999995</c:v>
                </c:pt>
                <c:pt idx="7">
                  <c:v>673.16</c:v>
                </c:pt>
                <c:pt idx="8">
                  <c:v>681.84</c:v>
                </c:pt>
                <c:pt idx="9">
                  <c:v>697.6491666666667</c:v>
                </c:pt>
                <c:pt idx="10">
                  <c:v>704.41416666666657</c:v>
                </c:pt>
                <c:pt idx="11">
                  <c:v>730.38333333333333</c:v>
                </c:pt>
                <c:pt idx="12">
                  <c:v>768.3183333333335</c:v>
                </c:pt>
                <c:pt idx="13">
                  <c:v>790.43666666666661</c:v>
                </c:pt>
                <c:pt idx="14">
                  <c:v>817.3358333333332</c:v>
                </c:pt>
                <c:pt idx="15">
                  <c:v>845.54333333333341</c:v>
                </c:pt>
                <c:pt idx="16">
                  <c:v>860.50583333333327</c:v>
                </c:pt>
                <c:pt idx="17">
                  <c:v>867.75666666666666</c:v>
                </c:pt>
                <c:pt idx="18">
                  <c:v>880.12333333333345</c:v>
                </c:pt>
                <c:pt idx="19">
                  <c:v>919.0825000000001</c:v>
                </c:pt>
                <c:pt idx="20">
                  <c:v>957.53000000000009</c:v>
                </c:pt>
                <c:pt idx="21">
                  <c:v>960.15500000000009</c:v>
                </c:pt>
                <c:pt idx="22">
                  <c:v>964.41</c:v>
                </c:pt>
                <c:pt idx="23">
                  <c:v>979.46199999999988</c:v>
                </c:pt>
                <c:pt idx="24">
                  <c:v>1010.8483333333332</c:v>
                </c:pt>
                <c:pt idx="25">
                  <c:v>1021.45</c:v>
                </c:pt>
                <c:pt idx="26">
                  <c:v>1028.8758333333335</c:v>
                </c:pt>
                <c:pt idx="27">
                  <c:v>1052.29</c:v>
                </c:pt>
                <c:pt idx="28">
                  <c:v>1085.6583333333333</c:v>
                </c:pt>
                <c:pt idx="29">
                  <c:v>1128.835</c:v>
                </c:pt>
                <c:pt idx="30">
                  <c:v>1160.1608333333334</c:v>
                </c:pt>
                <c:pt idx="31">
                  <c:v>1167.5483333333334</c:v>
                </c:pt>
                <c:pt idx="32">
                  <c:v>1177.8808333333334</c:v>
                </c:pt>
                <c:pt idx="33">
                  <c:v>1186.5408333333332</c:v>
                </c:pt>
                <c:pt idx="34">
                  <c:v>1208.8191666666664</c:v>
                </c:pt>
                <c:pt idx="35">
                  <c:v>1225.2445454545455</c:v>
                </c:pt>
                <c:pt idx="36">
                  <c:v>1229.77</c:v>
                </c:pt>
                <c:pt idx="37">
                  <c:v>1230.0990909090908</c:v>
                </c:pt>
                <c:pt idx="38">
                  <c:v>1238.4409090909094</c:v>
                </c:pt>
                <c:pt idx="39">
                  <c:v>1284.6908333333333</c:v>
                </c:pt>
                <c:pt idx="40">
                  <c:v>1284.95</c:v>
                </c:pt>
                <c:pt idx="41">
                  <c:v>1288.5354545454547</c:v>
                </c:pt>
                <c:pt idx="42">
                  <c:v>1309.0166666666667</c:v>
                </c:pt>
                <c:pt idx="43">
                  <c:v>1318.0566666666668</c:v>
                </c:pt>
                <c:pt idx="44">
                  <c:v>1326.6427272727274</c:v>
                </c:pt>
                <c:pt idx="45">
                  <c:v>1357.2916666666667</c:v>
                </c:pt>
                <c:pt idx="46">
                  <c:v>1374.2818181818184</c:v>
                </c:pt>
                <c:pt idx="47">
                  <c:v>1403.2227272727273</c:v>
                </c:pt>
                <c:pt idx="48">
                  <c:v>1403.7391666666665</c:v>
                </c:pt>
                <c:pt idx="49">
                  <c:v>1436.7672727272727</c:v>
                </c:pt>
                <c:pt idx="50">
                  <c:v>1448.8741666666667</c:v>
                </c:pt>
                <c:pt idx="51">
                  <c:v>1453.3163636363636</c:v>
                </c:pt>
                <c:pt idx="52">
                  <c:v>1455.25</c:v>
                </c:pt>
                <c:pt idx="53">
                  <c:v>1455.4825000000001</c:v>
                </c:pt>
                <c:pt idx="54">
                  <c:v>1481.0663636363636</c:v>
                </c:pt>
                <c:pt idx="55">
                  <c:v>1483.0575000000001</c:v>
                </c:pt>
                <c:pt idx="56">
                  <c:v>1496.4449999999999</c:v>
                </c:pt>
                <c:pt idx="57">
                  <c:v>1503.6075000000001</c:v>
                </c:pt>
                <c:pt idx="58">
                  <c:v>1541.2541666666666</c:v>
                </c:pt>
                <c:pt idx="59">
                  <c:v>1561.2074999999998</c:v>
                </c:pt>
                <c:pt idx="60">
                  <c:v>1574.070909090909</c:v>
                </c:pt>
                <c:pt idx="61">
                  <c:v>1587.9709090909091</c:v>
                </c:pt>
                <c:pt idx="62">
                  <c:v>1624.4291666666666</c:v>
                </c:pt>
                <c:pt idx="63">
                  <c:v>1692.4749999999999</c:v>
                </c:pt>
                <c:pt idx="64">
                  <c:v>1692.5579999999998</c:v>
                </c:pt>
                <c:pt idx="65">
                  <c:v>1723.9200000000003</c:v>
                </c:pt>
                <c:pt idx="66">
                  <c:v>1791.9081818181819</c:v>
                </c:pt>
                <c:pt idx="67">
                  <c:v>1813.1889999999999</c:v>
                </c:pt>
                <c:pt idx="68">
                  <c:v>1813.3427272727274</c:v>
                </c:pt>
                <c:pt idx="69">
                  <c:v>1818.5772727272727</c:v>
                </c:pt>
                <c:pt idx="70">
                  <c:v>1823.689166666667</c:v>
                </c:pt>
                <c:pt idx="71">
                  <c:v>1836.2269999999996</c:v>
                </c:pt>
                <c:pt idx="72">
                  <c:v>1875.1020000000001</c:v>
                </c:pt>
                <c:pt idx="73">
                  <c:v>1880.2963636363636</c:v>
                </c:pt>
                <c:pt idx="74">
                  <c:v>1897.1189999999999</c:v>
                </c:pt>
                <c:pt idx="75">
                  <c:v>1901.1260000000002</c:v>
                </c:pt>
                <c:pt idx="76">
                  <c:v>2000.6020000000001</c:v>
                </c:pt>
                <c:pt idx="77">
                  <c:v>2002.8242857142855</c:v>
                </c:pt>
                <c:pt idx="78">
                  <c:v>2012.9833333333331</c:v>
                </c:pt>
                <c:pt idx="79">
                  <c:v>2029.1029999999998</c:v>
                </c:pt>
                <c:pt idx="80">
                  <c:v>2069.9363636363637</c:v>
                </c:pt>
                <c:pt idx="81">
                  <c:v>2130.5233333333335</c:v>
                </c:pt>
                <c:pt idx="82">
                  <c:v>2134.7372727272727</c:v>
                </c:pt>
                <c:pt idx="83">
                  <c:v>2192.6400000000003</c:v>
                </c:pt>
                <c:pt idx="84">
                  <c:v>2206.7181818181816</c:v>
                </c:pt>
                <c:pt idx="85">
                  <c:v>2207.1019999999999</c:v>
                </c:pt>
                <c:pt idx="86">
                  <c:v>2288.3419999999996</c:v>
                </c:pt>
                <c:pt idx="87">
                  <c:v>2334.09</c:v>
                </c:pt>
                <c:pt idx="88">
                  <c:v>2341.44</c:v>
                </c:pt>
                <c:pt idx="89">
                  <c:v>2452.9425000000001</c:v>
                </c:pt>
                <c:pt idx="90">
                  <c:v>2469.8487500000001</c:v>
                </c:pt>
                <c:pt idx="91">
                  <c:v>2482.1774999999998</c:v>
                </c:pt>
                <c:pt idx="92">
                  <c:v>2482.8425000000002</c:v>
                </c:pt>
                <c:pt idx="93">
                  <c:v>2514.5949999999998</c:v>
                </c:pt>
                <c:pt idx="94">
                  <c:v>2541.2433333333333</c:v>
                </c:pt>
                <c:pt idx="95">
                  <c:v>2570.56</c:v>
                </c:pt>
                <c:pt idx="96">
                  <c:v>2572.5644444444442</c:v>
                </c:pt>
                <c:pt idx="97">
                  <c:v>2619.0819999999999</c:v>
                </c:pt>
                <c:pt idx="98">
                  <c:v>2619.77</c:v>
                </c:pt>
                <c:pt idx="99">
                  <c:v>2633.1577777777779</c:v>
                </c:pt>
                <c:pt idx="100">
                  <c:v>2633.8211111111104</c:v>
                </c:pt>
              </c:numCache>
            </c:numRef>
          </c:val>
          <c:smooth val="0"/>
          <c:extLst>
            <c:ext xmlns:c16="http://schemas.microsoft.com/office/drawing/2014/chart" uri="{C3380CC4-5D6E-409C-BE32-E72D297353CC}">
              <c16:uniqueId val="{00000000-601C-624D-A128-255431223381}"/>
            </c:ext>
          </c:extLst>
        </c:ser>
        <c:dLbls>
          <c:showLegendKey val="0"/>
          <c:showVal val="0"/>
          <c:showCatName val="0"/>
          <c:showSerName val="0"/>
          <c:showPercent val="0"/>
          <c:showBubbleSize val="0"/>
        </c:dLbls>
        <c:hiLowLines>
          <c:spPr>
            <a:ln w="9525" cap="flat" cmpd="sng" algn="ctr">
              <a:solidFill>
                <a:schemeClr val="lt1"/>
              </a:solidFill>
              <a:round/>
            </a:ln>
            <a:effectLst/>
          </c:spPr>
        </c:hiLowLines>
        <c:marker val="1"/>
        <c:smooth val="0"/>
        <c:axId val="267464735"/>
        <c:axId val="272341151"/>
      </c:lineChart>
      <c:lineChart>
        <c:grouping val="stacked"/>
        <c:varyColors val="0"/>
        <c:ser>
          <c:idx val="1"/>
          <c:order val="1"/>
          <c:tx>
            <c:strRef>
              <c:f>pivot_n_outliers_where!$K$3:$K$5</c:f>
              <c:strCache>
                <c:ptCount val="1"/>
                <c:pt idx="0">
                  <c:v>Destination - Average of SPACE</c:v>
                </c:pt>
              </c:strCache>
            </c:strRef>
          </c:tx>
          <c:spPr>
            <a:ln w="34925" cap="rnd">
              <a:solidFill>
                <a:schemeClr val="accent2"/>
              </a:solidFill>
              <a:round/>
            </a:ln>
            <a:effectLst>
              <a:outerShdw blurRad="40000" dist="23000" dir="5400000" rotWithShape="0">
                <a:srgbClr val="000000">
                  <a:alpha val="35000"/>
                </a:srgbClr>
              </a:outerShdw>
            </a:effectLst>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pivot_n_outliers_where!$I$6:$I$107</c:f>
              <c:strCache>
                <c:ptCount val="101"/>
                <c:pt idx="0">
                  <c:v>5009</c:v>
                </c:pt>
                <c:pt idx="1">
                  <c:v>1262</c:v>
                </c:pt>
                <c:pt idx="2">
                  <c:v>663</c:v>
                </c:pt>
                <c:pt idx="3">
                  <c:v>1445</c:v>
                </c:pt>
                <c:pt idx="4">
                  <c:v>1084</c:v>
                </c:pt>
                <c:pt idx="5">
                  <c:v>1187</c:v>
                </c:pt>
                <c:pt idx="6">
                  <c:v>361</c:v>
                </c:pt>
                <c:pt idx="7">
                  <c:v>948</c:v>
                </c:pt>
                <c:pt idx="8">
                  <c:v>617</c:v>
                </c:pt>
                <c:pt idx="9">
                  <c:v>331</c:v>
                </c:pt>
                <c:pt idx="10">
                  <c:v>645</c:v>
                </c:pt>
                <c:pt idx="11">
                  <c:v>6467</c:v>
                </c:pt>
                <c:pt idx="12">
                  <c:v>118</c:v>
                </c:pt>
                <c:pt idx="13">
                  <c:v>796</c:v>
                </c:pt>
                <c:pt idx="14">
                  <c:v>127</c:v>
                </c:pt>
                <c:pt idx="15">
                  <c:v>172</c:v>
                </c:pt>
                <c:pt idx="16">
                  <c:v>1072</c:v>
                </c:pt>
                <c:pt idx="17">
                  <c:v>283</c:v>
                </c:pt>
                <c:pt idx="18">
                  <c:v>421</c:v>
                </c:pt>
                <c:pt idx="19">
                  <c:v>748</c:v>
                </c:pt>
                <c:pt idx="20">
                  <c:v>6437</c:v>
                </c:pt>
                <c:pt idx="21">
                  <c:v>581</c:v>
                </c:pt>
                <c:pt idx="22">
                  <c:v>506</c:v>
                </c:pt>
                <c:pt idx="23">
                  <c:v>389</c:v>
                </c:pt>
                <c:pt idx="24">
                  <c:v>5053</c:v>
                </c:pt>
                <c:pt idx="25">
                  <c:v>453</c:v>
                </c:pt>
                <c:pt idx="26">
                  <c:v>57</c:v>
                </c:pt>
                <c:pt idx="27">
                  <c:v>279</c:v>
                </c:pt>
                <c:pt idx="28">
                  <c:v>696</c:v>
                </c:pt>
                <c:pt idx="29">
                  <c:v>1005</c:v>
                </c:pt>
                <c:pt idx="30">
                  <c:v>1407</c:v>
                </c:pt>
                <c:pt idx="31">
                  <c:v>193</c:v>
                </c:pt>
                <c:pt idx="32">
                  <c:v>424</c:v>
                </c:pt>
                <c:pt idx="33">
                  <c:v>426</c:v>
                </c:pt>
                <c:pt idx="34">
                  <c:v>185</c:v>
                </c:pt>
                <c:pt idx="35">
                  <c:v>993</c:v>
                </c:pt>
                <c:pt idx="36">
                  <c:v>446</c:v>
                </c:pt>
                <c:pt idx="37">
                  <c:v>6488</c:v>
                </c:pt>
                <c:pt idx="38">
                  <c:v>5060</c:v>
                </c:pt>
                <c:pt idx="39">
                  <c:v>1123</c:v>
                </c:pt>
                <c:pt idx="40">
                  <c:v>814</c:v>
                </c:pt>
                <c:pt idx="41">
                  <c:v>1624</c:v>
                </c:pt>
                <c:pt idx="42">
                  <c:v>74</c:v>
                </c:pt>
                <c:pt idx="43">
                  <c:v>630</c:v>
                </c:pt>
                <c:pt idx="44">
                  <c:v>1527</c:v>
                </c:pt>
                <c:pt idx="45">
                  <c:v>1465</c:v>
                </c:pt>
                <c:pt idx="46">
                  <c:v>6476</c:v>
                </c:pt>
                <c:pt idx="47">
                  <c:v>1040</c:v>
                </c:pt>
                <c:pt idx="48">
                  <c:v>52</c:v>
                </c:pt>
                <c:pt idx="49">
                  <c:v>6509</c:v>
                </c:pt>
                <c:pt idx="50">
                  <c:v>6565</c:v>
                </c:pt>
                <c:pt idx="51">
                  <c:v>6434</c:v>
                </c:pt>
                <c:pt idx="52">
                  <c:v>459</c:v>
                </c:pt>
                <c:pt idx="53">
                  <c:v>1403</c:v>
                </c:pt>
                <c:pt idx="54">
                  <c:v>756</c:v>
                </c:pt>
                <c:pt idx="55">
                  <c:v>2023</c:v>
                </c:pt>
                <c:pt idx="56">
                  <c:v>6561</c:v>
                </c:pt>
                <c:pt idx="57">
                  <c:v>1080</c:v>
                </c:pt>
                <c:pt idx="58">
                  <c:v>672</c:v>
                </c:pt>
                <c:pt idx="59">
                  <c:v>1238</c:v>
                </c:pt>
                <c:pt idx="60">
                  <c:v>6538</c:v>
                </c:pt>
                <c:pt idx="61">
                  <c:v>6577</c:v>
                </c:pt>
                <c:pt idx="62">
                  <c:v>6485</c:v>
                </c:pt>
                <c:pt idx="63">
                  <c:v>785</c:v>
                </c:pt>
                <c:pt idx="64">
                  <c:v>6502</c:v>
                </c:pt>
                <c:pt idx="65">
                  <c:v>6566</c:v>
                </c:pt>
                <c:pt idx="66">
                  <c:v>6551</c:v>
                </c:pt>
                <c:pt idx="67">
                  <c:v>978</c:v>
                </c:pt>
                <c:pt idx="68">
                  <c:v>561</c:v>
                </c:pt>
                <c:pt idx="69">
                  <c:v>6533</c:v>
                </c:pt>
                <c:pt idx="70">
                  <c:v>1179</c:v>
                </c:pt>
                <c:pt idx="71">
                  <c:v>850</c:v>
                </c:pt>
                <c:pt idx="72">
                  <c:v>538</c:v>
                </c:pt>
                <c:pt idx="73">
                  <c:v>1181</c:v>
                </c:pt>
                <c:pt idx="74">
                  <c:v>949</c:v>
                </c:pt>
                <c:pt idx="75">
                  <c:v>241</c:v>
                </c:pt>
                <c:pt idx="76">
                  <c:v>6507</c:v>
                </c:pt>
                <c:pt idx="77">
                  <c:v>795</c:v>
                </c:pt>
                <c:pt idx="78">
                  <c:v>86</c:v>
                </c:pt>
                <c:pt idx="79">
                  <c:v>247</c:v>
                </c:pt>
                <c:pt idx="80">
                  <c:v>658</c:v>
                </c:pt>
                <c:pt idx="81">
                  <c:v>310</c:v>
                </c:pt>
                <c:pt idx="82">
                  <c:v>6439</c:v>
                </c:pt>
                <c:pt idx="83">
                  <c:v>6403</c:v>
                </c:pt>
                <c:pt idx="84">
                  <c:v>1182</c:v>
                </c:pt>
                <c:pt idx="85">
                  <c:v>1152</c:v>
                </c:pt>
                <c:pt idx="86">
                  <c:v>519</c:v>
                </c:pt>
                <c:pt idx="87">
                  <c:v>975</c:v>
                </c:pt>
                <c:pt idx="88">
                  <c:v>1449</c:v>
                </c:pt>
                <c:pt idx="89">
                  <c:v>23</c:v>
                </c:pt>
                <c:pt idx="90">
                  <c:v>926</c:v>
                </c:pt>
                <c:pt idx="91">
                  <c:v>335</c:v>
                </c:pt>
                <c:pt idx="92">
                  <c:v>1115</c:v>
                </c:pt>
                <c:pt idx="93">
                  <c:v>560</c:v>
                </c:pt>
                <c:pt idx="94">
                  <c:v>6464</c:v>
                </c:pt>
                <c:pt idx="95">
                  <c:v>866</c:v>
                </c:pt>
                <c:pt idx="96">
                  <c:v>280</c:v>
                </c:pt>
                <c:pt idx="97">
                  <c:v>1143</c:v>
                </c:pt>
                <c:pt idx="98">
                  <c:v>950</c:v>
                </c:pt>
                <c:pt idx="99">
                  <c:v>6444</c:v>
                </c:pt>
                <c:pt idx="100">
                  <c:v>163</c:v>
                </c:pt>
              </c:strCache>
            </c:strRef>
          </c:cat>
          <c:val>
            <c:numRef>
              <c:f>pivot_n_outliers_where!$K$6:$K$107</c:f>
              <c:numCache>
                <c:formatCode>0.00</c:formatCode>
                <c:ptCount val="101"/>
                <c:pt idx="0">
                  <c:v>6</c:v>
                </c:pt>
                <c:pt idx="1">
                  <c:v>4</c:v>
                </c:pt>
                <c:pt idx="2">
                  <c:v>6</c:v>
                </c:pt>
                <c:pt idx="3">
                  <c:v>6</c:v>
                </c:pt>
                <c:pt idx="4">
                  <c:v>4</c:v>
                </c:pt>
                <c:pt idx="5">
                  <c:v>6</c:v>
                </c:pt>
                <c:pt idx="6">
                  <c:v>4</c:v>
                </c:pt>
                <c:pt idx="7">
                  <c:v>4</c:v>
                </c:pt>
                <c:pt idx="8">
                  <c:v>4</c:v>
                </c:pt>
                <c:pt idx="9">
                  <c:v>4</c:v>
                </c:pt>
                <c:pt idx="10">
                  <c:v>5</c:v>
                </c:pt>
                <c:pt idx="11">
                  <c:v>12</c:v>
                </c:pt>
                <c:pt idx="12">
                  <c:v>4</c:v>
                </c:pt>
                <c:pt idx="13">
                  <c:v>4</c:v>
                </c:pt>
                <c:pt idx="14">
                  <c:v>6</c:v>
                </c:pt>
                <c:pt idx="15">
                  <c:v>5</c:v>
                </c:pt>
                <c:pt idx="16">
                  <c:v>5</c:v>
                </c:pt>
                <c:pt idx="17">
                  <c:v>7</c:v>
                </c:pt>
                <c:pt idx="18">
                  <c:v>5</c:v>
                </c:pt>
                <c:pt idx="19">
                  <c:v>6</c:v>
                </c:pt>
                <c:pt idx="20">
                  <c:v>7</c:v>
                </c:pt>
                <c:pt idx="21">
                  <c:v>9</c:v>
                </c:pt>
                <c:pt idx="22">
                  <c:v>8</c:v>
                </c:pt>
                <c:pt idx="23">
                  <c:v>7</c:v>
                </c:pt>
                <c:pt idx="24">
                  <c:v>6</c:v>
                </c:pt>
                <c:pt idx="25">
                  <c:v>6</c:v>
                </c:pt>
                <c:pt idx="26">
                  <c:v>6</c:v>
                </c:pt>
                <c:pt idx="27">
                  <c:v>5</c:v>
                </c:pt>
                <c:pt idx="28">
                  <c:v>6</c:v>
                </c:pt>
                <c:pt idx="29">
                  <c:v>5</c:v>
                </c:pt>
                <c:pt idx="30">
                  <c:v>6</c:v>
                </c:pt>
                <c:pt idx="31">
                  <c:v>12</c:v>
                </c:pt>
                <c:pt idx="32">
                  <c:v>5</c:v>
                </c:pt>
                <c:pt idx="33">
                  <c:v>5</c:v>
                </c:pt>
                <c:pt idx="34">
                  <c:v>9</c:v>
                </c:pt>
                <c:pt idx="35">
                  <c:v>6</c:v>
                </c:pt>
                <c:pt idx="36">
                  <c:v>5</c:v>
                </c:pt>
                <c:pt idx="37">
                  <c:v>12</c:v>
                </c:pt>
                <c:pt idx="38">
                  <c:v>5</c:v>
                </c:pt>
                <c:pt idx="39">
                  <c:v>12</c:v>
                </c:pt>
                <c:pt idx="40">
                  <c:v>7</c:v>
                </c:pt>
                <c:pt idx="41">
                  <c:v>7</c:v>
                </c:pt>
                <c:pt idx="42">
                  <c:v>5</c:v>
                </c:pt>
                <c:pt idx="43">
                  <c:v>9</c:v>
                </c:pt>
                <c:pt idx="44">
                  <c:v>9</c:v>
                </c:pt>
                <c:pt idx="45">
                  <c:v>6</c:v>
                </c:pt>
                <c:pt idx="46">
                  <c:v>17</c:v>
                </c:pt>
                <c:pt idx="47">
                  <c:v>5</c:v>
                </c:pt>
                <c:pt idx="48">
                  <c:v>9</c:v>
                </c:pt>
                <c:pt idx="49">
                  <c:v>12</c:v>
                </c:pt>
                <c:pt idx="50">
                  <c:v>12</c:v>
                </c:pt>
                <c:pt idx="51">
                  <c:v>9</c:v>
                </c:pt>
                <c:pt idx="52">
                  <c:v>17</c:v>
                </c:pt>
                <c:pt idx="53">
                  <c:v>8</c:v>
                </c:pt>
                <c:pt idx="54">
                  <c:v>5</c:v>
                </c:pt>
                <c:pt idx="55">
                  <c:v>8</c:v>
                </c:pt>
                <c:pt idx="56">
                  <c:v>15</c:v>
                </c:pt>
                <c:pt idx="57">
                  <c:v>15</c:v>
                </c:pt>
                <c:pt idx="58">
                  <c:v>18</c:v>
                </c:pt>
                <c:pt idx="59">
                  <c:v>16</c:v>
                </c:pt>
                <c:pt idx="60">
                  <c:v>16</c:v>
                </c:pt>
                <c:pt idx="61">
                  <c:v>18</c:v>
                </c:pt>
                <c:pt idx="62">
                  <c:v>16</c:v>
                </c:pt>
                <c:pt idx="63">
                  <c:v>12</c:v>
                </c:pt>
                <c:pt idx="64">
                  <c:v>15</c:v>
                </c:pt>
                <c:pt idx="65">
                  <c:v>12</c:v>
                </c:pt>
                <c:pt idx="66">
                  <c:v>18</c:v>
                </c:pt>
                <c:pt idx="67">
                  <c:v>9</c:v>
                </c:pt>
                <c:pt idx="68">
                  <c:v>12</c:v>
                </c:pt>
                <c:pt idx="69">
                  <c:v>15</c:v>
                </c:pt>
                <c:pt idx="70">
                  <c:v>12</c:v>
                </c:pt>
                <c:pt idx="71">
                  <c:v>12</c:v>
                </c:pt>
                <c:pt idx="72">
                  <c:v>16</c:v>
                </c:pt>
                <c:pt idx="73">
                  <c:v>12</c:v>
                </c:pt>
                <c:pt idx="74">
                  <c:v>12</c:v>
                </c:pt>
                <c:pt idx="75">
                  <c:v>8</c:v>
                </c:pt>
                <c:pt idx="76">
                  <c:v>12</c:v>
                </c:pt>
                <c:pt idx="77">
                  <c:v>13</c:v>
                </c:pt>
                <c:pt idx="78">
                  <c:v>15</c:v>
                </c:pt>
                <c:pt idx="79">
                  <c:v>18</c:v>
                </c:pt>
                <c:pt idx="80">
                  <c:v>16</c:v>
                </c:pt>
                <c:pt idx="81">
                  <c:v>17</c:v>
                </c:pt>
                <c:pt idx="82">
                  <c:v>12</c:v>
                </c:pt>
                <c:pt idx="83">
                  <c:v>17</c:v>
                </c:pt>
                <c:pt idx="84">
                  <c:v>12</c:v>
                </c:pt>
                <c:pt idx="85">
                  <c:v>17</c:v>
                </c:pt>
                <c:pt idx="86">
                  <c:v>18</c:v>
                </c:pt>
                <c:pt idx="87">
                  <c:v>17</c:v>
                </c:pt>
                <c:pt idx="88">
                  <c:v>18</c:v>
                </c:pt>
                <c:pt idx="89">
                  <c:v>18</c:v>
                </c:pt>
                <c:pt idx="90">
                  <c:v>18</c:v>
                </c:pt>
                <c:pt idx="91">
                  <c:v>17</c:v>
                </c:pt>
                <c:pt idx="92">
                  <c:v>17</c:v>
                </c:pt>
                <c:pt idx="93">
                  <c:v>16</c:v>
                </c:pt>
                <c:pt idx="94">
                  <c:v>15</c:v>
                </c:pt>
                <c:pt idx="95">
                  <c:v>18</c:v>
                </c:pt>
                <c:pt idx="96">
                  <c:v>18</c:v>
                </c:pt>
                <c:pt idx="97">
                  <c:v>18</c:v>
                </c:pt>
                <c:pt idx="98">
                  <c:v>17</c:v>
                </c:pt>
                <c:pt idx="99">
                  <c:v>12</c:v>
                </c:pt>
                <c:pt idx="100">
                  <c:v>18</c:v>
                </c:pt>
              </c:numCache>
            </c:numRef>
          </c:val>
          <c:smooth val="0"/>
          <c:extLst>
            <c:ext xmlns:c16="http://schemas.microsoft.com/office/drawing/2014/chart" uri="{C3380CC4-5D6E-409C-BE32-E72D297353CC}">
              <c16:uniqueId val="{00000001-601C-624D-A128-255431223381}"/>
            </c:ext>
          </c:extLst>
        </c:ser>
        <c:dLbls>
          <c:showLegendKey val="0"/>
          <c:showVal val="0"/>
          <c:showCatName val="0"/>
          <c:showSerName val="0"/>
          <c:showPercent val="0"/>
          <c:showBubbleSize val="0"/>
        </c:dLbls>
        <c:hiLowLines>
          <c:spPr>
            <a:ln w="9525" cap="flat" cmpd="sng" algn="ctr">
              <a:solidFill>
                <a:schemeClr val="lt1"/>
              </a:solidFill>
              <a:round/>
            </a:ln>
            <a:effectLst/>
          </c:spPr>
        </c:hiLowLines>
        <c:marker val="1"/>
        <c:smooth val="0"/>
        <c:axId val="275968207"/>
        <c:axId val="274672271"/>
      </c:lineChart>
      <c:catAx>
        <c:axId val="267464735"/>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STORE</a:t>
                </a:r>
                <a:r>
                  <a:rPr lang="en-US" baseline="0"/>
                  <a:t> ID</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72341151"/>
        <c:crosses val="autoZero"/>
        <c:auto val="1"/>
        <c:lblAlgn val="ctr"/>
        <c:lblOffset val="100"/>
        <c:noMultiLvlLbl val="0"/>
      </c:catAx>
      <c:valAx>
        <c:axId val="272341151"/>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AVERAGE</a:t>
                </a:r>
                <a:r>
                  <a:rPr lang="en-US" baseline="0"/>
                  <a:t> SALES PER MONTH</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67464735"/>
        <c:crosses val="autoZero"/>
        <c:crossBetween val="between"/>
      </c:valAx>
      <c:valAx>
        <c:axId val="274672271"/>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75968207"/>
        <c:crosses val="max"/>
        <c:crossBetween val="between"/>
      </c:valAx>
      <c:catAx>
        <c:axId val="275968207"/>
        <c:scaling>
          <c:orientation val="minMax"/>
        </c:scaling>
        <c:delete val="1"/>
        <c:axPos val="b"/>
        <c:numFmt formatCode="General" sourceLinked="1"/>
        <c:majorTickMark val="none"/>
        <c:minorTickMark val="none"/>
        <c:tickLblPos val="nextTo"/>
        <c:crossAx val="274672271"/>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0.28705</cdr:x>
      <cdr:y>0.17024</cdr:y>
    </cdr:from>
    <cdr:to>
      <cdr:x>0.50311</cdr:x>
      <cdr:y>0.30841</cdr:y>
    </cdr:to>
    <cdr:sp macro="" textlink="">
      <cdr:nvSpPr>
        <cdr:cNvPr id="2" name="Oval 1">
          <a:extLst xmlns:a="http://schemas.openxmlformats.org/drawingml/2006/main">
            <a:ext uri="{FF2B5EF4-FFF2-40B4-BE49-F238E27FC236}">
              <a16:creationId xmlns:a16="http://schemas.microsoft.com/office/drawing/2014/main" id="{06395F83-A13D-424B-BD59-67CC02D8C6E4}"/>
            </a:ext>
          </a:extLst>
        </cdr:cNvPr>
        <cdr:cNvSpPr/>
      </cdr:nvSpPr>
      <cdr:spPr>
        <a:xfrm xmlns:a="http://schemas.openxmlformats.org/drawingml/2006/main">
          <a:off x="2345347" y="594629"/>
          <a:ext cx="1765299" cy="482600"/>
        </a:xfrm>
        <a:prstGeom xmlns:a="http://schemas.openxmlformats.org/drawingml/2006/main" prst="ellipse">
          <a:avLst/>
        </a:prstGeom>
        <a:noFill xmlns:a="http://schemas.openxmlformats.org/drawingml/2006/main"/>
        <a:ln xmlns:a="http://schemas.openxmlformats.org/drawingml/2006/main" w="25400">
          <a:solidFill>
            <a:srgbClr val="00206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0.24637</cdr:x>
      <cdr:y>0.36411</cdr:y>
    </cdr:from>
    <cdr:to>
      <cdr:x>0.32618</cdr:x>
      <cdr:y>0.45683</cdr:y>
    </cdr:to>
    <cdr:sp macro="" textlink="">
      <cdr:nvSpPr>
        <cdr:cNvPr id="3" name="Oval 2">
          <a:extLst xmlns:a="http://schemas.openxmlformats.org/drawingml/2006/main">
            <a:ext uri="{FF2B5EF4-FFF2-40B4-BE49-F238E27FC236}">
              <a16:creationId xmlns:a16="http://schemas.microsoft.com/office/drawing/2014/main" id="{06395F83-A13D-424B-BD59-67CC02D8C6E4}"/>
            </a:ext>
          </a:extLst>
        </cdr:cNvPr>
        <cdr:cNvSpPr/>
      </cdr:nvSpPr>
      <cdr:spPr>
        <a:xfrm xmlns:a="http://schemas.openxmlformats.org/drawingml/2006/main">
          <a:off x="2012950" y="1271802"/>
          <a:ext cx="652094" cy="323850"/>
        </a:xfrm>
        <a:prstGeom xmlns:a="http://schemas.openxmlformats.org/drawingml/2006/main" prst="ellipse">
          <a:avLst/>
        </a:prstGeom>
        <a:noFill xmlns:a="http://schemas.openxmlformats.org/drawingml/2006/main"/>
        <a:ln xmlns:a="http://schemas.openxmlformats.org/drawingml/2006/main" w="25400">
          <a:solidFill>
            <a:srgbClr val="00206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0.23576</cdr:x>
      <cdr:y>0.595</cdr:y>
    </cdr:from>
    <cdr:to>
      <cdr:x>0.45181</cdr:x>
      <cdr:y>0.73316</cdr:y>
    </cdr:to>
    <cdr:sp macro="" textlink="">
      <cdr:nvSpPr>
        <cdr:cNvPr id="4" name="Oval 3">
          <a:extLst xmlns:a="http://schemas.openxmlformats.org/drawingml/2006/main">
            <a:ext uri="{FF2B5EF4-FFF2-40B4-BE49-F238E27FC236}">
              <a16:creationId xmlns:a16="http://schemas.microsoft.com/office/drawing/2014/main" id="{AAC475B3-8588-694E-8F19-5720A625B2D7}"/>
            </a:ext>
          </a:extLst>
        </cdr:cNvPr>
        <cdr:cNvSpPr/>
      </cdr:nvSpPr>
      <cdr:spPr>
        <a:xfrm xmlns:a="http://schemas.openxmlformats.org/drawingml/2006/main">
          <a:off x="1926247" y="2078252"/>
          <a:ext cx="1765299" cy="482600"/>
        </a:xfrm>
        <a:prstGeom xmlns:a="http://schemas.openxmlformats.org/drawingml/2006/main" prst="ellipse">
          <a:avLst/>
        </a:prstGeom>
        <a:noFill xmlns:a="http://schemas.openxmlformats.org/drawingml/2006/main"/>
        <a:ln xmlns:a="http://schemas.openxmlformats.org/drawingml/2006/main" w="25400">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0.44844</cdr:x>
      <cdr:y>0.48636</cdr:y>
    </cdr:from>
    <cdr:to>
      <cdr:x>0.52825</cdr:x>
      <cdr:y>0.57908</cdr:y>
    </cdr:to>
    <cdr:sp macro="" textlink="">
      <cdr:nvSpPr>
        <cdr:cNvPr id="5" name="Oval 4">
          <a:extLst xmlns:a="http://schemas.openxmlformats.org/drawingml/2006/main">
            <a:ext uri="{FF2B5EF4-FFF2-40B4-BE49-F238E27FC236}">
              <a16:creationId xmlns:a16="http://schemas.microsoft.com/office/drawing/2014/main" id="{34F02772-BB1C-274D-8082-ED388B77B615}"/>
            </a:ext>
          </a:extLst>
        </cdr:cNvPr>
        <cdr:cNvSpPr/>
      </cdr:nvSpPr>
      <cdr:spPr>
        <a:xfrm xmlns:a="http://schemas.openxmlformats.org/drawingml/2006/main">
          <a:off x="3663950" y="1698813"/>
          <a:ext cx="652094" cy="323850"/>
        </a:xfrm>
        <a:prstGeom xmlns:a="http://schemas.openxmlformats.org/drawingml/2006/main" prst="ellipse">
          <a:avLst/>
        </a:prstGeom>
        <a:noFill xmlns:a="http://schemas.openxmlformats.org/drawingml/2006/main"/>
        <a:ln xmlns:a="http://schemas.openxmlformats.org/drawingml/2006/main" w="25400">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89EE75-0B03-1F49-8E84-09C83D016978}" type="datetimeFigureOut">
              <a:rPr lang="en-US" smtClean="0"/>
              <a:t>6/26/20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80C42-005C-0442-A7D0-C15416E666DA}" type="slidenum">
              <a:rPr lang="en-US" smtClean="0"/>
              <a:t>‹#›</a:t>
            </a:fld>
            <a:endParaRPr lang="en-US"/>
          </a:p>
        </p:txBody>
      </p:sp>
    </p:spTree>
    <p:extLst>
      <p:ext uri="{BB962C8B-B14F-4D97-AF65-F5344CB8AC3E}">
        <p14:creationId xmlns:p14="http://schemas.microsoft.com/office/powerpoint/2010/main" val="3313418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380C42-005C-0442-A7D0-C15416E666DA}" type="slidenum">
              <a:rPr lang="en-US" smtClean="0"/>
              <a:t>1</a:t>
            </a:fld>
            <a:endParaRPr lang="en-US"/>
          </a:p>
        </p:txBody>
      </p:sp>
    </p:spTree>
    <p:extLst>
      <p:ext uri="{BB962C8B-B14F-4D97-AF65-F5344CB8AC3E}">
        <p14:creationId xmlns:p14="http://schemas.microsoft.com/office/powerpoint/2010/main" val="1117264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A51BA0-D5C9-5149-BA4A-6059BD8A1904}"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194DC4F3-1652-7B45-B59B-C19F4388DF20}"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1482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51BA0-D5C9-5149-BA4A-6059BD8A1904}"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DC4F3-1652-7B45-B59B-C19F4388DF20}" type="slidenum">
              <a:rPr lang="en-US" smtClean="0"/>
              <a:t>‹#›</a:t>
            </a:fld>
            <a:endParaRPr lang="en-US"/>
          </a:p>
        </p:txBody>
      </p:sp>
    </p:spTree>
    <p:extLst>
      <p:ext uri="{BB962C8B-B14F-4D97-AF65-F5344CB8AC3E}">
        <p14:creationId xmlns:p14="http://schemas.microsoft.com/office/powerpoint/2010/main" val="280461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51BA0-D5C9-5149-BA4A-6059BD8A1904}"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DC4F3-1652-7B45-B59B-C19F4388DF20}" type="slidenum">
              <a:rPr lang="en-US" smtClean="0"/>
              <a:t>‹#›</a:t>
            </a:fld>
            <a:endParaRPr lang="en-US"/>
          </a:p>
        </p:txBody>
      </p:sp>
    </p:spTree>
    <p:extLst>
      <p:ext uri="{BB962C8B-B14F-4D97-AF65-F5344CB8AC3E}">
        <p14:creationId xmlns:p14="http://schemas.microsoft.com/office/powerpoint/2010/main" val="240774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51BA0-D5C9-5149-BA4A-6059BD8A1904}"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DC4F3-1652-7B45-B59B-C19F4388DF20}"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0425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51BA0-D5C9-5149-BA4A-6059BD8A1904}"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DC4F3-1652-7B45-B59B-C19F4388DF20}" type="slidenum">
              <a:rPr lang="en-US" smtClean="0"/>
              <a:t>‹#›</a:t>
            </a:fld>
            <a:endParaRPr lang="en-US"/>
          </a:p>
        </p:txBody>
      </p:sp>
    </p:spTree>
    <p:extLst>
      <p:ext uri="{BB962C8B-B14F-4D97-AF65-F5344CB8AC3E}">
        <p14:creationId xmlns:p14="http://schemas.microsoft.com/office/powerpoint/2010/main" val="280138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A51BA0-D5C9-5149-BA4A-6059BD8A1904}" type="datetimeFigureOut">
              <a:rPr lang="en-US" smtClean="0"/>
              <a:t>6/26/20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DC4F3-1652-7B45-B59B-C19F4388DF20}"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5521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A51BA0-D5C9-5149-BA4A-6059BD8A1904}" type="datetimeFigureOut">
              <a:rPr lang="en-US" smtClean="0"/>
              <a:t>6/26/20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4DC4F3-1652-7B45-B59B-C19F4388DF20}" type="slidenum">
              <a:rPr lang="en-US" smtClean="0"/>
              <a:t>‹#›</a:t>
            </a:fld>
            <a:endParaRPr lang="en-US"/>
          </a:p>
        </p:txBody>
      </p:sp>
    </p:spTree>
    <p:extLst>
      <p:ext uri="{BB962C8B-B14F-4D97-AF65-F5344CB8AC3E}">
        <p14:creationId xmlns:p14="http://schemas.microsoft.com/office/powerpoint/2010/main" val="306215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A51BA0-D5C9-5149-BA4A-6059BD8A1904}" type="datetimeFigureOut">
              <a:rPr lang="en-US" smtClean="0"/>
              <a:t>6/26/20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4DC4F3-1652-7B45-B59B-C19F4388DF20}"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9230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BA51BA0-D5C9-5149-BA4A-6059BD8A1904}" type="datetimeFigureOut">
              <a:rPr lang="en-US" smtClean="0"/>
              <a:t>6/26/20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4DC4F3-1652-7B45-B59B-C19F4388DF20}" type="slidenum">
              <a:rPr lang="en-US" smtClean="0"/>
              <a:t>‹#›</a:t>
            </a:fld>
            <a:endParaRPr lang="en-US"/>
          </a:p>
        </p:txBody>
      </p:sp>
    </p:spTree>
    <p:extLst>
      <p:ext uri="{BB962C8B-B14F-4D97-AF65-F5344CB8AC3E}">
        <p14:creationId xmlns:p14="http://schemas.microsoft.com/office/powerpoint/2010/main" val="3185964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51BA0-D5C9-5149-BA4A-6059BD8A1904}" type="datetimeFigureOut">
              <a:rPr lang="en-US" smtClean="0"/>
              <a:t>6/26/20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DC4F3-1652-7B45-B59B-C19F4388DF20}" type="slidenum">
              <a:rPr lang="en-US" smtClean="0"/>
              <a:t>‹#›</a:t>
            </a:fld>
            <a:endParaRPr lang="en-US"/>
          </a:p>
        </p:txBody>
      </p:sp>
    </p:spTree>
    <p:extLst>
      <p:ext uri="{BB962C8B-B14F-4D97-AF65-F5344CB8AC3E}">
        <p14:creationId xmlns:p14="http://schemas.microsoft.com/office/powerpoint/2010/main" val="384544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51BA0-D5C9-5149-BA4A-6059BD8A1904}" type="datetimeFigureOut">
              <a:rPr lang="en-US" smtClean="0"/>
              <a:t>6/26/20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DC4F3-1652-7B45-B59B-C19F4388DF20}" type="slidenum">
              <a:rPr lang="en-US" smtClean="0"/>
              <a:t>‹#›</a:t>
            </a:fld>
            <a:endParaRPr lang="en-US"/>
          </a:p>
        </p:txBody>
      </p:sp>
    </p:spTree>
    <p:extLst>
      <p:ext uri="{BB962C8B-B14F-4D97-AF65-F5344CB8AC3E}">
        <p14:creationId xmlns:p14="http://schemas.microsoft.com/office/powerpoint/2010/main" val="3085992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ABA51BA0-D5C9-5149-BA4A-6059BD8A1904}" type="datetimeFigureOut">
              <a:rPr lang="en-US" smtClean="0"/>
              <a:t>6/26/20</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194DC4F3-1652-7B45-B59B-C19F4388DF20}"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29228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CB8F-2AE0-3340-A336-4DA0D4F10C01}"/>
              </a:ext>
            </a:extLst>
          </p:cNvPr>
          <p:cNvSpPr>
            <a:spLocks noGrp="1"/>
          </p:cNvSpPr>
          <p:nvPr>
            <p:ph type="ctrTitle"/>
          </p:nvPr>
        </p:nvSpPr>
        <p:spPr/>
        <p:txBody>
          <a:bodyPr/>
          <a:lstStyle/>
          <a:p>
            <a:r>
              <a:rPr lang="en-US" dirty="0"/>
              <a:t>Store Data Analysis</a:t>
            </a:r>
          </a:p>
        </p:txBody>
      </p:sp>
      <p:sp>
        <p:nvSpPr>
          <p:cNvPr id="3" name="Subtitle 2">
            <a:extLst>
              <a:ext uri="{FF2B5EF4-FFF2-40B4-BE49-F238E27FC236}">
                <a16:creationId xmlns:a16="http://schemas.microsoft.com/office/drawing/2014/main" id="{655551BD-3E32-9741-ABF8-5A5E52A4471C}"/>
              </a:ext>
            </a:extLst>
          </p:cNvPr>
          <p:cNvSpPr>
            <a:spLocks noGrp="1"/>
          </p:cNvSpPr>
          <p:nvPr>
            <p:ph type="subTitle" idx="1"/>
          </p:nvPr>
        </p:nvSpPr>
        <p:spPr/>
        <p:txBody>
          <a:bodyPr>
            <a:normAutofit fontScale="92500"/>
          </a:bodyPr>
          <a:lstStyle/>
          <a:p>
            <a:r>
              <a:rPr lang="en-US" sz="6000" dirty="0"/>
              <a:t>Basin Skin Care</a:t>
            </a:r>
          </a:p>
        </p:txBody>
      </p:sp>
      <p:sp>
        <p:nvSpPr>
          <p:cNvPr id="4" name="TextBox 3">
            <a:extLst>
              <a:ext uri="{FF2B5EF4-FFF2-40B4-BE49-F238E27FC236}">
                <a16:creationId xmlns:a16="http://schemas.microsoft.com/office/drawing/2014/main" id="{E53B0D1D-D77D-8B47-AA31-EBFFAF29C661}"/>
              </a:ext>
            </a:extLst>
          </p:cNvPr>
          <p:cNvSpPr txBox="1"/>
          <p:nvPr/>
        </p:nvSpPr>
        <p:spPr>
          <a:xfrm>
            <a:off x="5549046" y="6041572"/>
            <a:ext cx="2441694" cy="369332"/>
          </a:xfrm>
          <a:prstGeom prst="rect">
            <a:avLst/>
          </a:prstGeom>
          <a:noFill/>
        </p:spPr>
        <p:txBody>
          <a:bodyPr wrap="none" rtlCol="0">
            <a:spAutoFit/>
          </a:bodyPr>
          <a:lstStyle/>
          <a:p>
            <a:r>
              <a:rPr lang="en-US" dirty="0"/>
              <a:t>By : Deepika </a:t>
            </a:r>
            <a:r>
              <a:rPr lang="en-US" dirty="0" err="1"/>
              <a:t>Dittakavi</a:t>
            </a:r>
            <a:endParaRPr lang="en-US" dirty="0"/>
          </a:p>
        </p:txBody>
      </p:sp>
      <p:sp>
        <p:nvSpPr>
          <p:cNvPr id="5" name="TextBox 4">
            <a:extLst>
              <a:ext uri="{FF2B5EF4-FFF2-40B4-BE49-F238E27FC236}">
                <a16:creationId xmlns:a16="http://schemas.microsoft.com/office/drawing/2014/main" id="{542F6BD6-8960-944A-BB0C-05271476F0F2}"/>
              </a:ext>
            </a:extLst>
          </p:cNvPr>
          <p:cNvSpPr txBox="1"/>
          <p:nvPr/>
        </p:nvSpPr>
        <p:spPr>
          <a:xfrm>
            <a:off x="1262743" y="261257"/>
            <a:ext cx="4246227" cy="461665"/>
          </a:xfrm>
          <a:prstGeom prst="rect">
            <a:avLst/>
          </a:prstGeom>
          <a:noFill/>
        </p:spPr>
        <p:txBody>
          <a:bodyPr wrap="none" rtlCol="0">
            <a:spAutoFit/>
          </a:bodyPr>
          <a:lstStyle/>
          <a:p>
            <a:r>
              <a:rPr lang="en-US" sz="1200" dirty="0"/>
              <a:t>Data Science and Analytics Bootcamp with Stack Education</a:t>
            </a:r>
          </a:p>
          <a:p>
            <a:r>
              <a:rPr lang="en-US" sz="1200" dirty="0"/>
              <a:t>Framingham State University</a:t>
            </a:r>
          </a:p>
        </p:txBody>
      </p:sp>
    </p:spTree>
    <p:extLst>
      <p:ext uri="{BB962C8B-B14F-4D97-AF65-F5344CB8AC3E}">
        <p14:creationId xmlns:p14="http://schemas.microsoft.com/office/powerpoint/2010/main" val="3176582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2BC98-54CD-4B43-9026-49EA082829A6}"/>
              </a:ext>
            </a:extLst>
          </p:cNvPr>
          <p:cNvSpPr>
            <a:spLocks noGrp="1"/>
          </p:cNvSpPr>
          <p:nvPr>
            <p:ph type="title"/>
          </p:nvPr>
        </p:nvSpPr>
        <p:spPr>
          <a:xfrm>
            <a:off x="2630858" y="375119"/>
            <a:ext cx="7958331" cy="1077229"/>
          </a:xfrm>
        </p:spPr>
        <p:txBody>
          <a:bodyPr/>
          <a:lstStyle/>
          <a:p>
            <a:r>
              <a:rPr lang="en-US" dirty="0"/>
              <a:t>DESTINATION FORMAT TYPE</a:t>
            </a:r>
          </a:p>
        </p:txBody>
      </p:sp>
      <p:sp>
        <p:nvSpPr>
          <p:cNvPr id="5" name="Rectangle 4">
            <a:extLst>
              <a:ext uri="{FF2B5EF4-FFF2-40B4-BE49-F238E27FC236}">
                <a16:creationId xmlns:a16="http://schemas.microsoft.com/office/drawing/2014/main" id="{8A430C6D-4F48-CE4E-8AE6-B3BA1418ABAE}"/>
              </a:ext>
            </a:extLst>
          </p:cNvPr>
          <p:cNvSpPr/>
          <p:nvPr/>
        </p:nvSpPr>
        <p:spPr>
          <a:xfrm>
            <a:off x="962025" y="4695898"/>
            <a:ext cx="10267950" cy="2031325"/>
          </a:xfrm>
          <a:prstGeom prst="rect">
            <a:avLst/>
          </a:prstGeom>
        </p:spPr>
        <p:txBody>
          <a:bodyPr wrap="square">
            <a:spAutoFit/>
          </a:bodyPr>
          <a:lstStyle/>
          <a:p>
            <a:pPr marL="342900" indent="-342900">
              <a:buFont typeface="Arial" panose="020B0604020202020204" pitchFamily="34" charset="0"/>
              <a:buChar char="•"/>
            </a:pPr>
            <a:r>
              <a:rPr lang="en-US" dirty="0"/>
              <a:t>This chart shows the performance of each store for Destination Type with respect to Average Sales per month on the left axis and Shelf Space on the right axis</a:t>
            </a:r>
          </a:p>
          <a:p>
            <a:pPr marL="342900" indent="-342900">
              <a:buFont typeface="Arial" panose="020B0604020202020204" pitchFamily="34" charset="0"/>
              <a:buChar char="•"/>
            </a:pPr>
            <a:r>
              <a:rPr lang="en-US" dirty="0"/>
              <a:t>The chart identifies the stores that have either similar or more shelf space as others but perform poor on Sales and also identifies stores that have much less Shelf space but have better Sales</a:t>
            </a:r>
          </a:p>
          <a:p>
            <a:pPr marL="342900" indent="-342900">
              <a:buFont typeface="Arial" panose="020B0604020202020204" pitchFamily="34" charset="0"/>
              <a:buChar char="•"/>
            </a:pPr>
            <a:r>
              <a:rPr lang="en-US" dirty="0"/>
              <a:t>Highlighted in Blue are stores that have enough Shelf space but can use ad campaigns or promotional sales to effectively increase the sales</a:t>
            </a:r>
          </a:p>
          <a:p>
            <a:pPr marL="342900" indent="-342900">
              <a:buFont typeface="Arial" panose="020B0604020202020204" pitchFamily="34" charset="0"/>
              <a:buChar char="•"/>
            </a:pPr>
            <a:r>
              <a:rPr lang="en-US" dirty="0"/>
              <a:t>Highlighted in red are stores that can increase Shelf space to further sales due to high demand</a:t>
            </a:r>
          </a:p>
        </p:txBody>
      </p:sp>
      <p:graphicFrame>
        <p:nvGraphicFramePr>
          <p:cNvPr id="6" name="Chart 5">
            <a:extLst>
              <a:ext uri="{FF2B5EF4-FFF2-40B4-BE49-F238E27FC236}">
                <a16:creationId xmlns:a16="http://schemas.microsoft.com/office/drawing/2014/main" id="{187F66B9-5B9A-0A4D-8ED4-B7005DEFB54E}"/>
              </a:ext>
            </a:extLst>
          </p:cNvPr>
          <p:cNvGraphicFramePr>
            <a:graphicFrameLocks/>
          </p:cNvGraphicFramePr>
          <p:nvPr>
            <p:extLst>
              <p:ext uri="{D42A27DB-BD31-4B8C-83A1-F6EECF244321}">
                <p14:modId xmlns:p14="http://schemas.microsoft.com/office/powerpoint/2010/main" val="1825755779"/>
              </p:ext>
            </p:extLst>
          </p:nvPr>
        </p:nvGraphicFramePr>
        <p:xfrm>
          <a:off x="2010753" y="1109448"/>
          <a:ext cx="8170493" cy="3492877"/>
        </p:xfrm>
        <a:graphic>
          <a:graphicData uri="http://schemas.openxmlformats.org/drawingml/2006/chart">
            <c:chart xmlns:c="http://schemas.openxmlformats.org/drawingml/2006/chart" xmlns:r="http://schemas.openxmlformats.org/officeDocument/2006/relationships" r:id="rId2"/>
          </a:graphicData>
        </a:graphic>
      </p:graphicFrame>
      <p:sp>
        <p:nvSpPr>
          <p:cNvPr id="3" name="Oval 2">
            <a:extLst>
              <a:ext uri="{FF2B5EF4-FFF2-40B4-BE49-F238E27FC236}">
                <a16:creationId xmlns:a16="http://schemas.microsoft.com/office/drawing/2014/main" id="{06395F83-A13D-424B-BD59-67CC02D8C6E4}"/>
              </a:ext>
            </a:extLst>
          </p:cNvPr>
          <p:cNvSpPr/>
          <p:nvPr/>
        </p:nvSpPr>
        <p:spPr>
          <a:xfrm>
            <a:off x="3181350" y="2381250"/>
            <a:ext cx="323850" cy="323850"/>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805AD3D-C536-2242-9315-DB1D66D24CD3}"/>
              </a:ext>
            </a:extLst>
          </p:cNvPr>
          <p:cNvSpPr/>
          <p:nvPr/>
        </p:nvSpPr>
        <p:spPr>
          <a:xfrm>
            <a:off x="7042150" y="2381250"/>
            <a:ext cx="323850" cy="32385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501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F85F-807F-AC4D-A298-1AD119FF8CEE}"/>
              </a:ext>
            </a:extLst>
          </p:cNvPr>
          <p:cNvSpPr>
            <a:spLocks noGrp="1"/>
          </p:cNvSpPr>
          <p:nvPr>
            <p:ph type="title"/>
          </p:nvPr>
        </p:nvSpPr>
        <p:spPr/>
        <p:txBody>
          <a:bodyPr/>
          <a:lstStyle/>
          <a:p>
            <a:r>
              <a:rPr lang="en-US" dirty="0"/>
              <a:t>Summary of Analysis</a:t>
            </a:r>
          </a:p>
        </p:txBody>
      </p:sp>
      <p:sp>
        <p:nvSpPr>
          <p:cNvPr id="4" name="Content Placeholder 2">
            <a:extLst>
              <a:ext uri="{FF2B5EF4-FFF2-40B4-BE49-F238E27FC236}">
                <a16:creationId xmlns:a16="http://schemas.microsoft.com/office/drawing/2014/main" id="{A1D78428-A09A-5441-B7DB-4C8866A01A8C}"/>
              </a:ext>
            </a:extLst>
          </p:cNvPr>
          <p:cNvSpPr>
            <a:spLocks noGrp="1"/>
          </p:cNvSpPr>
          <p:nvPr>
            <p:ph idx="1"/>
          </p:nvPr>
        </p:nvSpPr>
        <p:spPr>
          <a:xfrm>
            <a:off x="2773599" y="2052116"/>
            <a:ext cx="7796540" cy="3997828"/>
          </a:xfrm>
        </p:spPr>
        <p:txBody>
          <a:bodyPr>
            <a:normAutofit/>
          </a:bodyPr>
          <a:lstStyle/>
          <a:p>
            <a:r>
              <a:rPr lang="en-US" dirty="0"/>
              <a:t>Basic Sun Preparation, a skincare product, monthly sales have been analyzed</a:t>
            </a:r>
          </a:p>
          <a:p>
            <a:r>
              <a:rPr lang="en-US" dirty="0"/>
              <a:t>Ideal months that can be targeted to focus on increasing sales have been identified</a:t>
            </a:r>
          </a:p>
          <a:p>
            <a:r>
              <a:rPr lang="en-US" dirty="0"/>
              <a:t>Stores across the region with different Format Types that can be targeted to increase sales have been identified</a:t>
            </a:r>
          </a:p>
          <a:p>
            <a:r>
              <a:rPr lang="en-US" dirty="0"/>
              <a:t>Stores that need more Shelf Space and those that need more advertisement or promotions have been identified</a:t>
            </a:r>
          </a:p>
        </p:txBody>
      </p:sp>
    </p:spTree>
    <p:extLst>
      <p:ext uri="{BB962C8B-B14F-4D97-AF65-F5344CB8AC3E}">
        <p14:creationId xmlns:p14="http://schemas.microsoft.com/office/powerpoint/2010/main" val="3272394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443A-7718-A941-A74D-E91C62F9232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601E1E0-822C-B04B-9D34-A162AF38D87A}"/>
              </a:ext>
            </a:extLst>
          </p:cNvPr>
          <p:cNvSpPr>
            <a:spLocks noGrp="1"/>
          </p:cNvSpPr>
          <p:nvPr>
            <p:ph idx="1"/>
          </p:nvPr>
        </p:nvSpPr>
        <p:spPr/>
        <p:txBody>
          <a:bodyPr>
            <a:normAutofit/>
          </a:bodyPr>
          <a:lstStyle/>
          <a:p>
            <a:r>
              <a:rPr lang="en-US" dirty="0"/>
              <a:t>Basic Sun Preparation is a skincare product</a:t>
            </a:r>
          </a:p>
          <a:p>
            <a:r>
              <a:rPr lang="en-US" dirty="0"/>
              <a:t>Monthly sales data analyzed to increase Sales</a:t>
            </a:r>
          </a:p>
          <a:p>
            <a:r>
              <a:rPr lang="en-US" dirty="0"/>
              <a:t>Data used for analysis are from: </a:t>
            </a:r>
          </a:p>
          <a:p>
            <a:pPr lvl="1"/>
            <a:r>
              <a:rPr lang="en-US" dirty="0"/>
              <a:t>multiple stores across the nation</a:t>
            </a:r>
          </a:p>
          <a:p>
            <a:pPr lvl="1"/>
            <a:r>
              <a:rPr lang="en-US" dirty="0"/>
              <a:t>region of the stores</a:t>
            </a:r>
          </a:p>
          <a:p>
            <a:pPr lvl="1"/>
            <a:r>
              <a:rPr lang="en-US" dirty="0"/>
              <a:t>Characteristics</a:t>
            </a:r>
          </a:p>
          <a:p>
            <a:pPr lvl="1"/>
            <a:r>
              <a:rPr lang="en-US" dirty="0"/>
              <a:t>product shelf space use</a:t>
            </a:r>
          </a:p>
          <a:p>
            <a:pPr lvl="1"/>
            <a:r>
              <a:rPr lang="en-US" dirty="0"/>
              <a:t>sales performance</a:t>
            </a:r>
          </a:p>
        </p:txBody>
      </p:sp>
    </p:spTree>
    <p:extLst>
      <p:ext uri="{BB962C8B-B14F-4D97-AF65-F5344CB8AC3E}">
        <p14:creationId xmlns:p14="http://schemas.microsoft.com/office/powerpoint/2010/main" val="264041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101BD-B1F4-5646-B97C-1853DADC57E4}"/>
              </a:ext>
            </a:extLst>
          </p:cNvPr>
          <p:cNvSpPr>
            <a:spLocks noGrp="1"/>
          </p:cNvSpPr>
          <p:nvPr>
            <p:ph type="title"/>
          </p:nvPr>
        </p:nvSpPr>
        <p:spPr>
          <a:xfrm>
            <a:off x="2611808" y="808056"/>
            <a:ext cx="7957767" cy="1077229"/>
          </a:xfrm>
        </p:spPr>
        <p:txBody>
          <a:bodyPr>
            <a:normAutofit/>
          </a:bodyPr>
          <a:lstStyle/>
          <a:p>
            <a:r>
              <a:rPr lang="en-US" sz="2400" dirty="0"/>
              <a:t>Summary of data for Total Sales for different Format Type</a:t>
            </a:r>
            <a:br>
              <a:rPr lang="en-US" sz="2400" dirty="0"/>
            </a:br>
            <a:r>
              <a:rPr lang="en-US" sz="2400" dirty="0"/>
              <a:t>(inclusive of taxes)</a:t>
            </a:r>
          </a:p>
        </p:txBody>
      </p:sp>
      <p:graphicFrame>
        <p:nvGraphicFramePr>
          <p:cNvPr id="7" name="Content Placeholder 6">
            <a:extLst>
              <a:ext uri="{FF2B5EF4-FFF2-40B4-BE49-F238E27FC236}">
                <a16:creationId xmlns:a16="http://schemas.microsoft.com/office/drawing/2014/main" id="{32A9CD7C-36B4-A14F-87A2-87C928B96D75}"/>
              </a:ext>
            </a:extLst>
          </p:cNvPr>
          <p:cNvGraphicFramePr>
            <a:graphicFrameLocks noGrp="1"/>
          </p:cNvGraphicFramePr>
          <p:nvPr>
            <p:ph idx="1"/>
            <p:extLst>
              <p:ext uri="{D42A27DB-BD31-4B8C-83A1-F6EECF244321}">
                <p14:modId xmlns:p14="http://schemas.microsoft.com/office/powerpoint/2010/main" val="4008564698"/>
              </p:ext>
            </p:extLst>
          </p:nvPr>
        </p:nvGraphicFramePr>
        <p:xfrm>
          <a:off x="2773363" y="2052638"/>
          <a:ext cx="7796212" cy="3337560"/>
        </p:xfrm>
        <a:graphic>
          <a:graphicData uri="http://schemas.openxmlformats.org/drawingml/2006/table">
            <a:tbl>
              <a:tblPr firstRow="1" bandRow="1">
                <a:tableStyleId>{5C22544A-7EE6-4342-B048-85BDC9FD1C3A}</a:tableStyleId>
              </a:tblPr>
              <a:tblGrid>
                <a:gridCol w="1949053">
                  <a:extLst>
                    <a:ext uri="{9D8B030D-6E8A-4147-A177-3AD203B41FA5}">
                      <a16:colId xmlns:a16="http://schemas.microsoft.com/office/drawing/2014/main" val="2024884761"/>
                    </a:ext>
                  </a:extLst>
                </a:gridCol>
                <a:gridCol w="1949053">
                  <a:extLst>
                    <a:ext uri="{9D8B030D-6E8A-4147-A177-3AD203B41FA5}">
                      <a16:colId xmlns:a16="http://schemas.microsoft.com/office/drawing/2014/main" val="2442661169"/>
                    </a:ext>
                  </a:extLst>
                </a:gridCol>
                <a:gridCol w="1949053">
                  <a:extLst>
                    <a:ext uri="{9D8B030D-6E8A-4147-A177-3AD203B41FA5}">
                      <a16:colId xmlns:a16="http://schemas.microsoft.com/office/drawing/2014/main" val="3436963997"/>
                    </a:ext>
                  </a:extLst>
                </a:gridCol>
                <a:gridCol w="1949053">
                  <a:extLst>
                    <a:ext uri="{9D8B030D-6E8A-4147-A177-3AD203B41FA5}">
                      <a16:colId xmlns:a16="http://schemas.microsoft.com/office/drawing/2014/main" val="3160574569"/>
                    </a:ext>
                  </a:extLst>
                </a:gridCol>
              </a:tblGrid>
              <a:tr h="370840">
                <a:tc>
                  <a:txBody>
                    <a:bodyPr/>
                    <a:lstStyle/>
                    <a:p>
                      <a:pPr algn="l" fontAlgn="b"/>
                      <a:r>
                        <a:rPr lang="en-US" sz="1400" u="none" strike="noStrike" baseline="0" dirty="0">
                          <a:effectLst/>
                        </a:rPr>
                        <a:t> </a:t>
                      </a:r>
                      <a:endParaRPr lang="en-US" sz="1400" b="1"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baseline="0" dirty="0">
                          <a:solidFill>
                            <a:schemeClr val="bg1"/>
                          </a:solidFill>
                          <a:effectLst/>
                        </a:rPr>
                        <a:t> Chemist </a:t>
                      </a:r>
                      <a:endParaRPr lang="en-US" sz="1400" b="1" i="0" u="none" strike="noStrike" baseline="0" dirty="0">
                        <a:solidFill>
                          <a:schemeClr val="bg1"/>
                        </a:solidFill>
                        <a:effectLst/>
                        <a:latin typeface="Calibri" panose="020F0502020204030204" pitchFamily="34" charset="0"/>
                      </a:endParaRPr>
                    </a:p>
                  </a:txBody>
                  <a:tcPr marL="9525" marR="9525" marT="9525" marB="0" anchor="b"/>
                </a:tc>
                <a:tc>
                  <a:txBody>
                    <a:bodyPr/>
                    <a:lstStyle/>
                    <a:p>
                      <a:pPr algn="ctr" fontAlgn="b"/>
                      <a:r>
                        <a:rPr lang="en-US" sz="1400" u="none" strike="noStrike" baseline="0" dirty="0">
                          <a:solidFill>
                            <a:schemeClr val="bg1"/>
                          </a:solidFill>
                          <a:effectLst/>
                        </a:rPr>
                        <a:t> Destination </a:t>
                      </a:r>
                      <a:endParaRPr lang="en-US" sz="1400" b="1" i="0" u="none" strike="noStrike" baseline="0" dirty="0">
                        <a:solidFill>
                          <a:schemeClr val="bg1"/>
                        </a:solidFill>
                        <a:effectLst/>
                        <a:latin typeface="Calibri" panose="020F0502020204030204" pitchFamily="34" charset="0"/>
                      </a:endParaRPr>
                    </a:p>
                  </a:txBody>
                  <a:tcPr marL="9525" marR="9525" marT="9525" marB="0" anchor="b"/>
                </a:tc>
                <a:tc>
                  <a:txBody>
                    <a:bodyPr/>
                    <a:lstStyle/>
                    <a:p>
                      <a:pPr algn="ctr" fontAlgn="b"/>
                      <a:r>
                        <a:rPr lang="en-US" sz="1400" u="none" strike="noStrike" baseline="0" dirty="0">
                          <a:solidFill>
                            <a:schemeClr val="bg1"/>
                          </a:solidFill>
                          <a:effectLst/>
                        </a:rPr>
                        <a:t>Convenience</a:t>
                      </a:r>
                      <a:endParaRPr lang="en-US" sz="1400" b="1" i="0" u="none" strike="noStrike" baseline="0"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1639089"/>
                  </a:ext>
                </a:extLst>
              </a:tr>
              <a:tr h="370840">
                <a:tc>
                  <a:txBody>
                    <a:bodyPr/>
                    <a:lstStyle/>
                    <a:p>
                      <a:pPr algn="l" fontAlgn="b"/>
                      <a:r>
                        <a:rPr lang="en-US" sz="1200" u="none" strike="noStrike" baseline="0">
                          <a:effectLst/>
                        </a:rPr>
                        <a:t> Total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74,083.14 </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 $            1,515,225.33 </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90,090.74 </a:t>
                      </a:r>
                      <a:endParaRPr lang="en-US" sz="12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5251365"/>
                  </a:ext>
                </a:extLst>
              </a:tr>
              <a:tr h="370840">
                <a:tc>
                  <a:txBody>
                    <a:bodyPr/>
                    <a:lstStyle/>
                    <a:p>
                      <a:pPr algn="l" fontAlgn="b"/>
                      <a:r>
                        <a:rPr lang="en-US" sz="1200" u="none" strike="noStrike" baseline="0">
                          <a:effectLst/>
                        </a:rPr>
                        <a:t> Average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881.94 </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1,426.77 </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1,668.35 </a:t>
                      </a:r>
                      <a:endParaRPr lang="en-US" sz="12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4166242"/>
                  </a:ext>
                </a:extLst>
              </a:tr>
              <a:tr h="370840">
                <a:tc>
                  <a:txBody>
                    <a:bodyPr/>
                    <a:lstStyle/>
                    <a:p>
                      <a:pPr algn="l" fontAlgn="b"/>
                      <a:r>
                        <a:rPr lang="en-US" sz="1200" u="none" strike="noStrike" baseline="0">
                          <a:effectLst/>
                        </a:rPr>
                        <a:t> Min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87.89 </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43.28 </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195.48 </a:t>
                      </a:r>
                      <a:endParaRPr lang="en-US" sz="12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1376119"/>
                  </a:ext>
                </a:extLst>
              </a:tr>
              <a:tr h="370840">
                <a:tc>
                  <a:txBody>
                    <a:bodyPr/>
                    <a:lstStyle/>
                    <a:p>
                      <a:pPr algn="l" fontAlgn="b"/>
                      <a:r>
                        <a:rPr lang="en-US" sz="1200" u="none" strike="noStrike" baseline="0">
                          <a:effectLst/>
                        </a:rPr>
                        <a:t> Max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3,681.90 </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4,594.17 </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4,244.46 </a:t>
                      </a:r>
                      <a:endParaRPr lang="en-US" sz="12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4207273"/>
                  </a:ext>
                </a:extLst>
              </a:tr>
              <a:tr h="370840">
                <a:tc>
                  <a:txBody>
                    <a:bodyPr/>
                    <a:lstStyle/>
                    <a:p>
                      <a:pPr algn="l" fontAlgn="b"/>
                      <a:r>
                        <a:rPr lang="en-US" sz="1200" u="none" strike="noStrike" baseline="0">
                          <a:effectLst/>
                        </a:rPr>
                        <a:t> Quantile 99%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3,087.80 </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3,967.73 </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4,090.07 </a:t>
                      </a:r>
                      <a:endParaRPr lang="en-US" sz="12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610477"/>
                  </a:ext>
                </a:extLst>
              </a:tr>
              <a:tr h="370840">
                <a:tc>
                  <a:txBody>
                    <a:bodyPr/>
                    <a:lstStyle/>
                    <a:p>
                      <a:pPr algn="l" fontAlgn="b"/>
                      <a:r>
                        <a:rPr lang="en-US" sz="1200" u="none" strike="noStrike" baseline="0">
                          <a:effectLst/>
                        </a:rPr>
                        <a:t> Quantile 1%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142.73 </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127.53 </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232.50 </a:t>
                      </a:r>
                      <a:endParaRPr lang="en-US" sz="12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8855204"/>
                  </a:ext>
                </a:extLst>
              </a:tr>
              <a:tr h="370840">
                <a:tc>
                  <a:txBody>
                    <a:bodyPr/>
                    <a:lstStyle/>
                    <a:p>
                      <a:pPr algn="l" fontAlgn="b"/>
                      <a:r>
                        <a:rPr lang="en-US" sz="1200" u="none" strike="noStrike" baseline="0">
                          <a:effectLst/>
                        </a:rPr>
                        <a:t> Values in top 1%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1</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11</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1</a:t>
                      </a:r>
                      <a:endParaRPr lang="en-US" sz="1200" b="0" i="0" u="none" strike="noStrike" baseline="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0395645"/>
                  </a:ext>
                </a:extLst>
              </a:tr>
              <a:tr h="370840">
                <a:tc>
                  <a:txBody>
                    <a:bodyPr/>
                    <a:lstStyle/>
                    <a:p>
                      <a:pPr algn="l" fontAlgn="b"/>
                      <a:r>
                        <a:rPr lang="en-US" sz="1200" u="none" strike="noStrike" baseline="0">
                          <a:effectLst/>
                        </a:rPr>
                        <a:t> Values in bottom 1%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1</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11</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1</a:t>
                      </a:r>
                      <a:endParaRPr lang="en-US" sz="12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51393597"/>
                  </a:ext>
                </a:extLst>
              </a:tr>
            </a:tbl>
          </a:graphicData>
        </a:graphic>
      </p:graphicFrame>
    </p:spTree>
    <p:extLst>
      <p:ext uri="{BB962C8B-B14F-4D97-AF65-F5344CB8AC3E}">
        <p14:creationId xmlns:p14="http://schemas.microsoft.com/office/powerpoint/2010/main" val="107535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101BD-B1F4-5646-B97C-1853DADC57E4}"/>
              </a:ext>
            </a:extLst>
          </p:cNvPr>
          <p:cNvSpPr>
            <a:spLocks noGrp="1"/>
          </p:cNvSpPr>
          <p:nvPr>
            <p:ph type="title"/>
          </p:nvPr>
        </p:nvSpPr>
        <p:spPr>
          <a:xfrm>
            <a:off x="2611808" y="808056"/>
            <a:ext cx="7957767" cy="1077229"/>
          </a:xfrm>
        </p:spPr>
        <p:txBody>
          <a:bodyPr>
            <a:noAutofit/>
          </a:bodyPr>
          <a:lstStyle/>
          <a:p>
            <a:r>
              <a:rPr lang="en-US" sz="2400" dirty="0"/>
              <a:t>Summary of data for NDSA for different Format Type</a:t>
            </a:r>
            <a:br>
              <a:rPr lang="en-US" sz="2400" dirty="0"/>
            </a:br>
            <a:r>
              <a:rPr lang="en-US" sz="2400" dirty="0"/>
              <a:t>(Non-</a:t>
            </a:r>
            <a:r>
              <a:rPr lang="en-US" sz="2400" dirty="0" err="1"/>
              <a:t>dispensible</a:t>
            </a:r>
            <a:r>
              <a:rPr lang="en-US" sz="2400" dirty="0"/>
              <a:t> trading area)</a:t>
            </a:r>
          </a:p>
        </p:txBody>
      </p:sp>
      <p:graphicFrame>
        <p:nvGraphicFramePr>
          <p:cNvPr id="7" name="Content Placeholder 6">
            <a:extLst>
              <a:ext uri="{FF2B5EF4-FFF2-40B4-BE49-F238E27FC236}">
                <a16:creationId xmlns:a16="http://schemas.microsoft.com/office/drawing/2014/main" id="{32A9CD7C-36B4-A14F-87A2-87C928B96D75}"/>
              </a:ext>
            </a:extLst>
          </p:cNvPr>
          <p:cNvGraphicFramePr>
            <a:graphicFrameLocks noGrp="1"/>
          </p:cNvGraphicFramePr>
          <p:nvPr>
            <p:ph idx="1"/>
            <p:extLst>
              <p:ext uri="{D42A27DB-BD31-4B8C-83A1-F6EECF244321}">
                <p14:modId xmlns:p14="http://schemas.microsoft.com/office/powerpoint/2010/main" val="908804405"/>
              </p:ext>
            </p:extLst>
          </p:nvPr>
        </p:nvGraphicFramePr>
        <p:xfrm>
          <a:off x="2773363" y="2052638"/>
          <a:ext cx="7796212" cy="3337560"/>
        </p:xfrm>
        <a:graphic>
          <a:graphicData uri="http://schemas.openxmlformats.org/drawingml/2006/table">
            <a:tbl>
              <a:tblPr firstRow="1" bandRow="1">
                <a:tableStyleId>{5C22544A-7EE6-4342-B048-85BDC9FD1C3A}</a:tableStyleId>
              </a:tblPr>
              <a:tblGrid>
                <a:gridCol w="1949053">
                  <a:extLst>
                    <a:ext uri="{9D8B030D-6E8A-4147-A177-3AD203B41FA5}">
                      <a16:colId xmlns:a16="http://schemas.microsoft.com/office/drawing/2014/main" val="2024884761"/>
                    </a:ext>
                  </a:extLst>
                </a:gridCol>
                <a:gridCol w="1949053">
                  <a:extLst>
                    <a:ext uri="{9D8B030D-6E8A-4147-A177-3AD203B41FA5}">
                      <a16:colId xmlns:a16="http://schemas.microsoft.com/office/drawing/2014/main" val="2442661169"/>
                    </a:ext>
                  </a:extLst>
                </a:gridCol>
                <a:gridCol w="1949053">
                  <a:extLst>
                    <a:ext uri="{9D8B030D-6E8A-4147-A177-3AD203B41FA5}">
                      <a16:colId xmlns:a16="http://schemas.microsoft.com/office/drawing/2014/main" val="3436963997"/>
                    </a:ext>
                  </a:extLst>
                </a:gridCol>
                <a:gridCol w="1949053">
                  <a:extLst>
                    <a:ext uri="{9D8B030D-6E8A-4147-A177-3AD203B41FA5}">
                      <a16:colId xmlns:a16="http://schemas.microsoft.com/office/drawing/2014/main" val="3160574569"/>
                    </a:ext>
                  </a:extLst>
                </a:gridCol>
              </a:tblGrid>
              <a:tr h="370840">
                <a:tc>
                  <a:txBody>
                    <a:bodyPr/>
                    <a:lstStyle/>
                    <a:p>
                      <a:pPr algn="l" fontAlgn="b"/>
                      <a:r>
                        <a:rPr lang="en-US" sz="1400" u="none" strike="noStrike" baseline="0" dirty="0">
                          <a:solidFill>
                            <a:schemeClr val="bg1"/>
                          </a:solidFill>
                          <a:effectLst/>
                        </a:rPr>
                        <a:t> </a:t>
                      </a:r>
                      <a:endParaRPr lang="en-US" sz="1400" b="1" i="0" u="none" strike="noStrike" baseline="0" dirty="0">
                        <a:solidFill>
                          <a:schemeClr val="bg1"/>
                        </a:solidFill>
                        <a:effectLst/>
                        <a:latin typeface="Calibri" panose="020F0502020204030204" pitchFamily="34" charset="0"/>
                      </a:endParaRPr>
                    </a:p>
                  </a:txBody>
                  <a:tcPr marL="9525" marR="9525" marT="9525" marB="0" anchor="b"/>
                </a:tc>
                <a:tc>
                  <a:txBody>
                    <a:bodyPr/>
                    <a:lstStyle/>
                    <a:p>
                      <a:pPr algn="ctr" fontAlgn="b"/>
                      <a:r>
                        <a:rPr lang="en-US" sz="1400" u="none" strike="noStrike" baseline="0" dirty="0">
                          <a:solidFill>
                            <a:schemeClr val="bg1"/>
                          </a:solidFill>
                          <a:effectLst/>
                        </a:rPr>
                        <a:t> Chemist </a:t>
                      </a:r>
                      <a:endParaRPr lang="en-US" sz="1400" b="1" i="0" u="none" strike="noStrike" baseline="0" dirty="0">
                        <a:solidFill>
                          <a:schemeClr val="bg1"/>
                        </a:solidFill>
                        <a:effectLst/>
                        <a:latin typeface="Calibri" panose="020F0502020204030204" pitchFamily="34" charset="0"/>
                      </a:endParaRPr>
                    </a:p>
                  </a:txBody>
                  <a:tcPr marL="9525" marR="9525" marT="9525" marB="0" anchor="b"/>
                </a:tc>
                <a:tc>
                  <a:txBody>
                    <a:bodyPr/>
                    <a:lstStyle/>
                    <a:p>
                      <a:pPr algn="ctr" fontAlgn="b"/>
                      <a:r>
                        <a:rPr lang="en-US" sz="1400" u="none" strike="noStrike" baseline="0" dirty="0">
                          <a:solidFill>
                            <a:schemeClr val="bg1"/>
                          </a:solidFill>
                          <a:effectLst/>
                        </a:rPr>
                        <a:t> Destination </a:t>
                      </a:r>
                      <a:endParaRPr lang="en-US" sz="1400" b="1" i="0" u="none" strike="noStrike" baseline="0" dirty="0">
                        <a:solidFill>
                          <a:schemeClr val="bg1"/>
                        </a:solidFill>
                        <a:effectLst/>
                        <a:latin typeface="Calibri" panose="020F0502020204030204" pitchFamily="34" charset="0"/>
                      </a:endParaRPr>
                    </a:p>
                  </a:txBody>
                  <a:tcPr marL="9525" marR="9525" marT="9525" marB="0" anchor="b"/>
                </a:tc>
                <a:tc>
                  <a:txBody>
                    <a:bodyPr/>
                    <a:lstStyle/>
                    <a:p>
                      <a:pPr algn="ctr" fontAlgn="b"/>
                      <a:r>
                        <a:rPr lang="en-US" sz="1400" u="none" strike="noStrike" baseline="0" dirty="0">
                          <a:solidFill>
                            <a:schemeClr val="bg1"/>
                          </a:solidFill>
                          <a:effectLst/>
                        </a:rPr>
                        <a:t>Convenience</a:t>
                      </a:r>
                      <a:endParaRPr lang="en-US" sz="1400" b="1" i="0" u="none" strike="noStrike" baseline="0"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1639089"/>
                  </a:ext>
                </a:extLst>
              </a:tr>
              <a:tr h="370840">
                <a:tc>
                  <a:txBody>
                    <a:bodyPr/>
                    <a:lstStyle/>
                    <a:p>
                      <a:pPr algn="l" fontAlgn="b"/>
                      <a:r>
                        <a:rPr lang="en-US" sz="1200" u="none" strike="noStrike" baseline="0">
                          <a:effectLst/>
                        </a:rPr>
                        <a:t> Total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20652</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740559</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20002</a:t>
                      </a:r>
                      <a:endParaRPr lang="en-US" sz="12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5251365"/>
                  </a:ext>
                </a:extLst>
              </a:tr>
              <a:tr h="370840">
                <a:tc>
                  <a:txBody>
                    <a:bodyPr/>
                    <a:lstStyle/>
                    <a:p>
                      <a:pPr algn="l" fontAlgn="b"/>
                      <a:r>
                        <a:rPr lang="en-US" sz="1200" u="none" strike="noStrike" baseline="0">
                          <a:effectLst/>
                        </a:rPr>
                        <a:t> Average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246</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697</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370</a:t>
                      </a:r>
                      <a:endParaRPr lang="en-US" sz="1200" b="0" i="0" u="none" strike="noStrike" baseline="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4166242"/>
                  </a:ext>
                </a:extLst>
              </a:tr>
              <a:tr h="370840">
                <a:tc>
                  <a:txBody>
                    <a:bodyPr/>
                    <a:lstStyle/>
                    <a:p>
                      <a:pPr algn="l" fontAlgn="b"/>
                      <a:r>
                        <a:rPr lang="en-US" sz="1200" u="none" strike="noStrike" baseline="0">
                          <a:effectLst/>
                        </a:rPr>
                        <a:t> Min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199</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199</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215</a:t>
                      </a:r>
                      <a:endParaRPr lang="en-US" sz="1200" b="0" i="0" u="none" strike="noStrike" baseline="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1376119"/>
                  </a:ext>
                </a:extLst>
              </a:tr>
              <a:tr h="370840">
                <a:tc>
                  <a:txBody>
                    <a:bodyPr/>
                    <a:lstStyle/>
                    <a:p>
                      <a:pPr algn="l" fontAlgn="b"/>
                      <a:r>
                        <a:rPr lang="en-US" sz="1200" u="none" strike="noStrike" baseline="0">
                          <a:effectLst/>
                        </a:rPr>
                        <a:t> Max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294</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2652</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777</a:t>
                      </a:r>
                      <a:endParaRPr lang="en-US" sz="1200" b="0" i="0" u="none" strike="noStrike" baseline="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4207273"/>
                  </a:ext>
                </a:extLst>
              </a:tr>
              <a:tr h="370840">
                <a:tc>
                  <a:txBody>
                    <a:bodyPr/>
                    <a:lstStyle/>
                    <a:p>
                      <a:pPr algn="l" fontAlgn="b"/>
                      <a:r>
                        <a:rPr lang="en-US" sz="1200" u="none" strike="noStrike" baseline="0">
                          <a:effectLst/>
                        </a:rPr>
                        <a:t> Quantile 99%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294</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2147</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777</a:t>
                      </a:r>
                      <a:endParaRPr lang="en-US" sz="1200" b="0" i="0" u="none" strike="noStrike" baseline="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610477"/>
                  </a:ext>
                </a:extLst>
              </a:tr>
              <a:tr h="370840">
                <a:tc>
                  <a:txBody>
                    <a:bodyPr/>
                    <a:lstStyle/>
                    <a:p>
                      <a:pPr algn="l" fontAlgn="b"/>
                      <a:r>
                        <a:rPr lang="en-US" sz="1200" u="none" strike="noStrike" baseline="0">
                          <a:effectLst/>
                        </a:rPr>
                        <a:t> Quantile 1%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199</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199</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215</a:t>
                      </a:r>
                      <a:endParaRPr lang="en-US" sz="1200" b="0" i="0" u="none" strike="noStrike" baseline="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8855204"/>
                  </a:ext>
                </a:extLst>
              </a:tr>
              <a:tr h="370840">
                <a:tc>
                  <a:txBody>
                    <a:bodyPr/>
                    <a:lstStyle/>
                    <a:p>
                      <a:pPr algn="l" fontAlgn="b"/>
                      <a:r>
                        <a:rPr lang="en-US" sz="1200" u="none" strike="noStrike" baseline="0">
                          <a:effectLst/>
                        </a:rPr>
                        <a:t> Values in top 1%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0</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9</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0</a:t>
                      </a:r>
                      <a:endParaRPr lang="en-US" sz="1200" b="0" i="0" u="none" strike="noStrike" baseline="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0395645"/>
                  </a:ext>
                </a:extLst>
              </a:tr>
              <a:tr h="370840">
                <a:tc>
                  <a:txBody>
                    <a:bodyPr/>
                    <a:lstStyle/>
                    <a:p>
                      <a:pPr algn="l" fontAlgn="b"/>
                      <a:r>
                        <a:rPr lang="en-US" sz="1200" u="none" strike="noStrike" baseline="0">
                          <a:effectLst/>
                        </a:rPr>
                        <a:t> Values in bottom 1%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0</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0</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0</a:t>
                      </a:r>
                      <a:endParaRPr lang="en-US" sz="12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51393597"/>
                  </a:ext>
                </a:extLst>
              </a:tr>
            </a:tbl>
          </a:graphicData>
        </a:graphic>
      </p:graphicFrame>
    </p:spTree>
    <p:extLst>
      <p:ext uri="{BB962C8B-B14F-4D97-AF65-F5344CB8AC3E}">
        <p14:creationId xmlns:p14="http://schemas.microsoft.com/office/powerpoint/2010/main" val="3363452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B3B94-67D9-F54E-9237-1B19C83D9C5F}"/>
              </a:ext>
            </a:extLst>
          </p:cNvPr>
          <p:cNvSpPr>
            <a:spLocks noGrp="1"/>
          </p:cNvSpPr>
          <p:nvPr>
            <p:ph type="title"/>
          </p:nvPr>
        </p:nvSpPr>
        <p:spPr/>
        <p:txBody>
          <a:bodyPr>
            <a:normAutofit/>
          </a:bodyPr>
          <a:lstStyle/>
          <a:p>
            <a:r>
              <a:rPr lang="en-US" sz="3000" dirty="0"/>
              <a:t>Total Sales in 2007 for different Format Type</a:t>
            </a:r>
          </a:p>
        </p:txBody>
      </p:sp>
      <p:graphicFrame>
        <p:nvGraphicFramePr>
          <p:cNvPr id="4" name="Content Placeholder 3">
            <a:extLst>
              <a:ext uri="{FF2B5EF4-FFF2-40B4-BE49-F238E27FC236}">
                <a16:creationId xmlns:a16="http://schemas.microsoft.com/office/drawing/2014/main" id="{826C22E9-1E0D-DB46-93FA-61D710D060B2}"/>
              </a:ext>
            </a:extLst>
          </p:cNvPr>
          <p:cNvGraphicFramePr>
            <a:graphicFrameLocks noGrp="1"/>
          </p:cNvGraphicFramePr>
          <p:nvPr>
            <p:ph idx="1"/>
            <p:extLst>
              <p:ext uri="{D42A27DB-BD31-4B8C-83A1-F6EECF244321}">
                <p14:modId xmlns:p14="http://schemas.microsoft.com/office/powerpoint/2010/main" val="3137040044"/>
              </p:ext>
            </p:extLst>
          </p:nvPr>
        </p:nvGraphicFramePr>
        <p:xfrm>
          <a:off x="2692866" y="1548882"/>
          <a:ext cx="7570806" cy="4915407"/>
        </p:xfrm>
        <a:graphic>
          <a:graphicData uri="http://schemas.openxmlformats.org/drawingml/2006/table">
            <a:tbl>
              <a:tblPr firstRow="1" bandRow="1">
                <a:tableStyleId>{5C22544A-7EE6-4342-B048-85BDC9FD1C3A}</a:tableStyleId>
              </a:tblPr>
              <a:tblGrid>
                <a:gridCol w="1505910">
                  <a:extLst>
                    <a:ext uri="{9D8B030D-6E8A-4147-A177-3AD203B41FA5}">
                      <a16:colId xmlns:a16="http://schemas.microsoft.com/office/drawing/2014/main" val="1810003591"/>
                    </a:ext>
                  </a:extLst>
                </a:gridCol>
                <a:gridCol w="2425959">
                  <a:extLst>
                    <a:ext uri="{9D8B030D-6E8A-4147-A177-3AD203B41FA5}">
                      <a16:colId xmlns:a16="http://schemas.microsoft.com/office/drawing/2014/main" val="928388796"/>
                    </a:ext>
                  </a:extLst>
                </a:gridCol>
                <a:gridCol w="1978089">
                  <a:extLst>
                    <a:ext uri="{9D8B030D-6E8A-4147-A177-3AD203B41FA5}">
                      <a16:colId xmlns:a16="http://schemas.microsoft.com/office/drawing/2014/main" val="2546500204"/>
                    </a:ext>
                  </a:extLst>
                </a:gridCol>
                <a:gridCol w="1660848">
                  <a:extLst>
                    <a:ext uri="{9D8B030D-6E8A-4147-A177-3AD203B41FA5}">
                      <a16:colId xmlns:a16="http://schemas.microsoft.com/office/drawing/2014/main" val="3202130704"/>
                    </a:ext>
                  </a:extLst>
                </a:gridCol>
              </a:tblGrid>
              <a:tr h="373971">
                <a:tc>
                  <a:txBody>
                    <a:bodyPr/>
                    <a:lstStyle/>
                    <a:p>
                      <a:pPr algn="ctr" fontAlgn="b"/>
                      <a:r>
                        <a:rPr lang="en-US" sz="1400" b="1" i="0" u="none" strike="noStrike" baseline="0" dirty="0">
                          <a:solidFill>
                            <a:srgbClr val="000000"/>
                          </a:solidFill>
                          <a:effectLst/>
                          <a:latin typeface="Calibri" panose="020F0502020204030204" pitchFamily="34" charset="0"/>
                        </a:rPr>
                        <a:t>Sum of </a:t>
                      </a:r>
                      <a:r>
                        <a:rPr lang="en-US" sz="1400" b="1" i="0" u="none" strike="noStrike" baseline="0" dirty="0" err="1">
                          <a:solidFill>
                            <a:srgbClr val="000000"/>
                          </a:solidFill>
                          <a:effectLst/>
                          <a:latin typeface="Calibri" panose="020F0502020204030204" pitchFamily="34" charset="0"/>
                        </a:rPr>
                        <a:t>Sales_TISP</a:t>
                      </a:r>
                      <a:endParaRPr lang="en-US" sz="1400" b="1"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i="0" u="none" strike="noStrike" baseline="0">
                          <a:solidFill>
                            <a:srgbClr val="000000"/>
                          </a:solidFill>
                          <a:effectLst/>
                          <a:latin typeface="Calibri" panose="020F0502020204030204" pitchFamily="34" charset="0"/>
                        </a:rPr>
                        <a:t>Chemist</a:t>
                      </a:r>
                    </a:p>
                  </a:txBody>
                  <a:tcPr marL="9525" marR="9525" marT="9525" marB="0" anchor="b"/>
                </a:tc>
                <a:tc>
                  <a:txBody>
                    <a:bodyPr/>
                    <a:lstStyle/>
                    <a:p>
                      <a:pPr algn="ctr" fontAlgn="b"/>
                      <a:r>
                        <a:rPr lang="en-US" sz="1400" b="1" i="0" u="none" strike="noStrike" baseline="0" dirty="0">
                          <a:solidFill>
                            <a:srgbClr val="000000"/>
                          </a:solidFill>
                          <a:effectLst/>
                          <a:latin typeface="Calibri" panose="020F0502020204030204" pitchFamily="34" charset="0"/>
                        </a:rPr>
                        <a:t>Convenience</a:t>
                      </a:r>
                    </a:p>
                  </a:txBody>
                  <a:tcPr marL="9525" marR="9525" marT="9525" marB="0" anchor="b"/>
                </a:tc>
                <a:tc>
                  <a:txBody>
                    <a:bodyPr/>
                    <a:lstStyle/>
                    <a:p>
                      <a:pPr algn="ctr" fontAlgn="b"/>
                      <a:r>
                        <a:rPr lang="en-US" sz="1400" b="1" i="0" u="none" strike="noStrike" baseline="0" dirty="0">
                          <a:solidFill>
                            <a:srgbClr val="000000"/>
                          </a:solidFill>
                          <a:effectLst/>
                          <a:latin typeface="Calibri" panose="020F0502020204030204" pitchFamily="34" charset="0"/>
                        </a:rPr>
                        <a:t>Destination</a:t>
                      </a:r>
                    </a:p>
                  </a:txBody>
                  <a:tcPr marL="9525" marR="9525" marT="9525" marB="0" anchor="b"/>
                </a:tc>
                <a:extLst>
                  <a:ext uri="{0D108BD9-81ED-4DB2-BD59-A6C34878D82A}">
                    <a16:rowId xmlns:a16="http://schemas.microsoft.com/office/drawing/2014/main" val="3698124044"/>
                  </a:ext>
                </a:extLst>
              </a:tr>
              <a:tr h="378453">
                <a:tc>
                  <a:txBody>
                    <a:bodyPr/>
                    <a:lstStyle/>
                    <a:p>
                      <a:pPr algn="ctr" fontAlgn="b"/>
                      <a:r>
                        <a:rPr lang="en-US" sz="1200" b="0" i="0" u="none" strike="noStrike" baseline="0">
                          <a:solidFill>
                            <a:srgbClr val="000000"/>
                          </a:solidFill>
                          <a:effectLst/>
                          <a:latin typeface="Calibri" panose="020F0502020204030204" pitchFamily="34" charset="0"/>
                        </a:rPr>
                        <a:t>Jan</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2,548.35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5,842.33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86,801.97 </a:t>
                      </a:r>
                    </a:p>
                  </a:txBody>
                  <a:tcPr marL="9525" marR="9525" marT="9525" marB="0" anchor="b"/>
                </a:tc>
                <a:extLst>
                  <a:ext uri="{0D108BD9-81ED-4DB2-BD59-A6C34878D82A}">
                    <a16:rowId xmlns:a16="http://schemas.microsoft.com/office/drawing/2014/main" val="3788647051"/>
                  </a:ext>
                </a:extLst>
              </a:tr>
              <a:tr h="378453">
                <a:tc>
                  <a:txBody>
                    <a:bodyPr/>
                    <a:lstStyle/>
                    <a:p>
                      <a:pPr algn="ctr" fontAlgn="b"/>
                      <a:r>
                        <a:rPr lang="en-US" sz="1200" b="0" i="0" u="none" strike="noStrike" baseline="0">
                          <a:solidFill>
                            <a:srgbClr val="000000"/>
                          </a:solidFill>
                          <a:effectLst/>
                          <a:latin typeface="Calibri" panose="020F0502020204030204" pitchFamily="34" charset="0"/>
                        </a:rPr>
                        <a:t>Feb</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2,214.63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5,142.79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78,903.34 </a:t>
                      </a:r>
                    </a:p>
                  </a:txBody>
                  <a:tcPr marL="9525" marR="9525" marT="9525" marB="0" anchor="b"/>
                </a:tc>
                <a:extLst>
                  <a:ext uri="{0D108BD9-81ED-4DB2-BD59-A6C34878D82A}">
                    <a16:rowId xmlns:a16="http://schemas.microsoft.com/office/drawing/2014/main" val="784057403"/>
                  </a:ext>
                </a:extLst>
              </a:tr>
              <a:tr h="378453">
                <a:tc>
                  <a:txBody>
                    <a:bodyPr/>
                    <a:lstStyle/>
                    <a:p>
                      <a:pPr algn="ctr" fontAlgn="b"/>
                      <a:r>
                        <a:rPr lang="en-US" sz="1200" b="0" i="0" u="none" strike="noStrike" baseline="0">
                          <a:solidFill>
                            <a:srgbClr val="000000"/>
                          </a:solidFill>
                          <a:effectLst/>
                          <a:latin typeface="Calibri" panose="020F0502020204030204" pitchFamily="34" charset="0"/>
                        </a:rPr>
                        <a:t>Mar</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2,470.73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4,242.86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80,680.20 </a:t>
                      </a:r>
                    </a:p>
                  </a:txBody>
                  <a:tcPr marL="9525" marR="9525" marT="9525" marB="0" anchor="b"/>
                </a:tc>
                <a:extLst>
                  <a:ext uri="{0D108BD9-81ED-4DB2-BD59-A6C34878D82A}">
                    <a16:rowId xmlns:a16="http://schemas.microsoft.com/office/drawing/2014/main" val="3524604694"/>
                  </a:ext>
                </a:extLst>
              </a:tr>
              <a:tr h="378453">
                <a:tc>
                  <a:txBody>
                    <a:bodyPr/>
                    <a:lstStyle/>
                    <a:p>
                      <a:pPr algn="ctr" fontAlgn="b"/>
                      <a:r>
                        <a:rPr lang="en-US" sz="1200" b="0" i="0" u="none" strike="noStrike" baseline="0">
                          <a:solidFill>
                            <a:srgbClr val="000000"/>
                          </a:solidFill>
                          <a:effectLst/>
                          <a:latin typeface="Calibri" panose="020F0502020204030204" pitchFamily="34" charset="0"/>
                        </a:rPr>
                        <a:t>Apr</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3,657.86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5,765.36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107,007.96 </a:t>
                      </a:r>
                    </a:p>
                  </a:txBody>
                  <a:tcPr marL="9525" marR="9525" marT="9525" marB="0" anchor="b"/>
                </a:tc>
                <a:extLst>
                  <a:ext uri="{0D108BD9-81ED-4DB2-BD59-A6C34878D82A}">
                    <a16:rowId xmlns:a16="http://schemas.microsoft.com/office/drawing/2014/main" val="2882144672"/>
                  </a:ext>
                </a:extLst>
              </a:tr>
              <a:tr h="378453">
                <a:tc>
                  <a:txBody>
                    <a:bodyPr/>
                    <a:lstStyle/>
                    <a:p>
                      <a:pPr algn="ctr" fontAlgn="b"/>
                      <a:r>
                        <a:rPr lang="en-US" sz="1200" b="0" i="0" u="none" strike="noStrike" baseline="0">
                          <a:solidFill>
                            <a:srgbClr val="000000"/>
                          </a:solidFill>
                          <a:effectLst/>
                          <a:latin typeface="Calibri" panose="020F0502020204030204" pitchFamily="34" charset="0"/>
                        </a:rPr>
                        <a:t>May</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4,648.94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9,542.51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129,629.86 </a:t>
                      </a:r>
                    </a:p>
                  </a:txBody>
                  <a:tcPr marL="9525" marR="9525" marT="9525" marB="0" anchor="b"/>
                </a:tc>
                <a:extLst>
                  <a:ext uri="{0D108BD9-81ED-4DB2-BD59-A6C34878D82A}">
                    <a16:rowId xmlns:a16="http://schemas.microsoft.com/office/drawing/2014/main" val="2778323460"/>
                  </a:ext>
                </a:extLst>
              </a:tr>
              <a:tr h="378453">
                <a:tc>
                  <a:txBody>
                    <a:bodyPr/>
                    <a:lstStyle/>
                    <a:p>
                      <a:pPr algn="ctr" fontAlgn="b"/>
                      <a:r>
                        <a:rPr lang="en-US" sz="1200" b="0" i="0" u="none" strike="noStrike" baseline="0">
                          <a:solidFill>
                            <a:srgbClr val="000000"/>
                          </a:solidFill>
                          <a:effectLst/>
                          <a:latin typeface="Calibri" panose="020F0502020204030204" pitchFamily="34" charset="0"/>
                        </a:rPr>
                        <a:t>Jun</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6,595.04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10,134.50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142,732.50 </a:t>
                      </a:r>
                    </a:p>
                  </a:txBody>
                  <a:tcPr marL="9525" marR="9525" marT="9525" marB="0" anchor="b"/>
                </a:tc>
                <a:extLst>
                  <a:ext uri="{0D108BD9-81ED-4DB2-BD59-A6C34878D82A}">
                    <a16:rowId xmlns:a16="http://schemas.microsoft.com/office/drawing/2014/main" val="3016484481"/>
                  </a:ext>
                </a:extLst>
              </a:tr>
              <a:tr h="378453">
                <a:tc>
                  <a:txBody>
                    <a:bodyPr/>
                    <a:lstStyle/>
                    <a:p>
                      <a:pPr algn="ctr" fontAlgn="b"/>
                      <a:r>
                        <a:rPr lang="en-US" sz="1200" b="0" i="0" u="none" strike="noStrike" baseline="0">
                          <a:solidFill>
                            <a:srgbClr val="000000"/>
                          </a:solidFill>
                          <a:effectLst/>
                          <a:latin typeface="Calibri" panose="020F0502020204030204" pitchFamily="34" charset="0"/>
                        </a:rPr>
                        <a:t>Jul</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4,024.99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6,335.08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108,949.81 </a:t>
                      </a:r>
                    </a:p>
                  </a:txBody>
                  <a:tcPr marL="9525" marR="9525" marT="9525" marB="0" anchor="b"/>
                </a:tc>
                <a:extLst>
                  <a:ext uri="{0D108BD9-81ED-4DB2-BD59-A6C34878D82A}">
                    <a16:rowId xmlns:a16="http://schemas.microsoft.com/office/drawing/2014/main" val="1487891768"/>
                  </a:ext>
                </a:extLst>
              </a:tr>
              <a:tr h="378453">
                <a:tc>
                  <a:txBody>
                    <a:bodyPr/>
                    <a:lstStyle/>
                    <a:p>
                      <a:pPr algn="ctr" fontAlgn="b"/>
                      <a:r>
                        <a:rPr lang="en-US" sz="1200" b="0" i="0" u="none" strike="noStrike" baseline="0">
                          <a:solidFill>
                            <a:srgbClr val="000000"/>
                          </a:solidFill>
                          <a:effectLst/>
                          <a:latin typeface="Calibri" panose="020F0502020204030204" pitchFamily="34" charset="0"/>
                        </a:rPr>
                        <a:t>Aug</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5,449.03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7,795.85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128,091.99 </a:t>
                      </a:r>
                    </a:p>
                  </a:txBody>
                  <a:tcPr marL="9525" marR="9525" marT="9525" marB="0" anchor="b"/>
                </a:tc>
                <a:extLst>
                  <a:ext uri="{0D108BD9-81ED-4DB2-BD59-A6C34878D82A}">
                    <a16:rowId xmlns:a16="http://schemas.microsoft.com/office/drawing/2014/main" val="1538873158"/>
                  </a:ext>
                </a:extLst>
              </a:tr>
              <a:tr h="378453">
                <a:tc>
                  <a:txBody>
                    <a:bodyPr/>
                    <a:lstStyle/>
                    <a:p>
                      <a:pPr algn="ctr" fontAlgn="b"/>
                      <a:r>
                        <a:rPr lang="en-US" sz="1200" b="0" i="0" u="none" strike="noStrike" baseline="0">
                          <a:solidFill>
                            <a:srgbClr val="000000"/>
                          </a:solidFill>
                          <a:effectLst/>
                          <a:latin typeface="Calibri" panose="020F0502020204030204" pitchFamily="34" charset="0"/>
                        </a:rPr>
                        <a:t>Sep</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7,581.86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11,688.59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161,519.47 </a:t>
                      </a:r>
                    </a:p>
                  </a:txBody>
                  <a:tcPr marL="9525" marR="9525" marT="9525" marB="0" anchor="b"/>
                </a:tc>
                <a:extLst>
                  <a:ext uri="{0D108BD9-81ED-4DB2-BD59-A6C34878D82A}">
                    <a16:rowId xmlns:a16="http://schemas.microsoft.com/office/drawing/2014/main" val="373481082"/>
                  </a:ext>
                </a:extLst>
              </a:tr>
              <a:tr h="378453">
                <a:tc>
                  <a:txBody>
                    <a:bodyPr/>
                    <a:lstStyle/>
                    <a:p>
                      <a:pPr algn="ctr" fontAlgn="b"/>
                      <a:r>
                        <a:rPr lang="en-US" sz="1200" b="0" i="0" u="none" strike="noStrike" baseline="0">
                          <a:solidFill>
                            <a:srgbClr val="000000"/>
                          </a:solidFill>
                          <a:effectLst/>
                          <a:latin typeface="Calibri" panose="020F0502020204030204" pitchFamily="34" charset="0"/>
                        </a:rPr>
                        <a:t>Oct</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13,127.48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3,092.67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130,376.30 </a:t>
                      </a:r>
                    </a:p>
                  </a:txBody>
                  <a:tcPr marL="9525" marR="9525" marT="9525" marB="0" anchor="b"/>
                </a:tc>
                <a:extLst>
                  <a:ext uri="{0D108BD9-81ED-4DB2-BD59-A6C34878D82A}">
                    <a16:rowId xmlns:a16="http://schemas.microsoft.com/office/drawing/2014/main" val="937351401"/>
                  </a:ext>
                </a:extLst>
              </a:tr>
              <a:tr h="378453">
                <a:tc>
                  <a:txBody>
                    <a:bodyPr/>
                    <a:lstStyle/>
                    <a:p>
                      <a:pPr algn="ctr" fontAlgn="b"/>
                      <a:r>
                        <a:rPr lang="en-US" sz="1200" b="0" i="0" u="none" strike="noStrike" baseline="0">
                          <a:solidFill>
                            <a:srgbClr val="000000"/>
                          </a:solidFill>
                          <a:effectLst/>
                          <a:latin typeface="Calibri" panose="020F0502020204030204" pitchFamily="34" charset="0"/>
                        </a:rPr>
                        <a:t>Nov</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11,091.64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5,187.97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160,837.37 </a:t>
                      </a:r>
                    </a:p>
                  </a:txBody>
                  <a:tcPr marL="9525" marR="9525" marT="9525" marB="0" anchor="b"/>
                </a:tc>
                <a:extLst>
                  <a:ext uri="{0D108BD9-81ED-4DB2-BD59-A6C34878D82A}">
                    <a16:rowId xmlns:a16="http://schemas.microsoft.com/office/drawing/2014/main" val="2607127005"/>
                  </a:ext>
                </a:extLst>
              </a:tr>
              <a:tr h="378453">
                <a:tc>
                  <a:txBody>
                    <a:bodyPr/>
                    <a:lstStyle/>
                    <a:p>
                      <a:pPr algn="ctr" fontAlgn="b"/>
                      <a:r>
                        <a:rPr lang="en-US" sz="1200" b="0" i="0" u="none" strike="noStrike" baseline="0">
                          <a:solidFill>
                            <a:srgbClr val="000000"/>
                          </a:solidFill>
                          <a:effectLst/>
                          <a:latin typeface="Calibri" panose="020F0502020204030204" pitchFamily="34" charset="0"/>
                        </a:rPr>
                        <a:t>Dec</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6,902.80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10,880.29 </a:t>
                      </a:r>
                    </a:p>
                  </a:txBody>
                  <a:tcPr marL="9525" marR="9525" marT="9525" marB="0" anchor="b"/>
                </a:tc>
                <a:tc>
                  <a:txBody>
                    <a:bodyPr/>
                    <a:lstStyle/>
                    <a:p>
                      <a:pPr algn="ctr" fontAlgn="b"/>
                      <a:r>
                        <a:rPr lang="en-US" sz="1200" b="0" i="0" u="none" strike="noStrike" baseline="0" dirty="0">
                          <a:solidFill>
                            <a:srgbClr val="000000"/>
                          </a:solidFill>
                          <a:effectLst/>
                          <a:latin typeface="Calibri" panose="020F0502020204030204" pitchFamily="34" charset="0"/>
                        </a:rPr>
                        <a:t> $  152,861.71 </a:t>
                      </a:r>
                    </a:p>
                  </a:txBody>
                  <a:tcPr marL="9525" marR="9525" marT="9525" marB="0" anchor="b"/>
                </a:tc>
                <a:extLst>
                  <a:ext uri="{0D108BD9-81ED-4DB2-BD59-A6C34878D82A}">
                    <a16:rowId xmlns:a16="http://schemas.microsoft.com/office/drawing/2014/main" val="2009757840"/>
                  </a:ext>
                </a:extLst>
              </a:tr>
            </a:tbl>
          </a:graphicData>
        </a:graphic>
      </p:graphicFrame>
    </p:spTree>
    <p:extLst>
      <p:ext uri="{BB962C8B-B14F-4D97-AF65-F5344CB8AC3E}">
        <p14:creationId xmlns:p14="http://schemas.microsoft.com/office/powerpoint/2010/main" val="142412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6ECFC52-8517-A949-BD51-6CFAA14F1500}"/>
              </a:ext>
            </a:extLst>
          </p:cNvPr>
          <p:cNvGraphicFramePr>
            <a:graphicFrameLocks/>
          </p:cNvGraphicFramePr>
          <p:nvPr>
            <p:extLst>
              <p:ext uri="{D42A27DB-BD31-4B8C-83A1-F6EECF244321}">
                <p14:modId xmlns:p14="http://schemas.microsoft.com/office/powerpoint/2010/main" val="2034303213"/>
              </p:ext>
            </p:extLst>
          </p:nvPr>
        </p:nvGraphicFramePr>
        <p:xfrm>
          <a:off x="2604537" y="890491"/>
          <a:ext cx="7136622" cy="3812138"/>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a:extLst>
              <a:ext uri="{FF2B5EF4-FFF2-40B4-BE49-F238E27FC236}">
                <a16:creationId xmlns:a16="http://schemas.microsoft.com/office/drawing/2014/main" id="{61F2364A-5D43-4546-AA44-C8A82418635E}"/>
              </a:ext>
            </a:extLst>
          </p:cNvPr>
          <p:cNvSpPr/>
          <p:nvPr/>
        </p:nvSpPr>
        <p:spPr>
          <a:xfrm>
            <a:off x="1611085" y="4945225"/>
            <a:ext cx="8969829" cy="1477328"/>
          </a:xfrm>
          <a:prstGeom prst="rect">
            <a:avLst/>
          </a:prstGeom>
        </p:spPr>
        <p:txBody>
          <a:bodyPr wrap="square">
            <a:spAutoFit/>
          </a:bodyPr>
          <a:lstStyle/>
          <a:p>
            <a:pPr marL="342900" indent="-342900">
              <a:buFont typeface="Arial" panose="020B0604020202020204" pitchFamily="34" charset="0"/>
              <a:buChar char="•"/>
            </a:pPr>
            <a:r>
              <a:rPr lang="en-US" dirty="0"/>
              <a:t>Since the magnitude of the Total Sales was significantly higher for the Destination Format type a secondary axis was chosen to plot data for Chemist and Convenience Types to better visualize the trends</a:t>
            </a:r>
          </a:p>
          <a:p>
            <a:pPr marL="342900" indent="-342900">
              <a:buFont typeface="Arial" panose="020B0604020202020204" pitchFamily="34" charset="0"/>
              <a:buChar char="•"/>
            </a:pPr>
            <a:r>
              <a:rPr lang="en-US" dirty="0"/>
              <a:t>For all three Format types the beginning of the year has been slow for Sales</a:t>
            </a:r>
          </a:p>
          <a:p>
            <a:pPr marL="342900" indent="-342900">
              <a:buFont typeface="Arial" panose="020B0604020202020204" pitchFamily="34" charset="0"/>
              <a:buChar char="•"/>
            </a:pPr>
            <a:r>
              <a:rPr lang="en-US" dirty="0"/>
              <a:t>Chart suggests to focus during the months of Jan-Apr to Improve Sales </a:t>
            </a:r>
          </a:p>
        </p:txBody>
      </p:sp>
    </p:spTree>
    <p:extLst>
      <p:ext uri="{BB962C8B-B14F-4D97-AF65-F5344CB8AC3E}">
        <p14:creationId xmlns:p14="http://schemas.microsoft.com/office/powerpoint/2010/main" val="3921587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FC8E7462-839D-644C-B2AF-BEE34F3A4BA6}"/>
              </a:ext>
            </a:extLst>
          </p:cNvPr>
          <p:cNvGraphicFramePr>
            <a:graphicFrameLocks/>
          </p:cNvGraphicFramePr>
          <p:nvPr>
            <p:extLst>
              <p:ext uri="{D42A27DB-BD31-4B8C-83A1-F6EECF244321}">
                <p14:modId xmlns:p14="http://schemas.microsoft.com/office/powerpoint/2010/main" val="2255080848"/>
              </p:ext>
            </p:extLst>
          </p:nvPr>
        </p:nvGraphicFramePr>
        <p:xfrm>
          <a:off x="2831432" y="685800"/>
          <a:ext cx="6681536" cy="4174958"/>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086E9EE4-AE14-2440-92AF-2E0BF9B0124E}"/>
              </a:ext>
            </a:extLst>
          </p:cNvPr>
          <p:cNvSpPr/>
          <p:nvPr/>
        </p:nvSpPr>
        <p:spPr>
          <a:xfrm>
            <a:off x="2076449" y="4983014"/>
            <a:ext cx="8493689" cy="1477328"/>
          </a:xfrm>
          <a:prstGeom prst="rect">
            <a:avLst/>
          </a:prstGeom>
        </p:spPr>
        <p:txBody>
          <a:bodyPr wrap="square">
            <a:spAutoFit/>
          </a:bodyPr>
          <a:lstStyle/>
          <a:p>
            <a:pPr marL="285750" indent="-285750">
              <a:buFont typeface="Arial" panose="020B0604020202020204" pitchFamily="34" charset="0"/>
              <a:buChar char="•"/>
            </a:pPr>
            <a:r>
              <a:rPr lang="en-US" dirty="0"/>
              <a:t>Since the magnitude of the Unit Sales was significantly higher for the Destination Format type a secondary axis was chosen to plot data to better visualize the trends</a:t>
            </a:r>
          </a:p>
          <a:p>
            <a:pPr marL="285750" indent="-285750">
              <a:buFont typeface="Arial" panose="020B0604020202020204" pitchFamily="34" charset="0"/>
              <a:buChar char="•"/>
            </a:pPr>
            <a:r>
              <a:rPr lang="en-US" dirty="0"/>
              <a:t>This chart boosts the previous conclusion drawn that Jan-Apr can be the months to focus  on increasing Sales</a:t>
            </a:r>
          </a:p>
        </p:txBody>
      </p:sp>
    </p:spTree>
    <p:extLst>
      <p:ext uri="{BB962C8B-B14F-4D97-AF65-F5344CB8AC3E}">
        <p14:creationId xmlns:p14="http://schemas.microsoft.com/office/powerpoint/2010/main" val="4041803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2BC98-54CD-4B43-9026-49EA082829A6}"/>
              </a:ext>
            </a:extLst>
          </p:cNvPr>
          <p:cNvSpPr>
            <a:spLocks noGrp="1"/>
          </p:cNvSpPr>
          <p:nvPr>
            <p:ph type="title"/>
          </p:nvPr>
        </p:nvSpPr>
        <p:spPr/>
        <p:txBody>
          <a:bodyPr/>
          <a:lstStyle/>
          <a:p>
            <a:r>
              <a:rPr lang="en-US" dirty="0"/>
              <a:t>CHEMIST FORMAT TYPE</a:t>
            </a:r>
          </a:p>
        </p:txBody>
      </p:sp>
      <p:graphicFrame>
        <p:nvGraphicFramePr>
          <p:cNvPr id="4" name="Chart 3">
            <a:extLst>
              <a:ext uri="{FF2B5EF4-FFF2-40B4-BE49-F238E27FC236}">
                <a16:creationId xmlns:a16="http://schemas.microsoft.com/office/drawing/2014/main" id="{4C5D22EA-3DD6-F94A-B83E-28A1E2B9F722}"/>
              </a:ext>
            </a:extLst>
          </p:cNvPr>
          <p:cNvGraphicFramePr>
            <a:graphicFrameLocks/>
          </p:cNvGraphicFramePr>
          <p:nvPr>
            <p:extLst>
              <p:ext uri="{D42A27DB-BD31-4B8C-83A1-F6EECF244321}">
                <p14:modId xmlns:p14="http://schemas.microsoft.com/office/powerpoint/2010/main" val="3811384447"/>
              </p:ext>
            </p:extLst>
          </p:nvPr>
        </p:nvGraphicFramePr>
        <p:xfrm>
          <a:off x="1828472" y="1524000"/>
          <a:ext cx="7751719" cy="3448716"/>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8A430C6D-4F48-CE4E-8AE6-B3BA1418ABAE}"/>
              </a:ext>
            </a:extLst>
          </p:cNvPr>
          <p:cNvSpPr/>
          <p:nvPr/>
        </p:nvSpPr>
        <p:spPr>
          <a:xfrm>
            <a:off x="1085850" y="4945225"/>
            <a:ext cx="10153649" cy="1754326"/>
          </a:xfrm>
          <a:prstGeom prst="rect">
            <a:avLst/>
          </a:prstGeom>
        </p:spPr>
        <p:txBody>
          <a:bodyPr wrap="square">
            <a:spAutoFit/>
          </a:bodyPr>
          <a:lstStyle/>
          <a:p>
            <a:pPr marL="342900" indent="-342900">
              <a:buFont typeface="Arial" panose="020B0604020202020204" pitchFamily="34" charset="0"/>
              <a:buChar char="•"/>
            </a:pPr>
            <a:r>
              <a:rPr lang="en-US" dirty="0"/>
              <a:t>This chart shows the performance of each store for Chemist Type with respect to Average Sales per month on the left axis and Shelf Space on the right axis</a:t>
            </a:r>
          </a:p>
          <a:p>
            <a:pPr marL="342900" indent="-342900">
              <a:buFont typeface="Arial" panose="020B0604020202020204" pitchFamily="34" charset="0"/>
              <a:buChar char="•"/>
            </a:pPr>
            <a:r>
              <a:rPr lang="en-US" dirty="0"/>
              <a:t>The chart identifies stores having similar shelf space as others but perform poor on Sales</a:t>
            </a:r>
          </a:p>
          <a:p>
            <a:pPr marL="342900" indent="-342900">
              <a:buFont typeface="Arial" panose="020B0604020202020204" pitchFamily="34" charset="0"/>
              <a:buChar char="•"/>
            </a:pPr>
            <a:r>
              <a:rPr lang="en-US" dirty="0"/>
              <a:t>For stores 19,130,460, 541 either there is not enough Supply and shelves are empty, in which case supply can be increased, or shelves are full but there aren’t enough sales in which case promotional sales or ad campaigns can be introduced </a:t>
            </a:r>
          </a:p>
        </p:txBody>
      </p:sp>
    </p:spTree>
    <p:extLst>
      <p:ext uri="{BB962C8B-B14F-4D97-AF65-F5344CB8AC3E}">
        <p14:creationId xmlns:p14="http://schemas.microsoft.com/office/powerpoint/2010/main" val="2549905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2BC98-54CD-4B43-9026-49EA082829A6}"/>
              </a:ext>
            </a:extLst>
          </p:cNvPr>
          <p:cNvSpPr>
            <a:spLocks noGrp="1"/>
          </p:cNvSpPr>
          <p:nvPr>
            <p:ph type="title"/>
          </p:nvPr>
        </p:nvSpPr>
        <p:spPr/>
        <p:txBody>
          <a:bodyPr/>
          <a:lstStyle/>
          <a:p>
            <a:r>
              <a:rPr lang="en-US" dirty="0"/>
              <a:t>CONVENIENCE FORMAT TYPE</a:t>
            </a:r>
          </a:p>
        </p:txBody>
      </p:sp>
      <p:sp>
        <p:nvSpPr>
          <p:cNvPr id="5" name="Rectangle 4">
            <a:extLst>
              <a:ext uri="{FF2B5EF4-FFF2-40B4-BE49-F238E27FC236}">
                <a16:creationId xmlns:a16="http://schemas.microsoft.com/office/drawing/2014/main" id="{8A430C6D-4F48-CE4E-8AE6-B3BA1418ABAE}"/>
              </a:ext>
            </a:extLst>
          </p:cNvPr>
          <p:cNvSpPr/>
          <p:nvPr/>
        </p:nvSpPr>
        <p:spPr>
          <a:xfrm>
            <a:off x="1085851" y="4945225"/>
            <a:ext cx="10001250" cy="1754326"/>
          </a:xfrm>
          <a:prstGeom prst="rect">
            <a:avLst/>
          </a:prstGeom>
        </p:spPr>
        <p:txBody>
          <a:bodyPr wrap="square">
            <a:spAutoFit/>
          </a:bodyPr>
          <a:lstStyle/>
          <a:p>
            <a:pPr marL="342900" indent="-342900">
              <a:buFont typeface="Arial" panose="020B0604020202020204" pitchFamily="34" charset="0"/>
              <a:buChar char="•"/>
            </a:pPr>
            <a:r>
              <a:rPr lang="en-US" dirty="0"/>
              <a:t>This chart shows the performance of each store for Convenience Type with respect to Average Sales per month on the left axis and Shelf Space on the right axis</a:t>
            </a:r>
          </a:p>
          <a:p>
            <a:pPr marL="342900" indent="-342900">
              <a:buFont typeface="Arial" panose="020B0604020202020204" pitchFamily="34" charset="0"/>
              <a:buChar char="•"/>
            </a:pPr>
            <a:r>
              <a:rPr lang="en-US" dirty="0"/>
              <a:t>The chart suggests that as the Shelf space has reduced Sales have reduced</a:t>
            </a:r>
          </a:p>
          <a:p>
            <a:pPr marL="342900" indent="-342900">
              <a:buFont typeface="Arial" panose="020B0604020202020204" pitchFamily="34" charset="0"/>
              <a:buChar char="•"/>
            </a:pPr>
            <a:r>
              <a:rPr lang="en-US" dirty="0"/>
              <a:t>These stores are very good candidates to increase Shelf Space to see increase in Sales</a:t>
            </a:r>
          </a:p>
          <a:p>
            <a:pPr marL="342900" indent="-342900">
              <a:buFont typeface="Arial" panose="020B0604020202020204" pitchFamily="34" charset="0"/>
              <a:buChar char="•"/>
            </a:pPr>
            <a:r>
              <a:rPr lang="en-US" dirty="0"/>
              <a:t>Especially Store 190 shows that even though its Shelf Space is significantly lower than Store 10 its sales are almost comparable indicating this store has high demand</a:t>
            </a:r>
          </a:p>
        </p:txBody>
      </p:sp>
      <p:graphicFrame>
        <p:nvGraphicFramePr>
          <p:cNvPr id="6" name="Chart 5">
            <a:extLst>
              <a:ext uri="{FF2B5EF4-FFF2-40B4-BE49-F238E27FC236}">
                <a16:creationId xmlns:a16="http://schemas.microsoft.com/office/drawing/2014/main" id="{70C85F19-6A7E-9B4D-9AE4-A585EA6930F5}"/>
              </a:ext>
            </a:extLst>
          </p:cNvPr>
          <p:cNvGraphicFramePr>
            <a:graphicFrameLocks/>
          </p:cNvGraphicFramePr>
          <p:nvPr>
            <p:extLst>
              <p:ext uri="{D42A27DB-BD31-4B8C-83A1-F6EECF244321}">
                <p14:modId xmlns:p14="http://schemas.microsoft.com/office/powerpoint/2010/main" val="2383628729"/>
              </p:ext>
            </p:extLst>
          </p:nvPr>
        </p:nvGraphicFramePr>
        <p:xfrm>
          <a:off x="2349500" y="1581150"/>
          <a:ext cx="7823200" cy="31813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0357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{A675EEAF-F35D-744B-AA42-9B49031EF466}tf16401378</Template>
  <TotalTime>108</TotalTime>
  <Words>895</Words>
  <Application>Microsoft Macintosh PowerPoint</Application>
  <PresentationFormat>Widescreen</PresentationFormat>
  <Paragraphs>181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MS Shell Dlg 2</vt:lpstr>
      <vt:lpstr>Wingdings</vt:lpstr>
      <vt:lpstr>Wingdings 3</vt:lpstr>
      <vt:lpstr>Madison</vt:lpstr>
      <vt:lpstr>Store Data Analysis</vt:lpstr>
      <vt:lpstr>INTRODUCTION</vt:lpstr>
      <vt:lpstr>Summary of data for Total Sales for different Format Type (inclusive of taxes)</vt:lpstr>
      <vt:lpstr>Summary of data for NDSA for different Format Type (Non-dispensible trading area)</vt:lpstr>
      <vt:lpstr>Total Sales in 2007 for different Format Type</vt:lpstr>
      <vt:lpstr>PowerPoint Presentation</vt:lpstr>
      <vt:lpstr>PowerPoint Presentation</vt:lpstr>
      <vt:lpstr>CHEMIST FORMAT TYPE</vt:lpstr>
      <vt:lpstr>CONVENIENCE FORMAT TYPE</vt:lpstr>
      <vt:lpstr>DESTINATION FORMAT TYPE</vt:lpstr>
      <vt:lpstr>Summary of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Data Analysis</dc:title>
  <dc:creator>Microsoft Office User</dc:creator>
  <cp:lastModifiedBy>Microsoft Office User</cp:lastModifiedBy>
  <cp:revision>17</cp:revision>
  <dcterms:created xsi:type="dcterms:W3CDTF">2020-03-09T17:16:35Z</dcterms:created>
  <dcterms:modified xsi:type="dcterms:W3CDTF">2020-06-26T05:26:40Z</dcterms:modified>
</cp:coreProperties>
</file>