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9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AEE95DF-86C8-40AD-8BA2-F4804DC73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Wide Tuberculosis data analysis using 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6CACCA9-B3F0-4FFE-AC38-F12605A57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Deepika </a:t>
            </a:r>
            <a:r>
              <a:rPr lang="en-US" dirty="0" err="1"/>
              <a:t>Dittakavi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7">
            <a:extLst>
              <a:ext uri="{FF2B5EF4-FFF2-40B4-BE49-F238E27FC236}">
                <a16:creationId xmlns:a16="http://schemas.microsoft.com/office/drawing/2014/main" id="{44CE6117-E1F7-47ED-A044-55B1EE002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F5737-C4A0-984E-9354-3EFA9238D292}"/>
              </a:ext>
            </a:extLst>
          </p:cNvPr>
          <p:cNvSpPr txBox="1"/>
          <p:nvPr/>
        </p:nvSpPr>
        <p:spPr>
          <a:xfrm>
            <a:off x="6895651" y="3429000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data for African Region is concentrated similar to other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8">
            <a:extLst>
              <a:ext uri="{FF2B5EF4-FFF2-40B4-BE49-F238E27FC236}">
                <a16:creationId xmlns:a16="http://schemas.microsoft.com/office/drawing/2014/main" id="{4D606E41-2122-4136-8682-66106D41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1245E-3F9B-6A4B-A412-6A7196EA194E}"/>
              </a:ext>
            </a:extLst>
          </p:cNvPr>
          <p:cNvSpPr txBox="1"/>
          <p:nvPr/>
        </p:nvSpPr>
        <p:spPr>
          <a:xfrm>
            <a:off x="7272170" y="3679115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data similar across years except for some countries in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3">
            <a:extLst>
              <a:ext uri="{FF2B5EF4-FFF2-40B4-BE49-F238E27FC236}">
                <a16:creationId xmlns:a16="http://schemas.microsoft.com/office/drawing/2014/main" id="{45EF5727-12E4-4027-B61A-4690327D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2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21">
            <a:extLst>
              <a:ext uri="{FF2B5EF4-FFF2-40B4-BE49-F238E27FC236}">
                <a16:creationId xmlns:a16="http://schemas.microsoft.com/office/drawing/2014/main" id="{584D8C2B-28AB-497C-A559-5250115E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D5E5A-AA1C-C740-AB59-0AA2AA7E00CC}"/>
              </a:ext>
            </a:extLst>
          </p:cNvPr>
          <p:cNvSpPr txBox="1"/>
          <p:nvPr/>
        </p:nvSpPr>
        <p:spPr>
          <a:xfrm>
            <a:off x="3857961" y="4835711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 and China have predominant Incidence of TB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22">
            <a:extLst>
              <a:ext uri="{FF2B5EF4-FFF2-40B4-BE49-F238E27FC236}">
                <a16:creationId xmlns:a16="http://schemas.microsoft.com/office/drawing/2014/main" id="{28AA9F0F-C96E-4A13-81B2-12AAD5D1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975CD9-AEB8-DC48-9469-5B87E5D2BCC4}"/>
              </a:ext>
            </a:extLst>
          </p:cNvPr>
          <p:cNvSpPr txBox="1"/>
          <p:nvPr/>
        </p:nvSpPr>
        <p:spPr>
          <a:xfrm>
            <a:off x="3982122" y="4873811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African countries have higher Incidence of TB per 100,000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7" descr="Story 14">
            <a:extLst>
              <a:ext uri="{FF2B5EF4-FFF2-40B4-BE49-F238E27FC236}">
                <a16:creationId xmlns:a16="http://schemas.microsoft.com/office/drawing/2014/main" id="{ACCF56E8-11DC-C548-A069-BACDE6D8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39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875CB-F986-7249-B89A-769AF9A52246}"/>
              </a:ext>
            </a:extLst>
          </p:cNvPr>
          <p:cNvSpPr txBox="1"/>
          <p:nvPr/>
        </p:nvSpPr>
        <p:spPr>
          <a:xfrm>
            <a:off x="6831106" y="4453665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for TB HIV cases is significantly higher for African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24">
            <a:extLst>
              <a:ext uri="{FF2B5EF4-FFF2-40B4-BE49-F238E27FC236}">
                <a16:creationId xmlns:a16="http://schemas.microsoft.com/office/drawing/2014/main" id="{C15B947B-832B-474A-94D8-000F2F4E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CC273C-8D92-1A41-85A1-4397AFCCAAB6}"/>
              </a:ext>
            </a:extLst>
          </p:cNvPr>
          <p:cNvSpPr txBox="1"/>
          <p:nvPr/>
        </p:nvSpPr>
        <p:spPr>
          <a:xfrm>
            <a:off x="7068970" y="3615615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data similar across years except for some countries in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25">
            <a:extLst>
              <a:ext uri="{FF2B5EF4-FFF2-40B4-BE49-F238E27FC236}">
                <a16:creationId xmlns:a16="http://schemas.microsoft.com/office/drawing/2014/main" id="{37E5C0EF-313A-478F-99AB-C8B0AD6B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158F45-05EE-2D40-8783-747647B32FDE}"/>
              </a:ext>
            </a:extLst>
          </p:cNvPr>
          <p:cNvSpPr txBox="1"/>
          <p:nvPr/>
        </p:nvSpPr>
        <p:spPr>
          <a:xfrm>
            <a:off x="5036971" y="3679115"/>
            <a:ext cx="3014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Swaziland, Lesotho, Namibia &amp; Zimbabwe top countries with Incidence of TB with </a:t>
            </a:r>
            <a:r>
              <a:rPr lang="en-US" dirty="0" err="1"/>
              <a:t>HIV+ve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26">
            <a:extLst>
              <a:ext uri="{FF2B5EF4-FFF2-40B4-BE49-F238E27FC236}">
                <a16:creationId xmlns:a16="http://schemas.microsoft.com/office/drawing/2014/main" id="{BC941846-EB1B-4493-BCCA-D23D316B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5F5EF3-6179-BA45-8801-2347B0E36BCB}"/>
              </a:ext>
            </a:extLst>
          </p:cNvPr>
          <p:cNvSpPr txBox="1"/>
          <p:nvPr/>
        </p:nvSpPr>
        <p:spPr>
          <a:xfrm>
            <a:off x="6908800" y="3429000"/>
            <a:ext cx="3460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 with </a:t>
            </a:r>
            <a:r>
              <a:rPr lang="en-US" dirty="0" err="1"/>
              <a:t>HIV+ve</a:t>
            </a:r>
            <a:r>
              <a:rPr lang="en-US" dirty="0"/>
              <a:t> in Swaziland has an increasing trend over the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29">
            <a:extLst>
              <a:ext uri="{FF2B5EF4-FFF2-40B4-BE49-F238E27FC236}">
                <a16:creationId xmlns:a16="http://schemas.microsoft.com/office/drawing/2014/main" id="{A371BBB5-A142-4EA6-84D0-A04024F6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B5132-B996-864F-851C-E645CC75C3F3}"/>
              </a:ext>
            </a:extLst>
          </p:cNvPr>
          <p:cNvSpPr txBox="1"/>
          <p:nvPr/>
        </p:nvSpPr>
        <p:spPr>
          <a:xfrm>
            <a:off x="7264400" y="3822700"/>
            <a:ext cx="346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 with </a:t>
            </a:r>
            <a:r>
              <a:rPr lang="en-US" dirty="0" err="1"/>
              <a:t>HIV+ve</a:t>
            </a:r>
            <a:r>
              <a:rPr lang="en-US" dirty="0"/>
              <a:t> in Lesotho peaked at 2005 and seems to be on a decreasing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art III">
            <a:extLst>
              <a:ext uri="{FF2B5EF4-FFF2-40B4-BE49-F238E27FC236}">
                <a16:creationId xmlns:a16="http://schemas.microsoft.com/office/drawing/2014/main" id="{BAD218DB-A58E-40FA-979A-4B51AED5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27">
            <a:extLst>
              <a:ext uri="{FF2B5EF4-FFF2-40B4-BE49-F238E27FC236}">
                <a16:creationId xmlns:a16="http://schemas.microsoft.com/office/drawing/2014/main" id="{3C1AD31D-BC04-4496-A7D8-07AFB7871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D6BB7-A91C-D848-9F96-CB04CE85BD21}"/>
              </a:ext>
            </a:extLst>
          </p:cNvPr>
          <p:cNvSpPr txBox="1"/>
          <p:nvPr/>
        </p:nvSpPr>
        <p:spPr>
          <a:xfrm>
            <a:off x="7467600" y="2565400"/>
            <a:ext cx="346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 with </a:t>
            </a:r>
            <a:r>
              <a:rPr lang="en-US" dirty="0" err="1"/>
              <a:t>HIV+ve</a:t>
            </a:r>
            <a:r>
              <a:rPr lang="en-US" dirty="0"/>
              <a:t> in Namibia peaked at 2002 and seems to be on a decreasing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210">
            <a:extLst>
              <a:ext uri="{FF2B5EF4-FFF2-40B4-BE49-F238E27FC236}">
                <a16:creationId xmlns:a16="http://schemas.microsoft.com/office/drawing/2014/main" id="{2A053B26-E940-4045-9B59-805A7E7C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B3A23-E1BD-5949-8D6C-19000FDCCCB8}"/>
              </a:ext>
            </a:extLst>
          </p:cNvPr>
          <p:cNvSpPr txBox="1"/>
          <p:nvPr/>
        </p:nvSpPr>
        <p:spPr>
          <a:xfrm>
            <a:off x="7531100" y="3708400"/>
            <a:ext cx="3460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TB Incidence with HIV +</a:t>
            </a:r>
            <a:r>
              <a:rPr lang="en-US" dirty="0" err="1"/>
              <a:t>ve</a:t>
            </a:r>
            <a:r>
              <a:rPr lang="en-US" dirty="0"/>
              <a:t> during 1990-2013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3" descr="Story 28">
            <a:extLst>
              <a:ext uri="{FF2B5EF4-FFF2-40B4-BE49-F238E27FC236}">
                <a16:creationId xmlns:a16="http://schemas.microsoft.com/office/drawing/2014/main" id="{172D6952-8DB3-0A44-935B-3DB60AFF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CD653-9C77-AF49-B57C-2B0FC5A27306}"/>
              </a:ext>
            </a:extLst>
          </p:cNvPr>
          <p:cNvSpPr txBox="1"/>
          <p:nvPr/>
        </p:nvSpPr>
        <p:spPr>
          <a:xfrm>
            <a:off x="8229600" y="3721100"/>
            <a:ext cx="3460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2013, most countries have shown improvement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Forcast_Parameter">
            <a:extLst>
              <a:ext uri="{FF2B5EF4-FFF2-40B4-BE49-F238E27FC236}">
                <a16:creationId xmlns:a16="http://schemas.microsoft.com/office/drawing/2014/main" id="{04800666-1B90-4988-B4E1-58CBEA46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AEA18F-466F-A844-B926-EB2ECBB225ED}"/>
              </a:ext>
            </a:extLst>
          </p:cNvPr>
          <p:cNvSpPr txBox="1"/>
          <p:nvPr/>
        </p:nvSpPr>
        <p:spPr>
          <a:xfrm>
            <a:off x="266700" y="2159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BONUS LAB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PartVi">
            <a:extLst>
              <a:ext uri="{FF2B5EF4-FFF2-40B4-BE49-F238E27FC236}">
                <a16:creationId xmlns:a16="http://schemas.microsoft.com/office/drawing/2014/main" id="{37B14EAF-9B0B-6845-B4C9-C3D47934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1">
            <a:extLst>
              <a:ext uri="{FF2B5EF4-FFF2-40B4-BE49-F238E27FC236}">
                <a16:creationId xmlns:a16="http://schemas.microsoft.com/office/drawing/2014/main" id="{5F33BFD5-255A-4BCB-A0D5-6EDF4697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371C5-C292-F649-90F8-084907EEFB24}"/>
              </a:ext>
            </a:extLst>
          </p:cNvPr>
          <p:cNvSpPr txBox="1"/>
          <p:nvPr/>
        </p:nvSpPr>
        <p:spPr>
          <a:xfrm>
            <a:off x="3857961" y="4835711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 and China have predominant Incidence of TB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2">
            <a:extLst>
              <a:ext uri="{FF2B5EF4-FFF2-40B4-BE49-F238E27FC236}">
                <a16:creationId xmlns:a16="http://schemas.microsoft.com/office/drawing/2014/main" id="{A131BA83-18C7-492E-8BEE-6723F8136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3AA6D-4E39-2D48-8ECB-42FDBBE4D0F2}"/>
              </a:ext>
            </a:extLst>
          </p:cNvPr>
          <p:cNvSpPr txBox="1"/>
          <p:nvPr/>
        </p:nvSpPr>
        <p:spPr>
          <a:xfrm>
            <a:off x="3743661" y="5432611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African countries have higher Incidence of TB per 100,000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3">
            <a:extLst>
              <a:ext uri="{FF2B5EF4-FFF2-40B4-BE49-F238E27FC236}">
                <a16:creationId xmlns:a16="http://schemas.microsoft.com/office/drawing/2014/main" id="{683F338B-F215-4CE9-B226-22837746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49468-1C04-394B-B7C3-BB9BD04B715B}"/>
              </a:ext>
            </a:extLst>
          </p:cNvPr>
          <p:cNvSpPr txBox="1"/>
          <p:nvPr/>
        </p:nvSpPr>
        <p:spPr>
          <a:xfrm>
            <a:off x="7691717" y="3429000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for TB non-HIV cases has varied rates for different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7" descr="Story 14">
            <a:extLst>
              <a:ext uri="{FF2B5EF4-FFF2-40B4-BE49-F238E27FC236}">
                <a16:creationId xmlns:a16="http://schemas.microsoft.com/office/drawing/2014/main" id="{FD5108BC-FCFB-E140-97E1-8A1BB557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CCC73-6E9B-6740-A4F2-151391EF5754}"/>
              </a:ext>
            </a:extLst>
          </p:cNvPr>
          <p:cNvSpPr txBox="1"/>
          <p:nvPr/>
        </p:nvSpPr>
        <p:spPr>
          <a:xfrm>
            <a:off x="6831106" y="4453665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for TB HIV cases is significantly higher for African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5">
            <a:extLst>
              <a:ext uri="{FF2B5EF4-FFF2-40B4-BE49-F238E27FC236}">
                <a16:creationId xmlns:a16="http://schemas.microsoft.com/office/drawing/2014/main" id="{7AD2249F-D0BE-4BB2-A45C-A11292DA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7E4940-364A-8447-92CA-41A287DC5747}"/>
              </a:ext>
            </a:extLst>
          </p:cNvPr>
          <p:cNvSpPr txBox="1"/>
          <p:nvPr/>
        </p:nvSpPr>
        <p:spPr>
          <a:xfrm>
            <a:off x="7680959" y="2732442"/>
            <a:ext cx="422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African and American Regions show higher Incidence of HIV across years peaking between 2002 and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6">
            <a:extLst>
              <a:ext uri="{FF2B5EF4-FFF2-40B4-BE49-F238E27FC236}">
                <a16:creationId xmlns:a16="http://schemas.microsoft.com/office/drawing/2014/main" id="{3285A4C4-376F-4014-8652-7A8C88C19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708030-8A5D-0A4E-A36C-B69533384A8C}"/>
              </a:ext>
            </a:extLst>
          </p:cNvPr>
          <p:cNvSpPr txBox="1"/>
          <p:nvPr/>
        </p:nvSpPr>
        <p:spPr>
          <a:xfrm>
            <a:off x="7596089" y="3162747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for non-HIV cases show decreasing trend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{239BE4B6-34E1-4246-B7EF-68DDF43325E7}tf10001120</Template>
  <TotalTime>55</TotalTime>
  <Words>227</Words>
  <Application>Microsoft Macintosh PowerPoint</Application>
  <PresentationFormat>Widescreen</PresentationFormat>
  <Paragraphs>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World Wide Tuberculosis data analysis using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Deepika_TB_data_inTableau</dc:title>
  <dc:creator/>
  <cp:lastModifiedBy>Microsoft Office User</cp:lastModifiedBy>
  <cp:revision>7</cp:revision>
  <dcterms:created xsi:type="dcterms:W3CDTF">2020-03-31T16:39:43Z</dcterms:created>
  <dcterms:modified xsi:type="dcterms:W3CDTF">2020-06-24T04:45:43Z</dcterms:modified>
</cp:coreProperties>
</file>