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72" r:id="rId16"/>
    <p:sldId id="269" r:id="rId17"/>
    <p:sldId id="270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120" d="100"/>
          <a:sy n="120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4D98-A9C0-4FAB-B998-D42542D3343D}" type="datetimeFigureOut">
              <a:rPr lang="en-US" smtClean="0"/>
              <a:t>6/26/20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B75EDE-9D73-4E63-9CA9-8447418647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4D98-A9C0-4FAB-B998-D42542D3343D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5EDE-9D73-4E63-9CA9-844741864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4D98-A9C0-4FAB-B998-D42542D3343D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5EDE-9D73-4E63-9CA9-844741864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4D98-A9C0-4FAB-B998-D42542D3343D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5EDE-9D73-4E63-9CA9-844741864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4D98-A9C0-4FAB-B998-D42542D3343D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5EDE-9D73-4E63-9CA9-8447418647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4D98-A9C0-4FAB-B998-D42542D3343D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5EDE-9D73-4E63-9CA9-8447418647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4D98-A9C0-4FAB-B998-D42542D3343D}" type="datetimeFigureOut">
              <a:rPr lang="en-US" smtClean="0"/>
              <a:t>6/26/20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5EDE-9D73-4E63-9CA9-8447418647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4D98-A9C0-4FAB-B998-D42542D3343D}" type="datetimeFigureOut">
              <a:rPr lang="en-US" smtClean="0"/>
              <a:t>6/26/20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5EDE-9D73-4E63-9CA9-844741864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4D98-A9C0-4FAB-B998-D42542D3343D}" type="datetimeFigureOut">
              <a:rPr lang="en-US" smtClean="0"/>
              <a:t>6/26/20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5EDE-9D73-4E63-9CA9-844741864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4D98-A9C0-4FAB-B998-D42542D3343D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5EDE-9D73-4E63-9CA9-844741864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4D98-A9C0-4FAB-B998-D42542D3343D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5EDE-9D73-4E63-9CA9-844741864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8424D98-A9C0-4FAB-B998-D42542D3343D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FB75EDE-9D73-4E63-9CA9-8447418647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 School Data</a:t>
            </a:r>
            <a:br>
              <a:rPr lang="en-US" dirty="0"/>
            </a:br>
            <a:r>
              <a:rPr lang="en-US" sz="3600" dirty="0"/>
              <a:t>Descriptive Analysis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By: Deepika </a:t>
            </a:r>
            <a:r>
              <a:rPr lang="en-US" dirty="0" err="1"/>
              <a:t>Dittakavi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6585F6-4D0C-DE40-8970-63191BC6F6A2}"/>
              </a:ext>
            </a:extLst>
          </p:cNvPr>
          <p:cNvSpPr/>
          <p:nvPr/>
        </p:nvSpPr>
        <p:spPr>
          <a:xfrm>
            <a:off x="1219200" y="362634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Data Science and Analytics Bootcamp with Stack Education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Framingham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21511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sz="3600" dirty="0"/>
              <a:t>Five Schools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2283" y="15240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Based on similar graphs as shown, 5 schools have been identified for further analysis.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618460"/>
              </p:ext>
            </p:extLst>
          </p:nvPr>
        </p:nvGraphicFramePr>
        <p:xfrm>
          <a:off x="609600" y="2438400"/>
          <a:ext cx="8202282" cy="208513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59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1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1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School Code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School 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Specific Characteristic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350542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New Mission High School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Low %</a:t>
                      </a:r>
                      <a:r>
                        <a:rPr lang="en-US" sz="1200" u="none" strike="noStrike" baseline="0" dirty="0">
                          <a:effectLst/>
                        </a:rPr>
                        <a:t> of English Language Learner</a:t>
                      </a:r>
                      <a:r>
                        <a:rPr lang="en-US" sz="1200" u="none" strike="noStrike" dirty="0">
                          <a:effectLst/>
                        </a:rPr>
                        <a:t> &amp; Low AP score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8230605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Gr Lawrence Regional Vocational Technical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Low %</a:t>
                      </a:r>
                      <a:r>
                        <a:rPr lang="en-US" sz="1200" u="none" strike="noStrike" baseline="0" dirty="0">
                          <a:effectLst/>
                        </a:rPr>
                        <a:t> of English Language Learner</a:t>
                      </a:r>
                      <a:r>
                        <a:rPr lang="en-US" sz="1200" u="none" strike="noStrike" dirty="0">
                          <a:effectLst/>
                        </a:rPr>
                        <a:t> &amp; Low AP score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4680505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 Academy for Math and Science School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Low %</a:t>
                      </a:r>
                      <a:r>
                        <a:rPr lang="en-US" sz="1200" u="none" strike="noStrike" baseline="0" dirty="0">
                          <a:effectLst/>
                        </a:rPr>
                        <a:t> of English Language Learner </a:t>
                      </a:r>
                      <a:r>
                        <a:rPr lang="en-US" sz="1200" u="none" strike="noStrike" dirty="0">
                          <a:effectLst/>
                        </a:rPr>
                        <a:t>&amp; High AP score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8710605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Shawsheen Valley Vocational Technical High School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Less Economically Disadvantaged &amp; Low AP score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8520605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Nashoba Valley Technical High School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Less Economically Disadvantaged &amp; Low AP score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95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/>
              <a:t>New Mission High School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700" dirty="0"/>
              <a:t>New Mission High School is in Hyde Park in the Boston District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It has students enrolled in Grades 9,10,11,12 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Total enrollment 320 students, 108 take AP classes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Diversity: 65% African American and 31.6% Hispanic 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High School Graduates is 57/84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% Attending College is 89.5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Though the %English Language Learner and %Student with Disabilities are lower with 5.9% and 16.3%, %High needs and %Economically Disadvantaged are higher with 60.9% and  53.1%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Low Scores: SAT is 1229/2400, 90% get AP score 1-2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Accountability and Assistance Level 1</a:t>
            </a:r>
          </a:p>
        </p:txBody>
      </p:sp>
    </p:spTree>
    <p:extLst>
      <p:ext uri="{BB962C8B-B14F-4D97-AF65-F5344CB8AC3E}">
        <p14:creationId xmlns:p14="http://schemas.microsoft.com/office/powerpoint/2010/main" val="314304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05596"/>
            <a:ext cx="8534400" cy="10136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400" dirty="0"/>
              <a:t>Gr Lawrence Regional Vocational Technical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700" dirty="0"/>
              <a:t>Gr Lawrence Regional Vocational Technical is in Andover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It has students enrolled in Grades 9,10,11,12 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Total enrollment 1473 students, 16 take AP Tests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Diversity: 80.6% Hispanic and 17.4% White 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High School Graduates 304/325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% Attending College is 56.3%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Though the %English Language Learner and %Student with Disabilities are lower with 9.8% and 20.3%, %High needs and %Economically Disadvantaged are higher with 66.9% and  52.1%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Low Scores:  SAT is 1158/2400, 87.5% get AP score 1-2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Accountability and Assistance Level 1</a:t>
            </a:r>
          </a:p>
        </p:txBody>
      </p:sp>
    </p:spTree>
    <p:extLst>
      <p:ext uri="{BB962C8B-B14F-4D97-AF65-F5344CB8AC3E}">
        <p14:creationId xmlns:p14="http://schemas.microsoft.com/office/powerpoint/2010/main" val="111051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sz="3600" dirty="0"/>
              <a:t>Under Performance of 2 Schools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23866" y="1066800"/>
            <a:ext cx="4800600" cy="3484717"/>
            <a:chOff x="323866" y="1066800"/>
            <a:chExt cx="4800600" cy="3484717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66" y="1066800"/>
              <a:ext cx="4800600" cy="3484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5" name="Group 14"/>
            <p:cNvGrpSpPr/>
            <p:nvPr/>
          </p:nvGrpSpPr>
          <p:grpSpPr>
            <a:xfrm>
              <a:off x="990600" y="2179822"/>
              <a:ext cx="3179764" cy="1630178"/>
              <a:chOff x="914400" y="2396438"/>
              <a:chExt cx="3179764" cy="1630178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H="1">
                <a:off x="914400" y="2578816"/>
                <a:ext cx="914400" cy="1447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914400" y="2562466"/>
                <a:ext cx="914400" cy="38872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828800" y="2396438"/>
                <a:ext cx="22653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2060"/>
                    </a:solidFill>
                  </a:rPr>
                  <a:t>New Mission High School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990600" y="2374184"/>
              <a:ext cx="3253446" cy="1425890"/>
              <a:chOff x="762000" y="2438400"/>
              <a:chExt cx="3253446" cy="1425890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H="1">
                <a:off x="990600" y="3340816"/>
                <a:ext cx="1818482" cy="523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762000" y="2438400"/>
                <a:ext cx="2047082" cy="90241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2667000" y="3448663"/>
                <a:ext cx="13484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2060"/>
                    </a:solidFill>
                  </a:rPr>
                  <a:t>Gr LRT School</a:t>
                </a: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5270739" y="1055297"/>
            <a:ext cx="3581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Picked 2 schools that are relatively under performing in AP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</a:rPr>
              <a:t>These schools have low % ELL, suggesting that the scores will be higher. This was not the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</a:rPr>
              <a:t>These schools are highly economically disadvantaged, and have high %high needs, possible reason for the low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</a:rPr>
              <a:t>However, contrary to conventional wisdom, the average salary of the teachers in each school is higher than the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</a:rPr>
              <a:t>Also observed that these two schools have less diversity and skew more towards a race.</a:t>
            </a:r>
          </a:p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7741" y="4724400"/>
            <a:ext cx="4786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After looking at multiple variables, wasn’t able to find a silver bullet in opportunities to increase the performance of the school.</a:t>
            </a:r>
          </a:p>
          <a:p>
            <a:r>
              <a:rPr lang="en-US" dirty="0">
                <a:solidFill>
                  <a:srgbClr val="7F7F7F"/>
                </a:solidFill>
              </a:rPr>
              <a:t>However, given that more than half the students have high needs, addressing this may help the students focus on scores.</a:t>
            </a:r>
          </a:p>
        </p:txBody>
      </p:sp>
    </p:spTree>
    <p:extLst>
      <p:ext uri="{BB962C8B-B14F-4D97-AF65-F5344CB8AC3E}">
        <p14:creationId xmlns:p14="http://schemas.microsoft.com/office/powerpoint/2010/main" val="148490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81000"/>
            <a:ext cx="83820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400" dirty="0"/>
              <a:t>MA Academy for Math and Science School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0974" y="16763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700" dirty="0"/>
              <a:t>MA Academy for Math and Science is in Worcester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It has students enrolled in Grades 11,12 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Total enrollment 197 students, 39 take AP Tests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Diversity: 52.6% White and 42.3% Asian 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High School Graduates 46/48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% Attending College is 93.5%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~&lt;5% in various variables including ELL, High Needs, SWD, and economically disadvantaged.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High Scores: SAT  is 2132/2400, 94.2%% get AP score 3-5</a:t>
            </a:r>
          </a:p>
        </p:txBody>
      </p:sp>
    </p:spTree>
    <p:extLst>
      <p:ext uri="{BB962C8B-B14F-4D97-AF65-F5344CB8AC3E}">
        <p14:creationId xmlns:p14="http://schemas.microsoft.com/office/powerpoint/2010/main" val="45591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sz="3600" dirty="0"/>
              <a:t>Over Performance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23866" y="1066800"/>
            <a:ext cx="4800600" cy="3484717"/>
            <a:chOff x="323866" y="1066800"/>
            <a:chExt cx="4800600" cy="3484717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66" y="1066800"/>
              <a:ext cx="4800600" cy="3484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5" name="Group 14"/>
            <p:cNvGrpSpPr/>
            <p:nvPr/>
          </p:nvGrpSpPr>
          <p:grpSpPr>
            <a:xfrm>
              <a:off x="762000" y="1752600"/>
              <a:ext cx="3886201" cy="819845"/>
              <a:chOff x="685800" y="1969216"/>
              <a:chExt cx="3886201" cy="819845"/>
            </a:xfrm>
          </p:grpSpPr>
          <p:cxnSp>
            <p:nvCxnSpPr>
              <p:cNvPr id="6" name="Straight Arrow Connector 5"/>
              <p:cNvCxnSpPr>
                <a:stCxn id="12" idx="1"/>
              </p:cNvCxnSpPr>
              <p:nvPr/>
            </p:nvCxnSpPr>
            <p:spPr>
              <a:xfrm flipH="1" flipV="1">
                <a:off x="685800" y="1969216"/>
                <a:ext cx="1143001" cy="55823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12" idx="1"/>
              </p:cNvCxnSpPr>
              <p:nvPr/>
            </p:nvCxnSpPr>
            <p:spPr>
              <a:xfrm flipH="1" flipV="1">
                <a:off x="685800" y="2045416"/>
                <a:ext cx="1143001" cy="48203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828801" y="2265841"/>
                <a:ext cx="2743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2060"/>
                    </a:solidFill>
                  </a:rPr>
                  <a:t>MA Academy of Math and Science School</a:t>
                </a: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5257800" y="1066799"/>
            <a:ext cx="3581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Picked this school for its high performance scores in SAT and AP courses.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</a:rPr>
              <a:t>These schools have low extra needs such as ELL, SWD, high needs and economically disadvantaged students  suggesting that the scores will be higher. This was the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</a:rPr>
              <a:t>The average salary of the teachers in this school is higher than the average as well.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7741" y="4750568"/>
            <a:ext cx="47867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After looking at multiple variables, observed that the key possible factor contributing to the high scores may be high diversity, defined by 52.6% White and 42.3% Asian. Another possible factor is the low enrollment suggesting a possible high teacher to student ratio.</a:t>
            </a:r>
          </a:p>
        </p:txBody>
      </p:sp>
    </p:spTree>
    <p:extLst>
      <p:ext uri="{BB962C8B-B14F-4D97-AF65-F5344CB8AC3E}">
        <p14:creationId xmlns:p14="http://schemas.microsoft.com/office/powerpoint/2010/main" val="1491288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304800"/>
            <a:ext cx="8077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Shawsheen</a:t>
            </a:r>
            <a:r>
              <a:rPr lang="en-US" sz="3200" dirty="0"/>
              <a:t> Valley Vocational Technical High School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700" dirty="0" err="1"/>
              <a:t>Shawsheen</a:t>
            </a:r>
            <a:r>
              <a:rPr lang="en-US" sz="1700" dirty="0"/>
              <a:t> Valley Vocational Technical High School is in Billerica 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It has students enrolled in Grades 9,10,11,12 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Total enrollment 1336 students, 15 take AP Tests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Diversity: 91.5% White and 4.3% Hispanic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99.1% Graduates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% Attending College is 55.3%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Though the %English Language Learner and %Economically Disadvantaged are lower at 0% and 13.1%, this school has  about 33% of High Needs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Low Scores:  SAT is 1407/2400, 93.3% get AP score 1-2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Accountability and Assistance Level 1</a:t>
            </a:r>
          </a:p>
        </p:txBody>
      </p:sp>
    </p:spTree>
    <p:extLst>
      <p:ext uri="{BB962C8B-B14F-4D97-AF65-F5344CB8AC3E}">
        <p14:creationId xmlns:p14="http://schemas.microsoft.com/office/powerpoint/2010/main" val="230800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0973" y="3810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Nashoba</a:t>
            </a:r>
            <a:r>
              <a:rPr lang="en-US" sz="3600" dirty="0"/>
              <a:t> Valley Technical High School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0973" y="145498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700" dirty="0" err="1"/>
              <a:t>Nashoba</a:t>
            </a:r>
            <a:r>
              <a:rPr lang="en-US" sz="1700" dirty="0"/>
              <a:t> Valley Vocational Technical High School is in Westford 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It has students enrolled in Grades 9,10,11,12 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Total enrollment 732 students, 88 take AP Tests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Diversity: 88.7% White and 6.3% Hispanic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High School Graduates 162/193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% Attending College is 56.2%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Though the %English Language Learner and %Economically Disadvantaged are lower at 0% and 19.5%, this school has  about 47.8% of High Needs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Low Scores:  SAT is 1364/2400, 87.1% get AP score 1-2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Accountability and Assistance Level 1</a:t>
            </a:r>
          </a:p>
        </p:txBody>
      </p:sp>
    </p:spTree>
    <p:extLst>
      <p:ext uri="{BB962C8B-B14F-4D97-AF65-F5344CB8AC3E}">
        <p14:creationId xmlns:p14="http://schemas.microsoft.com/office/powerpoint/2010/main" val="1189538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6147" y="304800"/>
            <a:ext cx="8229600" cy="762000"/>
          </a:xfrm>
        </p:spPr>
        <p:txBody>
          <a:bodyPr/>
          <a:lstStyle/>
          <a:p>
            <a:r>
              <a:rPr lang="en-US" sz="3600" dirty="0"/>
              <a:t>Under Performance of 2 Schools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23294" y="1447800"/>
            <a:ext cx="3581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Picked 2 schools that are relatively under performing in AP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</a:rPr>
              <a:t>These schools are less economically disadvantaged, suggesting that the scores will be higher. This was not the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</a:rPr>
              <a:t>These schools have relatively high %high needs, possible reason for the low scores.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</a:rPr>
              <a:t>Also observed that these two schools have less diversity and skew more towards a race.</a:t>
            </a:r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9292" y="4800600"/>
            <a:ext cx="4786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Highly diverse schools with less students with high needs seem to be the winning formula for high scores. In this case, both of the above are not satisfied.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3400" y="1447800"/>
            <a:ext cx="4566994" cy="3038756"/>
            <a:chOff x="533400" y="1447800"/>
            <a:chExt cx="4566994" cy="3038756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447800"/>
              <a:ext cx="4186237" cy="3038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Group 16"/>
            <p:cNvGrpSpPr/>
            <p:nvPr/>
          </p:nvGrpSpPr>
          <p:grpSpPr>
            <a:xfrm>
              <a:off x="1447800" y="2185856"/>
              <a:ext cx="2904047" cy="1630178"/>
              <a:chOff x="914400" y="2396438"/>
              <a:chExt cx="2904047" cy="1630178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H="1">
                <a:off x="914400" y="2578816"/>
                <a:ext cx="914400" cy="1447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H="1">
                <a:off x="914400" y="2562466"/>
                <a:ext cx="914400" cy="38872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828800" y="2396438"/>
                <a:ext cx="1989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002060"/>
                    </a:solidFill>
                  </a:rPr>
                  <a:t>Shawsheen</a:t>
                </a:r>
                <a:r>
                  <a:rPr lang="en-US" sz="1400" dirty="0">
                    <a:solidFill>
                      <a:srgbClr val="002060"/>
                    </a:solidFill>
                  </a:rPr>
                  <a:t> VVT High 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676400" y="2895600"/>
              <a:ext cx="3423994" cy="910508"/>
              <a:chOff x="990600" y="2953782"/>
              <a:chExt cx="3423994" cy="910508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H="1">
                <a:off x="990600" y="3340816"/>
                <a:ext cx="1818482" cy="523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 flipV="1">
                <a:off x="1143000" y="2953782"/>
                <a:ext cx="1666082" cy="3870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2667000" y="3448663"/>
                <a:ext cx="17475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002060"/>
                    </a:solidFill>
                  </a:rPr>
                  <a:t>Nashoba</a:t>
                </a:r>
                <a:r>
                  <a:rPr lang="en-US" sz="1400" dirty="0">
                    <a:solidFill>
                      <a:srgbClr val="002060"/>
                    </a:solidFill>
                  </a:rPr>
                  <a:t> VT School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099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5094" y="228600"/>
            <a:ext cx="8229600" cy="762000"/>
          </a:xfrm>
        </p:spPr>
        <p:txBody>
          <a:bodyPr/>
          <a:lstStyle/>
          <a:p>
            <a:r>
              <a:rPr lang="en-US" sz="3600" dirty="0"/>
              <a:t>Key Insights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8200" y="1066800"/>
            <a:ext cx="796649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F7F7F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</a:rPr>
              <a:t>This analysis is performed on a lot of variables. However, only few parameters seemed to have a significant impact in differentiating the schools performance behavior.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</a:rPr>
              <a:t>The schools with less extra needs from students perspective are showing better performance. This is quite intuitive and logical explanation.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</a:rPr>
              <a:t>This suggests that the state and schools should focus on addressing the economic and intellectual barriers of the students and enable them to focus on the education.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</a:rPr>
              <a:t>Information on educational background of parents/caregivers and student to teacher ratio (not included in the analysis) will be a good metric to compare across towns and scores. This could have added more robustness to the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F7F7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F7F7F"/>
              </a:solidFill>
            </a:endParaRPr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85800" y="1143000"/>
            <a:ext cx="8118894" cy="525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7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/>
              <a:t>What is done?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4041" y="1371600"/>
            <a:ext cx="8229600" cy="1600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700" dirty="0"/>
              <a:t>Analysis on the Massachusetts Public Schools data </a:t>
            </a:r>
          </a:p>
          <a:p>
            <a:pPr>
              <a:lnSpc>
                <a:spcPct val="80000"/>
              </a:lnSpc>
            </a:pPr>
            <a:endParaRPr lang="en-US" sz="1700" dirty="0"/>
          </a:p>
          <a:p>
            <a:pPr>
              <a:lnSpc>
                <a:spcPct val="80000"/>
              </a:lnSpc>
            </a:pPr>
            <a:r>
              <a:rPr lang="en-US" sz="1700" dirty="0"/>
              <a:t>The goal of this analysis is to understand and evaluate to identify the key indicators to increase the performance of the schools</a:t>
            </a:r>
          </a:p>
          <a:p>
            <a:endParaRPr lang="en-US" sz="2000" dirty="0"/>
          </a:p>
          <a:p>
            <a:endParaRPr lang="en-US" sz="36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72218" y="23622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</a:rPr>
              <a:t>How is it done?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45543" y="3505200"/>
            <a:ext cx="82296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Massachusetts Public Schools data was first separated into Elementary, Middle and High schools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For each set of schools, the data from top and bottom 10% of few parameters was taken for evaluation.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Performance is graphed across each parameter for each set of schools to observe general trend, patterns and identify outliers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Among all outliers 5 Schools were selected for further analysis and presented here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344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>
            <a:normAutofit/>
          </a:bodyPr>
          <a:lstStyle/>
          <a:p>
            <a:r>
              <a:rPr lang="en-US" sz="3600" dirty="0"/>
              <a:t>Parameters &amp; Performance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key parameters identified to evaluate performance are:</a:t>
            </a:r>
          </a:p>
          <a:p>
            <a:pPr lvl="1"/>
            <a:r>
              <a:rPr lang="en-US" dirty="0"/>
              <a:t>%English Language Learner</a:t>
            </a:r>
          </a:p>
          <a:p>
            <a:pPr lvl="1"/>
            <a:r>
              <a:rPr lang="en-US" dirty="0"/>
              <a:t>%Student with Disability</a:t>
            </a:r>
          </a:p>
          <a:p>
            <a:pPr lvl="1"/>
            <a:r>
              <a:rPr lang="en-US" dirty="0"/>
              <a:t>%High Needs</a:t>
            </a:r>
          </a:p>
          <a:p>
            <a:pPr lvl="1"/>
            <a:r>
              <a:rPr lang="en-US" dirty="0"/>
              <a:t>%Economically Disadvantaged</a:t>
            </a:r>
          </a:p>
          <a:p>
            <a:pPr lvl="1"/>
            <a:r>
              <a:rPr lang="en-US" dirty="0"/>
              <a:t>Average Salary (of teachers)</a:t>
            </a:r>
          </a:p>
          <a:p>
            <a:pPr lvl="1"/>
            <a:r>
              <a:rPr lang="en-US" dirty="0"/>
              <a:t>Average Expenditure of pupil</a:t>
            </a:r>
          </a:p>
          <a:p>
            <a:pPr lvl="1"/>
            <a:endParaRPr lang="en-US" dirty="0"/>
          </a:p>
          <a:p>
            <a:r>
              <a:rPr lang="en-US" dirty="0"/>
              <a:t>The performance indicators identified for evaluation are:</a:t>
            </a:r>
          </a:p>
          <a:p>
            <a:pPr lvl="1"/>
            <a:r>
              <a:rPr lang="en-US" dirty="0"/>
              <a:t>%MCAS Score in Math and English for Elementary Schools</a:t>
            </a:r>
          </a:p>
          <a:p>
            <a:pPr lvl="1"/>
            <a:r>
              <a:rPr lang="en-US" dirty="0"/>
              <a:t>%MCAS Score in Math and English for Middle Schools</a:t>
            </a:r>
          </a:p>
          <a:p>
            <a:pPr lvl="1"/>
            <a:r>
              <a:rPr lang="en-US" dirty="0"/>
              <a:t>%AP Score and SAT Scores for High Schools</a:t>
            </a:r>
          </a:p>
          <a:p>
            <a:endParaRPr lang="en-US" dirty="0"/>
          </a:p>
          <a:p>
            <a:r>
              <a:rPr lang="en-US" dirty="0"/>
              <a:t>Sample graphs for each parameter are included here. The trend was very similar for elementary, middle and high schools.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9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82" y="457200"/>
            <a:ext cx="7287535" cy="449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6002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600" dirty="0"/>
              <a:t>%English Language learner Vs MCAS scores for Elementary school showed:</a:t>
            </a:r>
          </a:p>
          <a:p>
            <a:pPr lvl="1"/>
            <a:r>
              <a:rPr lang="en-US" sz="1600" dirty="0"/>
              <a:t>Most data was within 10% of %ELL, after which MCAS score decreased slightly with %ELL increase</a:t>
            </a:r>
          </a:p>
          <a:p>
            <a:pPr lvl="1"/>
            <a:r>
              <a:rPr lang="en-US" sz="1600" dirty="0"/>
              <a:t>Median income of town also decreased with %ELL and mostly was between 35K to 65K</a:t>
            </a:r>
          </a:p>
        </p:txBody>
      </p:sp>
    </p:spTree>
    <p:extLst>
      <p:ext uri="{BB962C8B-B14F-4D97-AF65-F5344CB8AC3E}">
        <p14:creationId xmlns:p14="http://schemas.microsoft.com/office/powerpoint/2010/main" val="106953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539" y="533400"/>
            <a:ext cx="6546850" cy="460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114300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1600" dirty="0"/>
              <a:t>%Student with Disabilities Vs MCAS scores for Middle schools showed:</a:t>
            </a:r>
          </a:p>
          <a:p>
            <a:pPr lvl="1"/>
            <a:r>
              <a:rPr lang="en-US" sz="1600" dirty="0"/>
              <a:t>%MCAS score for Math had more decrease than %MCAS score of English with %SWD increase</a:t>
            </a:r>
          </a:p>
          <a:p>
            <a:pPr lvl="1"/>
            <a:r>
              <a:rPr lang="en-US" sz="1600" dirty="0"/>
              <a:t>Median income of town slightly decreased with %SWD</a:t>
            </a:r>
          </a:p>
        </p:txBody>
      </p:sp>
    </p:spTree>
    <p:extLst>
      <p:ext uri="{BB962C8B-B14F-4D97-AF65-F5344CB8AC3E}">
        <p14:creationId xmlns:p14="http://schemas.microsoft.com/office/powerpoint/2010/main" val="131265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5486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Courier New" pitchFamily="49" charset="0"/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%High Needs Vs MCAS scores for High school showed: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%AP Score had more decrease than SAT score with %High Needs increase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16145"/>
            <a:ext cx="6248400" cy="486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65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4102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%High Needs Vs MCAS scores for High school showed: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%AP Score had more decrease than SAT score with %High Needs increase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There were schools that were less economically disadvantaged but yet showed less scores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7200"/>
            <a:ext cx="671835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37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9400"/>
            <a:ext cx="6753343" cy="490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4102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Courier New" pitchFamily="49" charset="0"/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Average Salary of Teachers Vs MCAS scores for Middle school showed: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MCAS scores have shown slight increase with Salary of teachers though not significant, so did the median income</a:t>
            </a:r>
          </a:p>
        </p:txBody>
      </p:sp>
    </p:spTree>
    <p:extLst>
      <p:ext uri="{BB962C8B-B14F-4D97-AF65-F5344CB8AC3E}">
        <p14:creationId xmlns:p14="http://schemas.microsoft.com/office/powerpoint/2010/main" val="373843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"/>
            <a:ext cx="6705600" cy="486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4102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Courier New" pitchFamily="49" charset="0"/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Average Expenditure per pupil Vs MCAS scores for Elementary school did not show any significant correlation</a:t>
            </a:r>
          </a:p>
        </p:txBody>
      </p:sp>
    </p:spTree>
    <p:extLst>
      <p:ext uri="{BB962C8B-B14F-4D97-AF65-F5344CB8AC3E}">
        <p14:creationId xmlns:p14="http://schemas.microsoft.com/office/powerpoint/2010/main" val="110083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1493</Words>
  <Application>Microsoft Macintosh PowerPoint</Application>
  <PresentationFormat>On-screen Show (4:3)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Palatino Linotype</vt:lpstr>
      <vt:lpstr>Executive</vt:lpstr>
      <vt:lpstr>MA School Data Descriptive Analysis</vt:lpstr>
      <vt:lpstr>What is done?</vt:lpstr>
      <vt:lpstr>Parameters &amp; Performance Indicators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Five Schools </vt:lpstr>
      <vt:lpstr>New Mission High School</vt:lpstr>
      <vt:lpstr>PowerPoint Presentation</vt:lpstr>
      <vt:lpstr>Under Performance of 2 Schools</vt:lpstr>
      <vt:lpstr>PowerPoint Presentation</vt:lpstr>
      <vt:lpstr>Over Performance</vt:lpstr>
      <vt:lpstr>PowerPoint Presentation</vt:lpstr>
      <vt:lpstr>PowerPoint Presentation</vt:lpstr>
      <vt:lpstr>Under Performance of 2 Schools</vt:lpstr>
      <vt:lpstr>Key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School Data</dc:title>
  <dc:creator>Deepika Adavi</dc:creator>
  <cp:lastModifiedBy>Microsoft Office User</cp:lastModifiedBy>
  <cp:revision>43</cp:revision>
  <dcterms:created xsi:type="dcterms:W3CDTF">2020-03-20T16:38:51Z</dcterms:created>
  <dcterms:modified xsi:type="dcterms:W3CDTF">2020-06-26T05:27:31Z</dcterms:modified>
</cp:coreProperties>
</file>