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8424D98-A9C0-4FAB-B998-D42542D3343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 School Data</a:t>
            </a:r>
            <a:br>
              <a:rPr lang="en-US" dirty="0"/>
            </a:br>
            <a:r>
              <a:rPr lang="en-US" sz="3600" dirty="0"/>
              <a:t>Descriptive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By: Deepika </a:t>
            </a:r>
            <a:r>
              <a:rPr lang="en-US" dirty="0" err="1"/>
              <a:t>Dittakavi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1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sz="3600" dirty="0"/>
              <a:t>Five Schools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283" y="1524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Based on similar graphs as shown, 5 schools have been identified for further analysis.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18460"/>
              </p:ext>
            </p:extLst>
          </p:nvPr>
        </p:nvGraphicFramePr>
        <p:xfrm>
          <a:off x="609600" y="2438400"/>
          <a:ext cx="8202282" cy="20851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1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School 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School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Specific Characteristic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350542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 Mission High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Low %</a:t>
                      </a:r>
                      <a:r>
                        <a:rPr lang="en-US" sz="1200" u="none" strike="noStrike" baseline="0" dirty="0">
                          <a:effectLst/>
                        </a:rPr>
                        <a:t> of English Language Learner</a:t>
                      </a:r>
                      <a:r>
                        <a:rPr lang="en-US" sz="1200" u="none" strike="noStrike" dirty="0">
                          <a:effectLst/>
                        </a:rPr>
                        <a:t>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8230605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 Lawrence Regional Vocational Technical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Low %</a:t>
                      </a:r>
                      <a:r>
                        <a:rPr lang="en-US" sz="1200" u="none" strike="noStrike" baseline="0" dirty="0">
                          <a:effectLst/>
                        </a:rPr>
                        <a:t> of English Language Learner</a:t>
                      </a:r>
                      <a:r>
                        <a:rPr lang="en-US" sz="1200" u="none" strike="noStrike" dirty="0">
                          <a:effectLst/>
                        </a:rPr>
                        <a:t>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4680505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 Academy for Math and Science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Low %</a:t>
                      </a:r>
                      <a:r>
                        <a:rPr lang="en-US" sz="1200" u="none" strike="noStrike" baseline="0" dirty="0">
                          <a:effectLst/>
                        </a:rPr>
                        <a:t> of English Language Learner </a:t>
                      </a:r>
                      <a:r>
                        <a:rPr lang="en-US" sz="1200" u="none" strike="noStrike" dirty="0">
                          <a:effectLst/>
                        </a:rPr>
                        <a:t>&amp; High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8710605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Shawsheen Valley Vocational Technical High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Less Economically Disadvantaged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8520605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Nashoba Valley Technical High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Less Economically Disadvantaged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9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/>
              <a:t>New Mission High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New Mission High School is in Hyde Park in the Boston District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320 students, 108 take AP classes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65% African American and 31.6% Hispanic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is 57/84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89.5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%Student with Disabilities are lower with 5.9% and 16.3%, %High needs and %Economically Disadvantaged are higher with 60.9% and  53.1%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SAT is 1229/2400, 90%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31430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05596"/>
            <a:ext cx="8534400" cy="1013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400" dirty="0"/>
              <a:t>Gr Lawrence Regional Vocational Technical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/>
              <a:t>Gr Lawrence Regional Vocational Technical is in Andover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1473 students, 16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80.6% Hispanic and 17.4% White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304/325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56.3%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%Student with Disabilities are lower with 9.8% and 20.3%, %High needs and %Economically Disadvantaged are higher with 66.9% and  52.1%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 SAT is 1158/2400, 87.5%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11105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/>
              <a:t>Under Performance of 2 Schools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3866" y="1066800"/>
            <a:ext cx="4800600" cy="3484717"/>
            <a:chOff x="323866" y="1066800"/>
            <a:chExt cx="4800600" cy="348471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66" y="1066800"/>
              <a:ext cx="4800600" cy="3484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990600" y="2179822"/>
              <a:ext cx="3179764" cy="1630178"/>
              <a:chOff x="914400" y="2396438"/>
              <a:chExt cx="3179764" cy="163017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914400" y="2578816"/>
                <a:ext cx="914400" cy="1447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914400" y="2562466"/>
                <a:ext cx="914400" cy="388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28800" y="2396438"/>
                <a:ext cx="2265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New Mission High School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90600" y="2374184"/>
              <a:ext cx="3253446" cy="1425890"/>
              <a:chOff x="762000" y="2438400"/>
              <a:chExt cx="3253446" cy="142589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H="1">
                <a:off x="990600" y="3340816"/>
                <a:ext cx="1818482" cy="523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762000" y="2438400"/>
                <a:ext cx="2047082" cy="9024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667000" y="3448663"/>
                <a:ext cx="1348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Gr LRT School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270739" y="1055297"/>
            <a:ext cx="358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Picked 2 schools that are relatively under performing in AP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have low % ELL, suggesting that the scores will be higher. This was not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are highly economically disadvantaged, and have high %high needs, possible reason for the low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However, contrary to conventional wisdom, the average salary of the teachers in each school is higher than the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Also observed that these two schools have less diversity and skew more towards a race.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741" y="4724400"/>
            <a:ext cx="478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After looking at multiple variables, wasn’t able to find a silver bullet in opportunities to increase the performance of the school.</a:t>
            </a:r>
          </a:p>
          <a:p>
            <a:r>
              <a:rPr lang="en-US" dirty="0">
                <a:solidFill>
                  <a:srgbClr val="7F7F7F"/>
                </a:solidFill>
              </a:rPr>
              <a:t>However, given that more than half the students have high needs, addressing this may help the students focus on scores.</a:t>
            </a:r>
          </a:p>
        </p:txBody>
      </p:sp>
    </p:spTree>
    <p:extLst>
      <p:ext uri="{BB962C8B-B14F-4D97-AF65-F5344CB8AC3E}">
        <p14:creationId xmlns:p14="http://schemas.microsoft.com/office/powerpoint/2010/main" val="14849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400" dirty="0"/>
              <a:t>MA Academy for Math and Science School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974" y="16763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/>
              <a:t>MA Academy for Math and Science is in Worcester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197 students, 39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52.6% White and 42.3% Asian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46/48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93.5%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~&lt;5% in various variables including ELL, High Needs, SWD, and economically disadvantaged.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Scores: SAT  is 2132/2400, 94.2%% get AP score 3-5</a:t>
            </a:r>
          </a:p>
        </p:txBody>
      </p:sp>
    </p:spTree>
    <p:extLst>
      <p:ext uri="{BB962C8B-B14F-4D97-AF65-F5344CB8AC3E}">
        <p14:creationId xmlns:p14="http://schemas.microsoft.com/office/powerpoint/2010/main" val="45591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/>
              <a:t>Over Performance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3866" y="1066800"/>
            <a:ext cx="4800600" cy="3484717"/>
            <a:chOff x="323866" y="1066800"/>
            <a:chExt cx="4800600" cy="348471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66" y="1066800"/>
              <a:ext cx="4800600" cy="3484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762000" y="1752600"/>
              <a:ext cx="3886201" cy="819845"/>
              <a:chOff x="685800" y="1969216"/>
              <a:chExt cx="3886201" cy="819845"/>
            </a:xfrm>
          </p:grpSpPr>
          <p:cxnSp>
            <p:nvCxnSpPr>
              <p:cNvPr id="6" name="Straight Arrow Connector 5"/>
              <p:cNvCxnSpPr>
                <a:stCxn id="12" idx="1"/>
              </p:cNvCxnSpPr>
              <p:nvPr/>
            </p:nvCxnSpPr>
            <p:spPr>
              <a:xfrm flipH="1" flipV="1">
                <a:off x="685800" y="1969216"/>
                <a:ext cx="1143001" cy="55823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1"/>
              </p:cNvCxnSpPr>
              <p:nvPr/>
            </p:nvCxnSpPr>
            <p:spPr>
              <a:xfrm flipH="1" flipV="1">
                <a:off x="685800" y="2045416"/>
                <a:ext cx="1143001" cy="48203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28801" y="2265841"/>
                <a:ext cx="2743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MA Academy of Math and Science School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257800" y="1066799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Picked this school for its high performance scores in SAT and AP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have low extra needs such as ELL, SWD, high needs and economically disadvantaged students  suggesting that the scores will be higher. This was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 average salary of the teachers in this school is higher than the average as well.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741" y="4750568"/>
            <a:ext cx="4786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After looking at multiple variables, observed that the key possible factor contributing to the high scores may be high diversity, defined by 52.6% White and 42.3% Asian. Another possible factor is the low enrollment suggesting a possible high teacher to student ratio.</a:t>
            </a:r>
          </a:p>
        </p:txBody>
      </p:sp>
    </p:spTree>
    <p:extLst>
      <p:ext uri="{BB962C8B-B14F-4D97-AF65-F5344CB8AC3E}">
        <p14:creationId xmlns:p14="http://schemas.microsoft.com/office/powerpoint/2010/main" val="149128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077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Shawsheen</a:t>
            </a:r>
            <a:r>
              <a:rPr lang="en-US" sz="3200" dirty="0"/>
              <a:t> Valley Vocational Technical High School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 err="1"/>
              <a:t>Shawsheen</a:t>
            </a:r>
            <a:r>
              <a:rPr lang="en-US" sz="1700" dirty="0"/>
              <a:t> Valley Vocational Technical High School is in Billerica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1336 students, 15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91.5% White and 4.3% Hispanic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99.1% Graduates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55.3%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%Economically Disadvantaged are lower at 0% and 13.1%, this school has  about 33% of High Needs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 SAT is 1407/2400, 93.3%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230800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0973" y="381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Nashoba</a:t>
            </a:r>
            <a:r>
              <a:rPr lang="en-US" sz="3600" dirty="0"/>
              <a:t> Valley Technical High School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973" y="14549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 err="1"/>
              <a:t>Nashoba</a:t>
            </a:r>
            <a:r>
              <a:rPr lang="en-US" sz="1700" dirty="0"/>
              <a:t> Valley Vocational Technical High School is in Westford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732 students, 88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88.7% White and 6.3% Hispanic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162/193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56.2%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%Economically Disadvantaged are lower at 0% and 19.5%, this school has  about 47.8% of High Needs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 SAT is 1364/2400, 87.1%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118953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6147" y="304800"/>
            <a:ext cx="8229600" cy="762000"/>
          </a:xfrm>
        </p:spPr>
        <p:txBody>
          <a:bodyPr/>
          <a:lstStyle/>
          <a:p>
            <a:r>
              <a:rPr lang="en-US" sz="3600" dirty="0"/>
              <a:t>Under Performance of 2 Schools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3294" y="144780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Picked 2 schools that are relatively under performing in AP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are less economically disadvantaged, suggesting that the scores will be higher. This was not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have relatively high %high needs, possible reason for the low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Also observed that these two schools have less diversity and skew more towards a race.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9292" y="4800600"/>
            <a:ext cx="478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Highly diverse schools with less students with high needs seem to be the winning formula for high scores. In this case, both of the above are not satisfied.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1447800"/>
            <a:ext cx="4566994" cy="3038756"/>
            <a:chOff x="533400" y="1447800"/>
            <a:chExt cx="4566994" cy="303875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447800"/>
              <a:ext cx="4186237" cy="303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1447800" y="2185856"/>
              <a:ext cx="2904047" cy="1630178"/>
              <a:chOff x="914400" y="2396438"/>
              <a:chExt cx="2904047" cy="1630178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2578816"/>
                <a:ext cx="914400" cy="1447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914400" y="2562466"/>
                <a:ext cx="914400" cy="388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828800" y="2396438"/>
                <a:ext cx="1989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002060"/>
                    </a:solidFill>
                  </a:rPr>
                  <a:t>Shawsheen</a:t>
                </a:r>
                <a:r>
                  <a:rPr lang="en-US" sz="1400" dirty="0">
                    <a:solidFill>
                      <a:srgbClr val="002060"/>
                    </a:solidFill>
                  </a:rPr>
                  <a:t> VVT High 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76400" y="2895600"/>
              <a:ext cx="3423994" cy="910508"/>
              <a:chOff x="990600" y="2953782"/>
              <a:chExt cx="3423994" cy="910508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990600" y="3340816"/>
                <a:ext cx="1818482" cy="523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1143000" y="2953782"/>
                <a:ext cx="1666082" cy="3870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667000" y="3448663"/>
                <a:ext cx="17475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002060"/>
                    </a:solidFill>
                  </a:rPr>
                  <a:t>Nashoba</a:t>
                </a:r>
                <a:r>
                  <a:rPr lang="en-US" sz="1400" dirty="0">
                    <a:solidFill>
                      <a:srgbClr val="002060"/>
                    </a:solidFill>
                  </a:rPr>
                  <a:t> VT School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09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5094" y="228600"/>
            <a:ext cx="8229600" cy="762000"/>
          </a:xfrm>
        </p:spPr>
        <p:txBody>
          <a:bodyPr/>
          <a:lstStyle/>
          <a:p>
            <a:r>
              <a:rPr lang="en-US" sz="3600" dirty="0"/>
              <a:t>Key Insights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1066800"/>
            <a:ext cx="79664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This analysis is performed on a lot of variables. However, only few parameters seemed to have a significant impact in differentiating the schools performance behavior.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 schools with less extra needs from students perspective are showing better performance. This is quite intuitive and logical explanation.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This suggests that the state and schools should focus on addressing the economic and intellectual barriers of the students and enable them to focus on the education.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Information on educational background of parents/caregivers and student to teacher ratio (not included in the analysis) will be a good metric to compare across towns and scores. This could have added more robustness to the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1143000"/>
            <a:ext cx="8118894" cy="525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What is done?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041" y="1371600"/>
            <a:ext cx="8229600" cy="160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Analysis on the Massachusetts Public Schools data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The goal of this analysis is to understand and evaluate to identify the key indicators to increase the performance of the schools</a:t>
            </a:r>
          </a:p>
          <a:p>
            <a:endParaRPr lang="en-US" sz="2000" dirty="0"/>
          </a:p>
          <a:p>
            <a:endParaRPr 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2218" y="2362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How is it done?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5543" y="35052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Massachusetts Public Schools data was first separated into Elementary, Middle and High schools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For each set of schools, the data from top and bottom 10% of few parameters was taken for evaluation.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Performance is graphed across each parameter for each set of schools to observe general trend, patterns and identify outliers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Among all outliers 5 Schools were selected for further analysis and presented here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34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Parameters &amp;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key parameters identified to evaluate performance are:</a:t>
            </a:r>
          </a:p>
          <a:p>
            <a:pPr lvl="1"/>
            <a:r>
              <a:rPr lang="en-US" dirty="0"/>
              <a:t>%English Language Learner</a:t>
            </a:r>
          </a:p>
          <a:p>
            <a:pPr lvl="1"/>
            <a:r>
              <a:rPr lang="en-US" dirty="0"/>
              <a:t>%Student with Disability</a:t>
            </a:r>
          </a:p>
          <a:p>
            <a:pPr lvl="1"/>
            <a:r>
              <a:rPr lang="en-US" dirty="0"/>
              <a:t>%High Needs</a:t>
            </a:r>
          </a:p>
          <a:p>
            <a:pPr lvl="1"/>
            <a:r>
              <a:rPr lang="en-US" dirty="0"/>
              <a:t>%Economically Disadvantaged</a:t>
            </a:r>
          </a:p>
          <a:p>
            <a:pPr lvl="1"/>
            <a:r>
              <a:rPr lang="en-US" dirty="0"/>
              <a:t>Average Salary (of teachers)</a:t>
            </a:r>
          </a:p>
          <a:p>
            <a:pPr lvl="1"/>
            <a:r>
              <a:rPr lang="en-US" dirty="0"/>
              <a:t>Average Expenditure of pupil</a:t>
            </a:r>
          </a:p>
          <a:p>
            <a:pPr lvl="1"/>
            <a:endParaRPr lang="en-US" dirty="0"/>
          </a:p>
          <a:p>
            <a:r>
              <a:rPr lang="en-US" dirty="0"/>
              <a:t>The performance indicators identified for evaluation are:</a:t>
            </a:r>
          </a:p>
          <a:p>
            <a:pPr lvl="1"/>
            <a:r>
              <a:rPr lang="en-US" dirty="0"/>
              <a:t>%MCAS Score in Math and English for Elementary Schools</a:t>
            </a:r>
          </a:p>
          <a:p>
            <a:pPr lvl="1"/>
            <a:r>
              <a:rPr lang="en-US" dirty="0"/>
              <a:t>%MCAS Score in Math and English for Middle Schools</a:t>
            </a:r>
          </a:p>
          <a:p>
            <a:pPr lvl="1"/>
            <a:r>
              <a:rPr lang="en-US" dirty="0"/>
              <a:t>%AP Score and SAT Scores for High Schools</a:t>
            </a:r>
          </a:p>
          <a:p>
            <a:endParaRPr lang="en-US" dirty="0"/>
          </a:p>
          <a:p>
            <a:r>
              <a:rPr lang="en-US" dirty="0"/>
              <a:t>Sample graphs for each parameter are included here. The trend was very similar for elementary, middle and high schools.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2" y="457200"/>
            <a:ext cx="7287535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600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/>
              <a:t>%English Language learner Vs MCAS scores for Elementary school showed:</a:t>
            </a:r>
          </a:p>
          <a:p>
            <a:pPr lvl="1"/>
            <a:r>
              <a:rPr lang="en-US" sz="1600" dirty="0"/>
              <a:t>Most data was within 10% of %ELL, after which MCAS score decreased slightly with %ELL increase</a:t>
            </a:r>
          </a:p>
          <a:p>
            <a:pPr lvl="1"/>
            <a:r>
              <a:rPr lang="en-US" sz="1600" dirty="0"/>
              <a:t>Median income of town also decreased with %ELL and mostly was between 35K to 65K</a:t>
            </a:r>
          </a:p>
        </p:txBody>
      </p:sp>
    </p:spTree>
    <p:extLst>
      <p:ext uri="{BB962C8B-B14F-4D97-AF65-F5344CB8AC3E}">
        <p14:creationId xmlns:p14="http://schemas.microsoft.com/office/powerpoint/2010/main" val="106953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39" y="533400"/>
            <a:ext cx="6546850" cy="460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143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1600" dirty="0"/>
              <a:t>%Student with Disabilities Vs MCAS scores for Middle schools showed:</a:t>
            </a:r>
          </a:p>
          <a:p>
            <a:pPr lvl="1"/>
            <a:r>
              <a:rPr lang="en-US" sz="1600" dirty="0"/>
              <a:t>%MCAS score for Math had more decrease than %MCAS score of English with %SWD increase</a:t>
            </a:r>
          </a:p>
          <a:p>
            <a:pPr lvl="1"/>
            <a:r>
              <a:rPr lang="en-US" sz="1600" dirty="0"/>
              <a:t>Median income of town slightly decreased with %SWD</a:t>
            </a:r>
          </a:p>
        </p:txBody>
      </p:sp>
    </p:spTree>
    <p:extLst>
      <p:ext uri="{BB962C8B-B14F-4D97-AF65-F5344CB8AC3E}">
        <p14:creationId xmlns:p14="http://schemas.microsoft.com/office/powerpoint/2010/main" val="13126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5486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%High Needs Vs MCAS scores for High school showed: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%AP Score had more decrease than SAT score with %High Needs increase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6145"/>
            <a:ext cx="6248400" cy="486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6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10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%High Needs Vs MCAS scores for High school showed: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%AP Score had more decrease than SAT score with %High Needs increase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There were schools that were less economically disadvantaged but yet showed less scores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71835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37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9400"/>
            <a:ext cx="6753343" cy="49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10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Average Salary of Teachers Vs MCAS scores for Middle school showed: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MCAS scores have shown slight increase with Salary of teachers though not significant, so did the median income</a:t>
            </a:r>
          </a:p>
        </p:txBody>
      </p:sp>
    </p:spTree>
    <p:extLst>
      <p:ext uri="{BB962C8B-B14F-4D97-AF65-F5344CB8AC3E}">
        <p14:creationId xmlns:p14="http://schemas.microsoft.com/office/powerpoint/2010/main" val="37384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705600" cy="486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10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Average Expenditure per pupil Vs MCAS scores for Elementary school did not show any significant correlation</a:t>
            </a:r>
          </a:p>
        </p:txBody>
      </p:sp>
    </p:spTree>
    <p:extLst>
      <p:ext uri="{BB962C8B-B14F-4D97-AF65-F5344CB8AC3E}">
        <p14:creationId xmlns:p14="http://schemas.microsoft.com/office/powerpoint/2010/main" val="11008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1482</Words>
  <Application>Microsoft Macintosh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Palatino Linotype</vt:lpstr>
      <vt:lpstr>Executive</vt:lpstr>
      <vt:lpstr>MA School Data Descriptive Analysis</vt:lpstr>
      <vt:lpstr>What is done?</vt:lpstr>
      <vt:lpstr>Parameters &amp; Performance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 Schools </vt:lpstr>
      <vt:lpstr>New Mission High School</vt:lpstr>
      <vt:lpstr>PowerPoint Presentation</vt:lpstr>
      <vt:lpstr>Under Performance of 2 Schools</vt:lpstr>
      <vt:lpstr>PowerPoint Presentation</vt:lpstr>
      <vt:lpstr>Over Performance</vt:lpstr>
      <vt:lpstr>PowerPoint Presentation</vt:lpstr>
      <vt:lpstr>PowerPoint Presentation</vt:lpstr>
      <vt:lpstr>Under Performance of 2 Schools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School Data</dc:title>
  <dc:creator>Deepika Adavi</dc:creator>
  <cp:lastModifiedBy>Microsoft Office User</cp:lastModifiedBy>
  <cp:revision>42</cp:revision>
  <dcterms:created xsi:type="dcterms:W3CDTF">2020-03-20T16:38:51Z</dcterms:created>
  <dcterms:modified xsi:type="dcterms:W3CDTF">2020-06-24T04:38:41Z</dcterms:modified>
</cp:coreProperties>
</file>