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6" d="100"/>
          <a:sy n="56" d="100"/>
        </p:scale>
        <p:origin x="73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5/6/2019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D36A-55C6-44E4-BD1A-CB8151A611F6}"/>
              </a:ext>
            </a:extLst>
          </p:cNvPr>
          <p:cNvSpPr>
            <a:spLocks noGrp="1"/>
          </p:cNvSpPr>
          <p:nvPr>
            <p:ph type="ctrTitle"/>
          </p:nvPr>
        </p:nvSpPr>
        <p:spPr>
          <a:xfrm>
            <a:off x="1751012" y="1887639"/>
            <a:ext cx="8689976" cy="2509213"/>
          </a:xfrm>
        </p:spPr>
        <p:txBody>
          <a:bodyPr/>
          <a:lstStyle/>
          <a:p>
            <a:r>
              <a:rPr lang="en-US" dirty="0"/>
              <a:t>Smart Watering System</a:t>
            </a:r>
            <a:br>
              <a:rPr lang="en-US" dirty="0"/>
            </a:br>
            <a:endParaRPr lang="en-US" dirty="0"/>
          </a:p>
        </p:txBody>
      </p:sp>
    </p:spTree>
    <p:extLst>
      <p:ext uri="{BB962C8B-B14F-4D97-AF65-F5344CB8AC3E}">
        <p14:creationId xmlns:p14="http://schemas.microsoft.com/office/powerpoint/2010/main" val="1985975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AF54D-B0C9-4D8F-8973-639C74253B7E}"/>
              </a:ext>
            </a:extLst>
          </p:cNvPr>
          <p:cNvSpPr>
            <a:spLocks noGrp="1"/>
          </p:cNvSpPr>
          <p:nvPr>
            <p:ph sz="quarter" idx="13"/>
          </p:nvPr>
        </p:nvSpPr>
        <p:spPr>
          <a:xfrm>
            <a:off x="643720" y="731292"/>
            <a:ext cx="10904560" cy="5601269"/>
          </a:xfrm>
        </p:spPr>
        <p:txBody>
          <a:bodyPr>
            <a:normAutofit fontScale="85000" lnSpcReduction="10000"/>
          </a:bodyPr>
          <a:lstStyle/>
          <a:p>
            <a:pPr marL="0" indent="0" algn="just">
              <a:lnSpc>
                <a:spcPct val="115000"/>
              </a:lnSpc>
              <a:buNone/>
            </a:pP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US" sz="2400" b="1" u="sng" dirty="0">
                <a:latin typeface="Calibri" panose="020F0502020204030204" pitchFamily="34" charset="0"/>
                <a:ea typeface="Calibri" panose="020F0502020204030204" pitchFamily="34" charset="0"/>
                <a:cs typeface="Times New Roman" panose="02020603050405020304" pitchFamily="18" charset="0"/>
              </a:rPr>
              <a:t>INTRODUCTION:</a:t>
            </a:r>
            <a:r>
              <a:rPr lang="en-US" sz="2400" dirty="0">
                <a:latin typeface="Calibri" panose="020F0502020204030204" pitchFamily="34" charset="0"/>
                <a:ea typeface="Calibri" panose="020F0502020204030204" pitchFamily="34"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Green environment has become a very vital and enthusiastic concept in the present world. Everybody keen to maintain a green surrounding at any point of the earth. Apart from that agricultural and cultivation needs are very vital in present heavy moving society.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Since the workforce in agricultural field is very small and the cost of </a:t>
            </a:r>
            <a:r>
              <a:rPr lang="en-US" dirty="0" err="1">
                <a:latin typeface="Calibri" panose="020F0502020204030204" pitchFamily="34" charset="0"/>
                <a:ea typeface="Calibri" panose="020F0502020204030204" pitchFamily="34" charset="0"/>
                <a:cs typeface="Times New Roman" panose="02020603050405020304" pitchFamily="18" charset="0"/>
              </a:rPr>
              <a:t>labour</a:t>
            </a:r>
            <a:r>
              <a:rPr lang="en-US" dirty="0">
                <a:latin typeface="Calibri" panose="020F0502020204030204" pitchFamily="34" charset="0"/>
                <a:ea typeface="Calibri" panose="020F0502020204030204" pitchFamily="34" charset="0"/>
                <a:cs typeface="Times New Roman" panose="02020603050405020304" pitchFamily="18" charset="0"/>
              </a:rPr>
              <a:t> has become very high alternative methods should be introduced to maintain the Green Concept. It is not only limited to the commercial sector but for the home needs also. Most of the people do not have reasonable spare time to look after their home gardens because of their very busy schedules in the life. Watering, fertilizing, maintaining are some of the basic needs that we have to provide to have a nice looking greenish and blooming garden. Lak of time has created a problem in maintaining such environment.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Calibri" panose="020F0502020204030204" pitchFamily="34" charset="0"/>
                <a:ea typeface="Calibri" panose="020F0502020204030204" pitchFamily="34" charset="0"/>
                <a:cs typeface="Times New Roman" panose="02020603050405020304" pitchFamily="18" charset="0"/>
              </a:rPr>
              <a:t>	Therefore, some technical and networking methods should be introduced to the society as suitable for their fast-moving lives.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82632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887C18-322C-4430-853E-301DEA16A009}"/>
              </a:ext>
            </a:extLst>
          </p:cNvPr>
          <p:cNvSpPr/>
          <p:nvPr/>
        </p:nvSpPr>
        <p:spPr>
          <a:xfrm>
            <a:off x="520799" y="1765747"/>
            <a:ext cx="175564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ADA173-4727-4121-80C0-E1A5EBD7CAE8}"/>
              </a:ext>
            </a:extLst>
          </p:cNvPr>
          <p:cNvSpPr/>
          <p:nvPr/>
        </p:nvSpPr>
        <p:spPr>
          <a:xfrm>
            <a:off x="3602327" y="2570419"/>
            <a:ext cx="1883664" cy="12252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4CD997-66D7-46B9-AE21-CAE8D4DE78FB}"/>
              </a:ext>
            </a:extLst>
          </p:cNvPr>
          <p:cNvSpPr/>
          <p:nvPr/>
        </p:nvSpPr>
        <p:spPr>
          <a:xfrm>
            <a:off x="6875879" y="1765747"/>
            <a:ext cx="175564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FED1A3-5DBA-4B03-9109-3B0DCE3074BD}"/>
              </a:ext>
            </a:extLst>
          </p:cNvPr>
          <p:cNvSpPr/>
          <p:nvPr/>
        </p:nvSpPr>
        <p:spPr>
          <a:xfrm>
            <a:off x="10079327" y="1765747"/>
            <a:ext cx="175564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165E65-C37F-4D58-A915-0C69B7E50F58}"/>
              </a:ext>
            </a:extLst>
          </p:cNvPr>
          <p:cNvSpPr/>
          <p:nvPr/>
        </p:nvSpPr>
        <p:spPr>
          <a:xfrm>
            <a:off x="3602327" y="4874707"/>
            <a:ext cx="1883664"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C9DA11-645E-4A40-BC53-5B811B09FA6D}"/>
              </a:ext>
            </a:extLst>
          </p:cNvPr>
          <p:cNvSpPr txBox="1"/>
          <p:nvPr/>
        </p:nvSpPr>
        <p:spPr>
          <a:xfrm>
            <a:off x="520799" y="1855401"/>
            <a:ext cx="1978152" cy="369332"/>
          </a:xfrm>
          <a:prstGeom prst="rect">
            <a:avLst/>
          </a:prstGeom>
          <a:noFill/>
        </p:spPr>
        <p:txBody>
          <a:bodyPr wrap="square" rtlCol="0">
            <a:spAutoFit/>
          </a:bodyPr>
          <a:lstStyle/>
          <a:p>
            <a:r>
              <a:rPr lang="en-US" dirty="0"/>
              <a:t>Moisture sensor</a:t>
            </a:r>
          </a:p>
        </p:txBody>
      </p:sp>
      <p:sp>
        <p:nvSpPr>
          <p:cNvPr id="10" name="TextBox 9">
            <a:extLst>
              <a:ext uri="{FF2B5EF4-FFF2-40B4-BE49-F238E27FC236}">
                <a16:creationId xmlns:a16="http://schemas.microsoft.com/office/drawing/2014/main" id="{B80CAC12-4AF9-4F3B-B355-9FF5F18BF3A6}"/>
              </a:ext>
            </a:extLst>
          </p:cNvPr>
          <p:cNvSpPr txBox="1"/>
          <p:nvPr/>
        </p:nvSpPr>
        <p:spPr>
          <a:xfrm>
            <a:off x="3821783" y="2899603"/>
            <a:ext cx="1389888" cy="646331"/>
          </a:xfrm>
          <a:prstGeom prst="rect">
            <a:avLst/>
          </a:prstGeom>
          <a:noFill/>
        </p:spPr>
        <p:txBody>
          <a:bodyPr wrap="square" rtlCol="0">
            <a:spAutoFit/>
          </a:bodyPr>
          <a:lstStyle/>
          <a:p>
            <a:pPr algn="ctr"/>
            <a:r>
              <a:rPr lang="en-US" dirty="0"/>
              <a:t>Arduino </a:t>
            </a:r>
          </a:p>
          <a:p>
            <a:pPr algn="ctr"/>
            <a:r>
              <a:rPr lang="en-US" dirty="0"/>
              <a:t>Uno</a:t>
            </a:r>
          </a:p>
        </p:txBody>
      </p:sp>
      <p:sp>
        <p:nvSpPr>
          <p:cNvPr id="11" name="TextBox 10">
            <a:extLst>
              <a:ext uri="{FF2B5EF4-FFF2-40B4-BE49-F238E27FC236}">
                <a16:creationId xmlns:a16="http://schemas.microsoft.com/office/drawing/2014/main" id="{A6E9ADC7-6CA2-462C-BE20-8668C44A6A95}"/>
              </a:ext>
            </a:extLst>
          </p:cNvPr>
          <p:cNvSpPr txBox="1"/>
          <p:nvPr/>
        </p:nvSpPr>
        <p:spPr>
          <a:xfrm>
            <a:off x="7022183" y="1855401"/>
            <a:ext cx="1609344" cy="369332"/>
          </a:xfrm>
          <a:prstGeom prst="rect">
            <a:avLst/>
          </a:prstGeom>
          <a:noFill/>
        </p:spPr>
        <p:txBody>
          <a:bodyPr wrap="square" rtlCol="0">
            <a:spAutoFit/>
          </a:bodyPr>
          <a:lstStyle/>
          <a:p>
            <a:r>
              <a:rPr lang="en-US" dirty="0"/>
              <a:t>Wi-Fi module</a:t>
            </a:r>
          </a:p>
        </p:txBody>
      </p:sp>
      <p:sp>
        <p:nvSpPr>
          <p:cNvPr id="12" name="TextBox 11">
            <a:extLst>
              <a:ext uri="{FF2B5EF4-FFF2-40B4-BE49-F238E27FC236}">
                <a16:creationId xmlns:a16="http://schemas.microsoft.com/office/drawing/2014/main" id="{4AA3DA96-7073-4DB9-9C76-F927DFE30112}"/>
              </a:ext>
            </a:extLst>
          </p:cNvPr>
          <p:cNvSpPr txBox="1"/>
          <p:nvPr/>
        </p:nvSpPr>
        <p:spPr>
          <a:xfrm>
            <a:off x="10230203" y="1855401"/>
            <a:ext cx="1453896" cy="369332"/>
          </a:xfrm>
          <a:prstGeom prst="rect">
            <a:avLst/>
          </a:prstGeom>
          <a:noFill/>
        </p:spPr>
        <p:txBody>
          <a:bodyPr wrap="square" rtlCol="0">
            <a:spAutoFit/>
          </a:bodyPr>
          <a:lstStyle/>
          <a:p>
            <a:r>
              <a:rPr lang="en-US" dirty="0"/>
              <a:t>Android app</a:t>
            </a:r>
          </a:p>
        </p:txBody>
      </p:sp>
      <p:sp>
        <p:nvSpPr>
          <p:cNvPr id="13" name="TextBox 12">
            <a:extLst>
              <a:ext uri="{FF2B5EF4-FFF2-40B4-BE49-F238E27FC236}">
                <a16:creationId xmlns:a16="http://schemas.microsoft.com/office/drawing/2014/main" id="{9256F4F5-FAE8-45D1-B0A6-F789CB1A800B}"/>
              </a:ext>
            </a:extLst>
          </p:cNvPr>
          <p:cNvSpPr txBox="1"/>
          <p:nvPr/>
        </p:nvSpPr>
        <p:spPr>
          <a:xfrm>
            <a:off x="3849215" y="4964361"/>
            <a:ext cx="1389888" cy="369332"/>
          </a:xfrm>
          <a:prstGeom prst="rect">
            <a:avLst/>
          </a:prstGeom>
          <a:noFill/>
        </p:spPr>
        <p:txBody>
          <a:bodyPr wrap="square" rtlCol="0">
            <a:spAutoFit/>
          </a:bodyPr>
          <a:lstStyle/>
          <a:p>
            <a:pPr algn="ctr"/>
            <a:r>
              <a:rPr lang="en-US" dirty="0"/>
              <a:t>motor</a:t>
            </a:r>
          </a:p>
        </p:txBody>
      </p:sp>
      <p:sp>
        <p:nvSpPr>
          <p:cNvPr id="14" name="Rectangle 13">
            <a:extLst>
              <a:ext uri="{FF2B5EF4-FFF2-40B4-BE49-F238E27FC236}">
                <a16:creationId xmlns:a16="http://schemas.microsoft.com/office/drawing/2014/main" id="{383F9703-973C-421B-B121-BF648E1754E2}"/>
              </a:ext>
            </a:extLst>
          </p:cNvPr>
          <p:cNvSpPr/>
          <p:nvPr/>
        </p:nvSpPr>
        <p:spPr>
          <a:xfrm>
            <a:off x="895703" y="3932875"/>
            <a:ext cx="1755648"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983EF27-6A70-48FD-99AF-68D82A528B6B}"/>
              </a:ext>
            </a:extLst>
          </p:cNvPr>
          <p:cNvSpPr txBox="1"/>
          <p:nvPr/>
        </p:nvSpPr>
        <p:spPr>
          <a:xfrm>
            <a:off x="944474" y="4022529"/>
            <a:ext cx="1755648" cy="369332"/>
          </a:xfrm>
          <a:prstGeom prst="rect">
            <a:avLst/>
          </a:prstGeom>
          <a:noFill/>
        </p:spPr>
        <p:txBody>
          <a:bodyPr wrap="square" rtlCol="0">
            <a:spAutoFit/>
          </a:bodyPr>
          <a:lstStyle/>
          <a:p>
            <a:pPr algn="ctr"/>
            <a:r>
              <a:rPr lang="en-US" dirty="0"/>
              <a:t>Power supply</a:t>
            </a:r>
          </a:p>
        </p:txBody>
      </p:sp>
      <p:cxnSp>
        <p:nvCxnSpPr>
          <p:cNvPr id="16" name="Straight Arrow Connector 15">
            <a:extLst>
              <a:ext uri="{FF2B5EF4-FFF2-40B4-BE49-F238E27FC236}">
                <a16:creationId xmlns:a16="http://schemas.microsoft.com/office/drawing/2014/main" id="{D95B8F09-9BAD-4658-9BF1-7EDFA52F34A3}"/>
              </a:ext>
            </a:extLst>
          </p:cNvPr>
          <p:cNvCxnSpPr>
            <a:cxnSpLocks/>
            <a:endCxn id="5" idx="1"/>
          </p:cNvCxnSpPr>
          <p:nvPr/>
        </p:nvCxnSpPr>
        <p:spPr>
          <a:xfrm>
            <a:off x="2276447" y="1957771"/>
            <a:ext cx="1325880" cy="1225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7FB0DA0-8B9E-4131-8231-472F86C1AAFE}"/>
              </a:ext>
            </a:extLst>
          </p:cNvPr>
          <p:cNvCxnSpPr>
            <a:cxnSpLocks/>
            <a:stCxn id="5" idx="3"/>
            <a:endCxn id="6" idx="1"/>
          </p:cNvCxnSpPr>
          <p:nvPr/>
        </p:nvCxnSpPr>
        <p:spPr>
          <a:xfrm flipV="1">
            <a:off x="5485991" y="2040067"/>
            <a:ext cx="1389888" cy="11430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13B198-37B3-45E1-A620-60C3B2C3F1D0}"/>
              </a:ext>
            </a:extLst>
          </p:cNvPr>
          <p:cNvCxnSpPr>
            <a:cxnSpLocks/>
            <a:stCxn id="6" idx="3"/>
            <a:endCxn id="7" idx="1"/>
          </p:cNvCxnSpPr>
          <p:nvPr/>
        </p:nvCxnSpPr>
        <p:spPr>
          <a:xfrm>
            <a:off x="8631527" y="2040067"/>
            <a:ext cx="1447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8AD311-849A-4C72-B17F-4D3348A3971F}"/>
              </a:ext>
            </a:extLst>
          </p:cNvPr>
          <p:cNvCxnSpPr>
            <a:cxnSpLocks/>
            <a:stCxn id="5" idx="2"/>
            <a:endCxn id="8" idx="0"/>
          </p:cNvCxnSpPr>
          <p:nvPr/>
        </p:nvCxnSpPr>
        <p:spPr>
          <a:xfrm>
            <a:off x="4544159" y="3795715"/>
            <a:ext cx="0" cy="10789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144A693-21D8-4798-8EC3-42F7B23F2C37}"/>
              </a:ext>
            </a:extLst>
          </p:cNvPr>
          <p:cNvCxnSpPr>
            <a:cxnSpLocks/>
            <a:stCxn id="14" idx="3"/>
          </p:cNvCxnSpPr>
          <p:nvPr/>
        </p:nvCxnSpPr>
        <p:spPr>
          <a:xfrm>
            <a:off x="2651351" y="4207195"/>
            <a:ext cx="1865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EB906B-97B1-40C8-B6FA-C44FD3B7DE49}"/>
              </a:ext>
            </a:extLst>
          </p:cNvPr>
          <p:cNvSpPr txBox="1"/>
          <p:nvPr/>
        </p:nvSpPr>
        <p:spPr>
          <a:xfrm>
            <a:off x="2498951" y="1923981"/>
            <a:ext cx="1508760" cy="369332"/>
          </a:xfrm>
          <a:prstGeom prst="rect">
            <a:avLst/>
          </a:prstGeom>
          <a:noFill/>
        </p:spPr>
        <p:txBody>
          <a:bodyPr wrap="square" rtlCol="0">
            <a:spAutoFit/>
          </a:bodyPr>
          <a:lstStyle/>
          <a:p>
            <a:r>
              <a:rPr lang="en-US" dirty="0"/>
              <a:t>Give data to</a:t>
            </a:r>
          </a:p>
        </p:txBody>
      </p:sp>
      <p:sp>
        <p:nvSpPr>
          <p:cNvPr id="22" name="TextBox 21">
            <a:extLst>
              <a:ext uri="{FF2B5EF4-FFF2-40B4-BE49-F238E27FC236}">
                <a16:creationId xmlns:a16="http://schemas.microsoft.com/office/drawing/2014/main" id="{A7D8CA4F-A766-4DC6-BEFE-366DA5ADA8FF}"/>
              </a:ext>
            </a:extLst>
          </p:cNvPr>
          <p:cNvSpPr txBox="1"/>
          <p:nvPr/>
        </p:nvSpPr>
        <p:spPr>
          <a:xfrm>
            <a:off x="5120231" y="2062534"/>
            <a:ext cx="1588770" cy="369332"/>
          </a:xfrm>
          <a:prstGeom prst="rect">
            <a:avLst/>
          </a:prstGeom>
          <a:noFill/>
        </p:spPr>
        <p:txBody>
          <a:bodyPr wrap="square" rtlCol="0">
            <a:spAutoFit/>
          </a:bodyPr>
          <a:lstStyle/>
          <a:p>
            <a:r>
              <a:rPr lang="en-US" dirty="0"/>
              <a:t>Give data to</a:t>
            </a:r>
          </a:p>
        </p:txBody>
      </p:sp>
      <p:sp>
        <p:nvSpPr>
          <p:cNvPr id="23" name="TextBox 22">
            <a:extLst>
              <a:ext uri="{FF2B5EF4-FFF2-40B4-BE49-F238E27FC236}">
                <a16:creationId xmlns:a16="http://schemas.microsoft.com/office/drawing/2014/main" id="{8A4C18BB-9B4E-40A1-BD5B-031B92D7CD65}"/>
              </a:ext>
            </a:extLst>
          </p:cNvPr>
          <p:cNvSpPr txBox="1"/>
          <p:nvPr/>
        </p:nvSpPr>
        <p:spPr>
          <a:xfrm>
            <a:off x="8670389" y="1667163"/>
            <a:ext cx="1533906" cy="369332"/>
          </a:xfrm>
          <a:prstGeom prst="rect">
            <a:avLst/>
          </a:prstGeom>
          <a:noFill/>
        </p:spPr>
        <p:txBody>
          <a:bodyPr wrap="square" rtlCol="0">
            <a:spAutoFit/>
          </a:bodyPr>
          <a:lstStyle/>
          <a:p>
            <a:r>
              <a:rPr lang="en-US" dirty="0"/>
              <a:t>Give data to</a:t>
            </a:r>
          </a:p>
        </p:txBody>
      </p:sp>
      <p:sp>
        <p:nvSpPr>
          <p:cNvPr id="24" name="TextBox 23">
            <a:extLst>
              <a:ext uri="{FF2B5EF4-FFF2-40B4-BE49-F238E27FC236}">
                <a16:creationId xmlns:a16="http://schemas.microsoft.com/office/drawing/2014/main" id="{D32D2C1D-8894-465E-999D-AE4158B5CD3C}"/>
              </a:ext>
            </a:extLst>
          </p:cNvPr>
          <p:cNvSpPr txBox="1"/>
          <p:nvPr/>
        </p:nvSpPr>
        <p:spPr>
          <a:xfrm>
            <a:off x="4531967" y="4112183"/>
            <a:ext cx="1783080" cy="369332"/>
          </a:xfrm>
          <a:prstGeom prst="rect">
            <a:avLst/>
          </a:prstGeom>
          <a:noFill/>
        </p:spPr>
        <p:txBody>
          <a:bodyPr wrap="square" rtlCol="0">
            <a:spAutoFit/>
          </a:bodyPr>
          <a:lstStyle/>
          <a:p>
            <a:r>
              <a:rPr lang="en-US" dirty="0"/>
              <a:t>Give command</a:t>
            </a:r>
          </a:p>
        </p:txBody>
      </p:sp>
      <p:sp>
        <p:nvSpPr>
          <p:cNvPr id="25" name="TextBox 24">
            <a:extLst>
              <a:ext uri="{FF2B5EF4-FFF2-40B4-BE49-F238E27FC236}">
                <a16:creationId xmlns:a16="http://schemas.microsoft.com/office/drawing/2014/main" id="{A20A3CB1-A6CD-4355-A7DB-759E2D108110}"/>
              </a:ext>
            </a:extLst>
          </p:cNvPr>
          <p:cNvSpPr txBox="1"/>
          <p:nvPr/>
        </p:nvSpPr>
        <p:spPr>
          <a:xfrm>
            <a:off x="2773272" y="3837863"/>
            <a:ext cx="1685545" cy="369332"/>
          </a:xfrm>
          <a:prstGeom prst="rect">
            <a:avLst/>
          </a:prstGeom>
          <a:noFill/>
        </p:spPr>
        <p:txBody>
          <a:bodyPr wrap="square" rtlCol="0">
            <a:spAutoFit/>
          </a:bodyPr>
          <a:lstStyle/>
          <a:p>
            <a:r>
              <a:rPr lang="en-US" dirty="0"/>
              <a:t>Give power to</a:t>
            </a:r>
          </a:p>
        </p:txBody>
      </p:sp>
    </p:spTree>
    <p:extLst>
      <p:ext uri="{BB962C8B-B14F-4D97-AF65-F5344CB8AC3E}">
        <p14:creationId xmlns:p14="http://schemas.microsoft.com/office/powerpoint/2010/main" val="72496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BDDF4B-C0E3-44F6-9771-DEA6262EF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511" y="893927"/>
            <a:ext cx="7393390" cy="5545043"/>
          </a:xfrm>
          <a:prstGeom prst="rect">
            <a:avLst/>
          </a:prstGeom>
        </p:spPr>
      </p:pic>
      <p:sp>
        <p:nvSpPr>
          <p:cNvPr id="3" name="TextBox 2">
            <a:extLst>
              <a:ext uri="{FF2B5EF4-FFF2-40B4-BE49-F238E27FC236}">
                <a16:creationId xmlns:a16="http://schemas.microsoft.com/office/drawing/2014/main" id="{6F9116FF-4866-4BAA-8F21-3B700B2E6C11}"/>
              </a:ext>
            </a:extLst>
          </p:cNvPr>
          <p:cNvSpPr txBox="1"/>
          <p:nvPr/>
        </p:nvSpPr>
        <p:spPr>
          <a:xfrm>
            <a:off x="1446662" y="2644170"/>
            <a:ext cx="1692323" cy="1569660"/>
          </a:xfrm>
          <a:prstGeom prst="rect">
            <a:avLst/>
          </a:prstGeom>
          <a:noFill/>
        </p:spPr>
        <p:txBody>
          <a:bodyPr wrap="square" rtlCol="0">
            <a:spAutoFit/>
          </a:bodyPr>
          <a:lstStyle/>
          <a:p>
            <a:r>
              <a:rPr lang="en-GB" sz="3200" b="1" u="sng" dirty="0"/>
              <a:t>External view</a:t>
            </a:r>
            <a:endParaRPr lang="en-US" sz="3200" dirty="0"/>
          </a:p>
          <a:p>
            <a:endParaRPr lang="en-US" sz="3200" dirty="0"/>
          </a:p>
        </p:txBody>
      </p:sp>
    </p:spTree>
    <p:extLst>
      <p:ext uri="{BB962C8B-B14F-4D97-AF65-F5344CB8AC3E}">
        <p14:creationId xmlns:p14="http://schemas.microsoft.com/office/powerpoint/2010/main" val="27808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0CFF79-D432-4B87-B385-5911B7C22E83}"/>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158895" y="145054"/>
            <a:ext cx="8336233" cy="6252573"/>
          </a:xfrm>
          <a:prstGeom prst="rect">
            <a:avLst/>
          </a:prstGeom>
        </p:spPr>
      </p:pic>
    </p:spTree>
    <p:extLst>
      <p:ext uri="{BB962C8B-B14F-4D97-AF65-F5344CB8AC3E}">
        <p14:creationId xmlns:p14="http://schemas.microsoft.com/office/powerpoint/2010/main" val="66030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B16D39-9A35-4411-B0F5-90A802A00668}"/>
              </a:ext>
            </a:extLst>
          </p:cNvPr>
          <p:cNvPicPr>
            <a:picLocks noChangeAspect="1"/>
          </p:cNvPicPr>
          <p:nvPr/>
        </p:nvPicPr>
        <p:blipFill>
          <a:blip r:embed="rId2"/>
          <a:stretch>
            <a:fillRect/>
          </a:stretch>
        </p:blipFill>
        <p:spPr>
          <a:xfrm>
            <a:off x="4393247" y="738835"/>
            <a:ext cx="7117697" cy="5707875"/>
          </a:xfrm>
          <a:prstGeom prst="rect">
            <a:avLst/>
          </a:prstGeom>
        </p:spPr>
      </p:pic>
      <p:sp>
        <p:nvSpPr>
          <p:cNvPr id="5" name="TextBox 4">
            <a:extLst>
              <a:ext uri="{FF2B5EF4-FFF2-40B4-BE49-F238E27FC236}">
                <a16:creationId xmlns:a16="http://schemas.microsoft.com/office/drawing/2014/main" id="{2D6CA803-5E87-4C82-B94C-B74771E4877A}"/>
              </a:ext>
            </a:extLst>
          </p:cNvPr>
          <p:cNvSpPr txBox="1"/>
          <p:nvPr/>
        </p:nvSpPr>
        <p:spPr>
          <a:xfrm>
            <a:off x="859809" y="2644170"/>
            <a:ext cx="2920621" cy="1569660"/>
          </a:xfrm>
          <a:prstGeom prst="rect">
            <a:avLst/>
          </a:prstGeom>
          <a:noFill/>
        </p:spPr>
        <p:txBody>
          <a:bodyPr wrap="square" rtlCol="0">
            <a:spAutoFit/>
          </a:bodyPr>
          <a:lstStyle/>
          <a:p>
            <a:r>
              <a:rPr lang="en-GB" sz="3200" b="1" u="sng" dirty="0"/>
              <a:t>Arduino Source Code</a:t>
            </a:r>
            <a:endParaRPr lang="en-US" sz="3200" dirty="0"/>
          </a:p>
          <a:p>
            <a:endParaRPr lang="en-US" sz="3200" dirty="0"/>
          </a:p>
        </p:txBody>
      </p:sp>
    </p:spTree>
    <p:extLst>
      <p:ext uri="{BB962C8B-B14F-4D97-AF65-F5344CB8AC3E}">
        <p14:creationId xmlns:p14="http://schemas.microsoft.com/office/powerpoint/2010/main" val="160147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758C36-9153-4F12-A3A9-9B79A8F39C48}"/>
              </a:ext>
            </a:extLst>
          </p:cNvPr>
          <p:cNvSpPr/>
          <p:nvPr/>
        </p:nvSpPr>
        <p:spPr>
          <a:xfrm>
            <a:off x="3048000" y="431705"/>
            <a:ext cx="6096000" cy="5994590"/>
          </a:xfrm>
          <a:prstGeom prst="rect">
            <a:avLst/>
          </a:prstGeom>
        </p:spPr>
        <p:txBody>
          <a:bodyPr>
            <a:spAutoFit/>
          </a:bodyPr>
          <a:lstStyle/>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application is very user friendly one with several options. User can see the need of the watering on their fingertips. The present water level of each plant shall be monitored by the user through this application. Then the required amount of water will be automatically calculated by the application and also be noticed to the user. The watering process can be done by clicking some buttons and that can be done even at the moments where the user is far away from the plant. Physical access of the gardener or the planter does not need to do the watering plants. The watering system of the plant or the garden or the plantation has to connect with the application.</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	The said application is compatible only with the android devices such as phones and tabs. It may be further developed in the future as compatible with other smart devices.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295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139CBC-B2A8-4C85-B8ED-320AE64730F6}"/>
              </a:ext>
            </a:extLst>
          </p:cNvPr>
          <p:cNvPicPr/>
          <p:nvPr/>
        </p:nvPicPr>
        <p:blipFill>
          <a:blip r:embed="rId2">
            <a:extLst>
              <a:ext uri="{28A0092B-C50C-407E-A947-70E740481C1C}">
                <a14:useLocalDpi xmlns:a14="http://schemas.microsoft.com/office/drawing/2010/main" val="0"/>
              </a:ext>
            </a:extLst>
          </a:blip>
          <a:stretch>
            <a:fillRect/>
          </a:stretch>
        </p:blipFill>
        <p:spPr>
          <a:xfrm>
            <a:off x="4170983" y="380490"/>
            <a:ext cx="3430820" cy="6097019"/>
          </a:xfrm>
          <a:prstGeom prst="rect">
            <a:avLst/>
          </a:prstGeom>
        </p:spPr>
      </p:pic>
    </p:spTree>
    <p:extLst>
      <p:ext uri="{BB962C8B-B14F-4D97-AF65-F5344CB8AC3E}">
        <p14:creationId xmlns:p14="http://schemas.microsoft.com/office/powerpoint/2010/main" val="226358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5EC453-271A-4D58-B6E2-C2E3764E4B4E}"/>
              </a:ext>
            </a:extLst>
          </p:cNvPr>
          <p:cNvSpPr/>
          <p:nvPr/>
        </p:nvSpPr>
        <p:spPr>
          <a:xfrm>
            <a:off x="2624919" y="2151727"/>
            <a:ext cx="6096000" cy="2554545"/>
          </a:xfrm>
          <a:prstGeom prst="rect">
            <a:avLst/>
          </a:prstGeom>
        </p:spPr>
        <p:txBody>
          <a:bodyPr>
            <a:spAutoFit/>
          </a:bodyPr>
          <a:lstStyle/>
          <a:p>
            <a:pPr algn="ctr"/>
            <a:r>
              <a:rPr lang="en-US" sz="8000" dirty="0"/>
              <a:t>Thank</a:t>
            </a:r>
          </a:p>
          <a:p>
            <a:pPr algn="ctr"/>
            <a:r>
              <a:rPr lang="en-US" sz="8000" dirty="0"/>
              <a:t>You</a:t>
            </a:r>
          </a:p>
        </p:txBody>
      </p:sp>
    </p:spTree>
    <p:extLst>
      <p:ext uri="{BB962C8B-B14F-4D97-AF65-F5344CB8AC3E}">
        <p14:creationId xmlns:p14="http://schemas.microsoft.com/office/powerpoint/2010/main" val="228784378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TotalTime>
  <Words>161</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Droplet</vt:lpstr>
      <vt:lpstr>Smart Watering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Watering System</dc:title>
  <dc:creator>adeep rajapaksha</dc:creator>
  <cp:lastModifiedBy>adeep rajapaksha</cp:lastModifiedBy>
  <cp:revision>2</cp:revision>
  <dcterms:created xsi:type="dcterms:W3CDTF">2019-05-06T08:25:42Z</dcterms:created>
  <dcterms:modified xsi:type="dcterms:W3CDTF">2019-05-06T08:42:52Z</dcterms:modified>
</cp:coreProperties>
</file>