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80" r:id="rId4"/>
    <p:sldId id="277" r:id="rId5"/>
    <p:sldId id="278" r:id="rId6"/>
    <p:sldId id="279" r:id="rId7"/>
    <p:sldId id="270" r:id="rId8"/>
    <p:sldId id="262" r:id="rId9"/>
    <p:sldId id="263" r:id="rId10"/>
    <p:sldId id="268" r:id="rId11"/>
    <p:sldId id="283" r:id="rId12"/>
    <p:sldId id="285" r:id="rId13"/>
    <p:sldId id="269" r:id="rId14"/>
    <p:sldId id="281" r:id="rId15"/>
    <p:sldId id="282" r:id="rId16"/>
    <p:sldId id="286"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7296-0578-6D13-3B7C-0B8D72862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F7ECAA4-7580-896C-5EBE-EBFDB0D34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33AAB4BE-4370-511F-C8F9-EC2DD761BE07}"/>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8AC1C683-B0E6-789F-DF51-9FC7E44BF53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AD37228-1C93-AE81-1558-491EB543CD01}"/>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44539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8DF2-B3DA-A283-A05B-14266D92D5BC}"/>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773E853-4482-02F2-72BD-F507678BCF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7873CC4-DE5E-B9B2-0D7D-F36C4ECD48EC}"/>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08A2470E-FB57-6494-8A70-58301DE355F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D501450-D561-5299-2814-AAFAA6BC14A5}"/>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321669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ECA0C8-F44F-EE59-570E-7B6BB3A228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16F0F88-DCB0-9094-73D4-5D7409F39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4F82AF5-29C8-36CE-0431-EF3B5EEFB754}"/>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62AC8606-8240-0058-7198-FAB9ABDBD03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3EFD54C-4D1B-69F0-FF7E-022B86A10D90}"/>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5955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20BD-8C66-4354-4A7C-565760A387C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BABB40A-F8C2-FCEB-D43C-5D5ED76FC5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591F62A-CFCD-B8BF-397C-C3E6477D1B17}"/>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358FD719-7BAC-B006-EE58-23ADD8FB541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3227DC4-A642-6700-9E20-6DB5668782A0}"/>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332685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A372-51B4-71BE-B964-96BA49BB3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6A02B62-C47E-EA91-99DD-3E9F45410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FB383-C0AB-AC94-2B82-C58D1C477F42}"/>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EA2D8D39-A569-744D-5763-A5497F8DEBD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37FC15D-7F01-75B4-2C58-9F7880B00B0F}"/>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317725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A41B-76CF-FDC0-1216-BB0FA2A4C6C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DE2D8EA-E982-CB4E-1AE7-25C84DE891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2642C17-B042-70F4-AB98-C5F5D2CD3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19E6E8A-E10F-B990-1D52-4DF8F78DC50A}"/>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6" name="Footer Placeholder 5">
            <a:extLst>
              <a:ext uri="{FF2B5EF4-FFF2-40B4-BE49-F238E27FC236}">
                <a16:creationId xmlns:a16="http://schemas.microsoft.com/office/drawing/2014/main" id="{C5BA1CC7-7AB6-93FD-A6F2-586BF95840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A3B3CAD-D7FC-8B51-EA34-27E3392E924F}"/>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38988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2B70-2477-8B36-1EAA-525B48EC3F76}"/>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6E058A4-18CE-F0F6-BF0E-67BE2B7F8C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F902D-BFA1-A540-EE69-E4D7B707F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7B2AFFE3-336F-4BAF-3384-C9811D665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766E7-1287-6D80-FC08-119AF8764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AD476C0-E37D-334F-D039-C426FF5EC258}"/>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8" name="Footer Placeholder 7">
            <a:extLst>
              <a:ext uri="{FF2B5EF4-FFF2-40B4-BE49-F238E27FC236}">
                <a16:creationId xmlns:a16="http://schemas.microsoft.com/office/drawing/2014/main" id="{81693B44-6454-EFAF-A9AF-994986A487A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4EDBF1F9-5A30-F751-92EB-BDB76132CF4A}"/>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102966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120C-FF43-00C6-C9BF-34AFA71F30A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EBE147B7-1824-99D5-999C-7DF13E57484D}"/>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4" name="Footer Placeholder 3">
            <a:extLst>
              <a:ext uri="{FF2B5EF4-FFF2-40B4-BE49-F238E27FC236}">
                <a16:creationId xmlns:a16="http://schemas.microsoft.com/office/drawing/2014/main" id="{B87089BE-1FC3-0866-7686-EC943030B0A5}"/>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5F14A344-BD46-F582-0759-1F3E6094036D}"/>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242820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EAC62-8DAF-57B8-34BD-85019446005C}"/>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3" name="Footer Placeholder 2">
            <a:extLst>
              <a:ext uri="{FF2B5EF4-FFF2-40B4-BE49-F238E27FC236}">
                <a16:creationId xmlns:a16="http://schemas.microsoft.com/office/drawing/2014/main" id="{83A0224D-8C49-29ED-DCC7-63337E7A3C1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D49A64D-4659-08A8-64B0-027F36BC0EFD}"/>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29752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6EAD-7F22-25D6-5CD3-DB8291B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18BD24C3-5136-63BB-CD91-72E30A348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343CE58-2CDF-11E2-04A3-08BA7039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AAA70-43D4-B4BD-C8D4-EB6DECE2BF91}"/>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6" name="Footer Placeholder 5">
            <a:extLst>
              <a:ext uri="{FF2B5EF4-FFF2-40B4-BE49-F238E27FC236}">
                <a16:creationId xmlns:a16="http://schemas.microsoft.com/office/drawing/2014/main" id="{79E9FED7-B1E9-1943-FB9A-10D89EA414E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E117136-01CE-121E-0B6E-85CDBC9050C1}"/>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95272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19C6-11CC-C37B-8159-AC543F8A1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1BD73FE-7A52-23F9-178E-2753BD0BB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D714FCD-B35F-ED4F-C629-3D4BCDD4E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ECEB-8A85-5494-8812-BBC0DD3A8CE1}"/>
              </a:ext>
            </a:extLst>
          </p:cNvPr>
          <p:cNvSpPr>
            <a:spLocks noGrp="1"/>
          </p:cNvSpPr>
          <p:nvPr>
            <p:ph type="dt" sz="half" idx="10"/>
          </p:nvPr>
        </p:nvSpPr>
        <p:spPr/>
        <p:txBody>
          <a:bodyPr/>
          <a:lstStyle/>
          <a:p>
            <a:fld id="{3BA728EA-3061-441E-8983-84A3A288316A}" type="datetimeFigureOut">
              <a:rPr lang="en-NG" smtClean="0"/>
              <a:t>16/06/2022</a:t>
            </a:fld>
            <a:endParaRPr lang="en-NG"/>
          </a:p>
        </p:txBody>
      </p:sp>
      <p:sp>
        <p:nvSpPr>
          <p:cNvPr id="6" name="Footer Placeholder 5">
            <a:extLst>
              <a:ext uri="{FF2B5EF4-FFF2-40B4-BE49-F238E27FC236}">
                <a16:creationId xmlns:a16="http://schemas.microsoft.com/office/drawing/2014/main" id="{50C39C6C-2028-8E55-6DF1-31C54FA37FE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D8FD541-71E3-35B9-27A7-414AAD83F424}"/>
              </a:ext>
            </a:extLst>
          </p:cNvPr>
          <p:cNvSpPr>
            <a:spLocks noGrp="1"/>
          </p:cNvSpPr>
          <p:nvPr>
            <p:ph type="sldNum" sz="quarter" idx="12"/>
          </p:nvPr>
        </p:nvSpPr>
        <p:spPr/>
        <p:txBody>
          <a:bodyPr/>
          <a:lstStyle/>
          <a:p>
            <a:fld id="{7C4C0E4E-7ED8-46B2-BE30-634DF247692B}" type="slidenum">
              <a:rPr lang="en-NG" smtClean="0"/>
              <a:t>‹#›</a:t>
            </a:fld>
            <a:endParaRPr lang="en-NG"/>
          </a:p>
        </p:txBody>
      </p:sp>
    </p:spTree>
    <p:extLst>
      <p:ext uri="{BB962C8B-B14F-4D97-AF65-F5344CB8AC3E}">
        <p14:creationId xmlns:p14="http://schemas.microsoft.com/office/powerpoint/2010/main" val="425895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5486B-4759-6E90-3BD1-5985CFE0E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25F7C69-E68F-2135-5F61-24AA0B3DF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2FBF18C-B6D2-3F36-3F2E-D1135E78B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728EA-3061-441E-8983-84A3A288316A}" type="datetimeFigureOut">
              <a:rPr lang="en-NG" smtClean="0"/>
              <a:t>16/06/2022</a:t>
            </a:fld>
            <a:endParaRPr lang="en-NG"/>
          </a:p>
        </p:txBody>
      </p:sp>
      <p:sp>
        <p:nvSpPr>
          <p:cNvPr id="5" name="Footer Placeholder 4">
            <a:extLst>
              <a:ext uri="{FF2B5EF4-FFF2-40B4-BE49-F238E27FC236}">
                <a16:creationId xmlns:a16="http://schemas.microsoft.com/office/drawing/2014/main" id="{2C18465E-40DF-BBB4-8C36-1681BFC70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1B180B82-5838-A55C-B20B-0687FDEF4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C0E4E-7ED8-46B2-BE30-634DF247692B}" type="slidenum">
              <a:rPr lang="en-NG" smtClean="0"/>
              <a:t>‹#›</a:t>
            </a:fld>
            <a:endParaRPr lang="en-NG"/>
          </a:p>
        </p:txBody>
      </p:sp>
    </p:spTree>
    <p:extLst>
      <p:ext uri="{BB962C8B-B14F-4D97-AF65-F5344CB8AC3E}">
        <p14:creationId xmlns:p14="http://schemas.microsoft.com/office/powerpoint/2010/main" val="213446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5E283F-8A92-4ABE-D986-89B87A9C409E}"/>
              </a:ext>
            </a:extLst>
          </p:cNvPr>
          <p:cNvSpPr>
            <a:spLocks noGrp="1"/>
          </p:cNvSpPr>
          <p:nvPr>
            <p:ph type="ctrTitle"/>
          </p:nvPr>
        </p:nvSpPr>
        <p:spPr>
          <a:xfrm>
            <a:off x="1296878" y="268212"/>
            <a:ext cx="10053763" cy="2647708"/>
          </a:xfrm>
        </p:spPr>
        <p:txBody>
          <a:bodyPr anchor="b">
            <a:normAutofit/>
          </a:bodyPr>
          <a:lstStyle/>
          <a:p>
            <a:pPr algn="l"/>
            <a:r>
              <a:rPr lang="en-GB" sz="7200" b="1" dirty="0">
                <a:solidFill>
                  <a:srgbClr val="FFFFFF"/>
                </a:solidFill>
              </a:rPr>
              <a:t>ANALYSIS : </a:t>
            </a:r>
            <a:br>
              <a:rPr lang="en-GB" sz="7200" b="1" dirty="0">
                <a:solidFill>
                  <a:srgbClr val="FFFFFF"/>
                </a:solidFill>
              </a:rPr>
            </a:br>
            <a:r>
              <a:rPr lang="en-GB" sz="7200" b="1" dirty="0">
                <a:solidFill>
                  <a:srgbClr val="FFFFFF"/>
                </a:solidFill>
              </a:rPr>
              <a:t>OFFICE SUPPLY DATASET</a:t>
            </a:r>
            <a:endParaRPr lang="en-NG" sz="7200" b="1" dirty="0">
              <a:solidFill>
                <a:srgbClr val="FFFFFF"/>
              </a:solidFill>
            </a:endParaRPr>
          </a:p>
        </p:txBody>
      </p:sp>
    </p:spTree>
    <p:extLst>
      <p:ext uri="{BB962C8B-B14F-4D97-AF65-F5344CB8AC3E}">
        <p14:creationId xmlns:p14="http://schemas.microsoft.com/office/powerpoint/2010/main" val="363190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13361" y="1073120"/>
            <a:ext cx="3581402" cy="5784452"/>
          </a:xfrm>
        </p:spPr>
        <p:txBody>
          <a:bodyPr vert="horz" lIns="91440" tIns="45720" rIns="91440" bIns="45720" rtlCol="0" anchor="t">
            <a:normAutofit/>
          </a:bodyPr>
          <a:lstStyle/>
          <a:p>
            <a:r>
              <a:rPr lang="en-US" sz="2400" dirty="0">
                <a:solidFill>
                  <a:srgbClr val="FFFFFF"/>
                </a:solidFill>
              </a:rPr>
              <a:t>In 2014, L</a:t>
            </a:r>
            <a:r>
              <a:rPr lang="en-US" sz="2400" kern="1200" dirty="0">
                <a:solidFill>
                  <a:srgbClr val="FFFFFF"/>
                </a:solidFill>
                <a:latin typeface="+mj-lt"/>
                <a:ea typeface="+mj-ea"/>
                <a:cs typeface="+mj-cs"/>
              </a:rPr>
              <a:t>agos State followed by Ogun State generated more revenue with Ondo State as the least generating. </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Overall, t</a:t>
            </a:r>
            <a:r>
              <a:rPr lang="en-US" sz="2400" dirty="0">
                <a:solidFill>
                  <a:srgbClr val="FFFFFF"/>
                </a:solidFill>
              </a:rPr>
              <a:t>he year 2014 fared much better than 2013 </a:t>
            </a:r>
            <a:endParaRPr lang="en-US" sz="2400" kern="1200" dirty="0">
              <a:solidFill>
                <a:srgbClr val="FFFFFF"/>
              </a:solidFill>
              <a:latin typeface="+mj-lt"/>
              <a:ea typeface="+mj-ea"/>
              <a:cs typeface="+mj-cs"/>
            </a:endParaRPr>
          </a:p>
        </p:txBody>
      </p:sp>
      <p:pic>
        <p:nvPicPr>
          <p:cNvPr id="15" name="Picture 14">
            <a:extLst>
              <a:ext uri="{FF2B5EF4-FFF2-40B4-BE49-F238E27FC236}">
                <a16:creationId xmlns:a16="http://schemas.microsoft.com/office/drawing/2014/main" id="{8FF596C5-7B6C-C004-B4FD-959602075647}"/>
              </a:ext>
            </a:extLst>
          </p:cNvPr>
          <p:cNvPicPr>
            <a:picLocks noChangeAspect="1"/>
          </p:cNvPicPr>
          <p:nvPr/>
        </p:nvPicPr>
        <p:blipFill>
          <a:blip r:embed="rId2"/>
          <a:stretch>
            <a:fillRect/>
          </a:stretch>
        </p:blipFill>
        <p:spPr>
          <a:xfrm>
            <a:off x="4467349" y="1073120"/>
            <a:ext cx="6959600" cy="5057680"/>
          </a:xfrm>
          <a:prstGeom prst="rect">
            <a:avLst/>
          </a:prstGeom>
        </p:spPr>
      </p:pic>
      <p:sp>
        <p:nvSpPr>
          <p:cNvPr id="9" name="Title 1">
            <a:extLst>
              <a:ext uri="{FF2B5EF4-FFF2-40B4-BE49-F238E27FC236}">
                <a16:creationId xmlns:a16="http://schemas.microsoft.com/office/drawing/2014/main" id="{E07E13BD-A01F-02B5-FFB9-6172A87CC9E9}"/>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251377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54000" y="250708"/>
            <a:ext cx="3698240" cy="6302492"/>
          </a:xfrm>
        </p:spPr>
        <p:txBody>
          <a:bodyPr vert="horz" lIns="91440" tIns="45720" rIns="91440" bIns="45720" rtlCol="0" anchor="t">
            <a:normAutofit/>
          </a:bodyPr>
          <a:lstStyle/>
          <a:p>
            <a:r>
              <a:rPr lang="en-US" sz="4000" kern="1200" dirty="0">
                <a:solidFill>
                  <a:srgbClr val="FFFFFF"/>
                </a:solidFill>
                <a:latin typeface="+mj-lt"/>
                <a:ea typeface="+mj-ea"/>
                <a:cs typeface="+mj-cs"/>
              </a:rPr>
              <a:t>Key Products	</a:t>
            </a:r>
            <a:br>
              <a:rPr lang="en-US" sz="4000" kern="1200" dirty="0">
                <a:solidFill>
                  <a:srgbClr val="FFFFFF"/>
                </a:solidFill>
                <a:latin typeface="+mj-lt"/>
                <a:ea typeface="+mj-ea"/>
                <a:cs typeface="+mj-cs"/>
              </a:rPr>
            </a:br>
            <a:r>
              <a:rPr lang="en-US" sz="4000" dirty="0">
                <a:solidFill>
                  <a:srgbClr val="FFFFFF"/>
                </a:solidFill>
              </a:rPr>
              <a:t>that drive</a:t>
            </a:r>
            <a:br>
              <a:rPr lang="en-US" sz="4000" kern="1200" dirty="0">
                <a:solidFill>
                  <a:srgbClr val="FFFFFF"/>
                </a:solidFill>
                <a:latin typeface="+mj-lt"/>
                <a:ea typeface="+mj-ea"/>
                <a:cs typeface="+mj-cs"/>
              </a:rPr>
            </a:br>
            <a:r>
              <a:rPr lang="en-US" sz="4000" dirty="0">
                <a:solidFill>
                  <a:srgbClr val="FFFFFF"/>
                </a:solidFill>
              </a:rPr>
              <a:t>Performance</a:t>
            </a:r>
            <a:br>
              <a:rPr lang="en-US" sz="4000" dirty="0">
                <a:solidFill>
                  <a:srgbClr val="FFFFFF"/>
                </a:solidFill>
              </a:rPr>
            </a:br>
            <a:br>
              <a:rPr lang="en-US" sz="4000" dirty="0">
                <a:solidFill>
                  <a:srgbClr val="FFFFFF"/>
                </a:solidFill>
              </a:rPr>
            </a:br>
            <a:br>
              <a:rPr lang="en-US" sz="4000" dirty="0">
                <a:solidFill>
                  <a:srgbClr val="FFFFFF"/>
                </a:solidFill>
              </a:rPr>
            </a:br>
            <a:r>
              <a:rPr lang="en-US" sz="4000" dirty="0">
                <a:solidFill>
                  <a:srgbClr val="FFFFFF"/>
                </a:solidFill>
              </a:rPr>
              <a:t>Biros, Notepads and Markers are the top products and key drivers of Performance</a:t>
            </a:r>
            <a:endParaRPr lang="en-US" sz="40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24659517-CF72-9F0B-5FB1-D18892F05084}"/>
              </a:ext>
            </a:extLst>
          </p:cNvPr>
          <p:cNvPicPr>
            <a:picLocks noChangeAspect="1"/>
          </p:cNvPicPr>
          <p:nvPr/>
        </p:nvPicPr>
        <p:blipFill>
          <a:blip r:embed="rId2"/>
          <a:stretch>
            <a:fillRect/>
          </a:stretch>
        </p:blipFill>
        <p:spPr>
          <a:xfrm>
            <a:off x="4601044" y="629920"/>
            <a:ext cx="6961038" cy="5533866"/>
          </a:xfrm>
          <a:prstGeom prst="rect">
            <a:avLst/>
          </a:prstGeom>
        </p:spPr>
      </p:pic>
    </p:spTree>
    <p:extLst>
      <p:ext uri="{BB962C8B-B14F-4D97-AF65-F5344CB8AC3E}">
        <p14:creationId xmlns:p14="http://schemas.microsoft.com/office/powerpoint/2010/main" val="418363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33680" y="701040"/>
            <a:ext cx="3307189" cy="5137972"/>
          </a:xfrm>
        </p:spPr>
        <p:txBody>
          <a:bodyPr vert="horz" lIns="91440" tIns="45720" rIns="91440" bIns="45720" rtlCol="0" anchor="t">
            <a:normAutofit/>
          </a:bodyPr>
          <a:lstStyle/>
          <a:p>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Pencils and A4 Paper are the two products that can be discontinued due to poor performances.</a:t>
            </a:r>
          </a:p>
        </p:txBody>
      </p:sp>
      <p:pic>
        <p:nvPicPr>
          <p:cNvPr id="4" name="Picture 3">
            <a:extLst>
              <a:ext uri="{FF2B5EF4-FFF2-40B4-BE49-F238E27FC236}">
                <a16:creationId xmlns:a16="http://schemas.microsoft.com/office/drawing/2014/main" id="{3AA8E745-83A6-4AF3-E437-5439D670ACC3}"/>
              </a:ext>
            </a:extLst>
          </p:cNvPr>
          <p:cNvPicPr>
            <a:picLocks noChangeAspect="1"/>
          </p:cNvPicPr>
          <p:nvPr/>
        </p:nvPicPr>
        <p:blipFill>
          <a:blip r:embed="rId2"/>
          <a:stretch>
            <a:fillRect/>
          </a:stretch>
        </p:blipFill>
        <p:spPr>
          <a:xfrm>
            <a:off x="5048874" y="1346217"/>
            <a:ext cx="6259206" cy="4492795"/>
          </a:xfrm>
          <a:prstGeom prst="rect">
            <a:avLst/>
          </a:prstGeom>
        </p:spPr>
      </p:pic>
    </p:spTree>
    <p:extLst>
      <p:ext uri="{BB962C8B-B14F-4D97-AF65-F5344CB8AC3E}">
        <p14:creationId xmlns:p14="http://schemas.microsoft.com/office/powerpoint/2010/main" val="201146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110262" y="1859500"/>
            <a:ext cx="3699737" cy="4785139"/>
          </a:xfrm>
        </p:spPr>
        <p:txBody>
          <a:bodyPr vert="horz" lIns="91440" tIns="45720" rIns="91440" bIns="45720" rtlCol="0" anchor="t">
            <a:normAutofit/>
          </a:bodyPr>
          <a:lstStyle/>
          <a:p>
            <a:r>
              <a:rPr lang="en-US" sz="3600" dirty="0">
                <a:solidFill>
                  <a:srgbClr val="FFFFFF"/>
                </a:solidFill>
              </a:rPr>
              <a:t>Staplers were the least taxed product while Biros was the most taxed product with 1.52M in tax</a:t>
            </a:r>
            <a:endParaRPr lang="en-US" sz="3600" kern="1200"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3E969FAC-4B85-9D81-4901-F9CE2381CE00}"/>
              </a:ext>
            </a:extLst>
          </p:cNvPr>
          <p:cNvPicPr>
            <a:picLocks noChangeAspect="1"/>
          </p:cNvPicPr>
          <p:nvPr/>
        </p:nvPicPr>
        <p:blipFill>
          <a:blip r:embed="rId2"/>
          <a:stretch>
            <a:fillRect/>
          </a:stretch>
        </p:blipFill>
        <p:spPr>
          <a:xfrm>
            <a:off x="4601043" y="750432"/>
            <a:ext cx="6969759" cy="5691008"/>
          </a:xfrm>
          <a:prstGeom prst="rect">
            <a:avLst/>
          </a:prstGeom>
        </p:spPr>
      </p:pic>
      <p:sp>
        <p:nvSpPr>
          <p:cNvPr id="9" name="Title 1">
            <a:extLst>
              <a:ext uri="{FF2B5EF4-FFF2-40B4-BE49-F238E27FC236}">
                <a16:creationId xmlns:a16="http://schemas.microsoft.com/office/drawing/2014/main" id="{3A2060FE-AF6E-9063-CAFE-79BC39C6BC2E}"/>
              </a:ext>
            </a:extLst>
          </p:cNvPr>
          <p:cNvSpPr txBox="1">
            <a:spLocks/>
          </p:cNvSpPr>
          <p:nvPr/>
        </p:nvSpPr>
        <p:spPr>
          <a:xfrm>
            <a:off x="213361" y="650240"/>
            <a:ext cx="3505200" cy="111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3403561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354105" y="957424"/>
            <a:ext cx="3186764" cy="5533866"/>
          </a:xfrm>
        </p:spPr>
        <p:txBody>
          <a:bodyPr vert="horz" lIns="91440" tIns="45720" rIns="91440" bIns="45720" rtlCol="0" anchor="t">
            <a:noAutofit/>
          </a:bodyPr>
          <a:lstStyle/>
          <a:p>
            <a:r>
              <a:rPr lang="en-US" sz="2000" kern="1200" dirty="0">
                <a:solidFill>
                  <a:srgbClr val="FFFFFF"/>
                </a:solidFill>
                <a:latin typeface="+mj-lt"/>
                <a:ea typeface="+mj-ea"/>
                <a:cs typeface="+mj-cs"/>
              </a:rPr>
              <a:t>In Osun State, Notepad was the least taxed while Biros was the most taxed.</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In Ondo State, Biros was the most taxed and Staplers least taxed.</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In Lagos State, Notepad was least taxed while Biros was most taxed with 348.09K.</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In Oyo State, Staplers was least taxed while Biros was most taxed.</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In Ogun State, Biros was most taxed with Notepad the least taxed.</a:t>
            </a:r>
          </a:p>
        </p:txBody>
      </p:sp>
      <p:pic>
        <p:nvPicPr>
          <p:cNvPr id="6" name="Picture 5">
            <a:extLst>
              <a:ext uri="{FF2B5EF4-FFF2-40B4-BE49-F238E27FC236}">
                <a16:creationId xmlns:a16="http://schemas.microsoft.com/office/drawing/2014/main" id="{0C3BE18B-5166-D384-1F14-554696FACCF0}"/>
              </a:ext>
            </a:extLst>
          </p:cNvPr>
          <p:cNvPicPr>
            <a:picLocks noChangeAspect="1"/>
          </p:cNvPicPr>
          <p:nvPr/>
        </p:nvPicPr>
        <p:blipFill>
          <a:blip r:embed="rId2"/>
          <a:stretch>
            <a:fillRect/>
          </a:stretch>
        </p:blipFill>
        <p:spPr>
          <a:xfrm>
            <a:off x="4495807" y="568960"/>
            <a:ext cx="7238989" cy="5994400"/>
          </a:xfrm>
          <a:prstGeom prst="rect">
            <a:avLst/>
          </a:prstGeom>
        </p:spPr>
      </p:pic>
      <p:sp>
        <p:nvSpPr>
          <p:cNvPr id="9" name="Title 1">
            <a:extLst>
              <a:ext uri="{FF2B5EF4-FFF2-40B4-BE49-F238E27FC236}">
                <a16:creationId xmlns:a16="http://schemas.microsoft.com/office/drawing/2014/main" id="{AC3F07AF-E2C4-3CB2-3239-218C05FDCB0E}"/>
              </a:ext>
            </a:extLst>
          </p:cNvPr>
          <p:cNvSpPr txBox="1">
            <a:spLocks/>
          </p:cNvSpPr>
          <p:nvPr/>
        </p:nvSpPr>
        <p:spPr>
          <a:xfrm>
            <a:off x="194887" y="126700"/>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261073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11224" y="1219200"/>
            <a:ext cx="3581402" cy="5272090"/>
          </a:xfrm>
        </p:spPr>
        <p:txBody>
          <a:bodyPr vert="horz" lIns="91440" tIns="45720" rIns="91440" bIns="45720" rtlCol="0" anchor="t">
            <a:normAutofit/>
          </a:bodyPr>
          <a:lstStyle/>
          <a:p>
            <a:r>
              <a:rPr lang="en-US" sz="2400" kern="1200" dirty="0">
                <a:solidFill>
                  <a:srgbClr val="FFFFFF"/>
                </a:solidFill>
                <a:latin typeface="+mj-lt"/>
                <a:ea typeface="+mj-ea"/>
                <a:cs typeface="+mj-cs"/>
              </a:rPr>
              <a:t>For each segment, Biros was the most taxed with Staplers the least taxed</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dirty="0">
                <a:solidFill>
                  <a:srgbClr val="FFFFFF"/>
                </a:solidFill>
              </a:rPr>
              <a:t>T</a:t>
            </a:r>
            <a:r>
              <a:rPr lang="en-US" sz="2400" kern="1200" dirty="0">
                <a:solidFill>
                  <a:srgbClr val="FFFFFF"/>
                </a:solidFill>
                <a:latin typeface="+mj-lt"/>
                <a:ea typeface="+mj-ea"/>
                <a:cs typeface="+mj-cs"/>
              </a:rPr>
              <a:t>he overall most taxed segment is the small businesses while the least taxed segment are the Channel Partners</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The Government segment recorded the most taxed(Biro) and least taxed Product (Notepad)</a:t>
            </a:r>
          </a:p>
        </p:txBody>
      </p:sp>
      <p:pic>
        <p:nvPicPr>
          <p:cNvPr id="5" name="Picture 4">
            <a:extLst>
              <a:ext uri="{FF2B5EF4-FFF2-40B4-BE49-F238E27FC236}">
                <a16:creationId xmlns:a16="http://schemas.microsoft.com/office/drawing/2014/main" id="{8364CE7E-CB4B-3E89-D250-118ACE64D320}"/>
              </a:ext>
            </a:extLst>
          </p:cNvPr>
          <p:cNvPicPr>
            <a:picLocks noChangeAspect="1"/>
          </p:cNvPicPr>
          <p:nvPr/>
        </p:nvPicPr>
        <p:blipFill>
          <a:blip r:embed="rId2"/>
          <a:stretch>
            <a:fillRect/>
          </a:stretch>
        </p:blipFill>
        <p:spPr>
          <a:xfrm>
            <a:off x="4495807" y="461978"/>
            <a:ext cx="7137393" cy="5888022"/>
          </a:xfrm>
          <a:prstGeom prst="rect">
            <a:avLst/>
          </a:prstGeom>
        </p:spPr>
      </p:pic>
      <p:sp>
        <p:nvSpPr>
          <p:cNvPr id="11" name="Title 1">
            <a:extLst>
              <a:ext uri="{FF2B5EF4-FFF2-40B4-BE49-F238E27FC236}">
                <a16:creationId xmlns:a16="http://schemas.microsoft.com/office/drawing/2014/main" id="{31E7E44C-60C4-9C1C-0F62-711BEE969D29}"/>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145520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35E5-4B76-BD29-6314-8A15922021BE}"/>
              </a:ext>
            </a:extLst>
          </p:cNvPr>
          <p:cNvSpPr>
            <a:spLocks noGrp="1"/>
          </p:cNvSpPr>
          <p:nvPr>
            <p:ph type="title"/>
          </p:nvPr>
        </p:nvSpPr>
        <p:spPr>
          <a:xfrm>
            <a:off x="-50928" y="586855"/>
            <a:ext cx="4037841" cy="5356745"/>
          </a:xfrm>
        </p:spPr>
        <p:txBody>
          <a:bodyPr anchor="b">
            <a:normAutofit/>
          </a:bodyPr>
          <a:lstStyle/>
          <a:p>
            <a:pPr algn="r"/>
            <a:r>
              <a:rPr lang="en-GB" sz="4000" dirty="0">
                <a:solidFill>
                  <a:srgbClr val="FFFFFF"/>
                </a:solidFill>
              </a:rPr>
              <a:t>Recommendations</a:t>
            </a:r>
            <a:br>
              <a:rPr lang="en-GB" sz="4000" dirty="0">
                <a:solidFill>
                  <a:srgbClr val="FFFFFF"/>
                </a:solidFill>
              </a:rPr>
            </a:br>
            <a:br>
              <a:rPr lang="en-GB" sz="4000" dirty="0">
                <a:solidFill>
                  <a:srgbClr val="FFFFFF"/>
                </a:solidFill>
              </a:rPr>
            </a:br>
            <a:br>
              <a:rPr lang="en-GB" sz="4000" dirty="0">
                <a:solidFill>
                  <a:srgbClr val="FFFFFF"/>
                </a:solidFill>
              </a:rPr>
            </a:br>
            <a:br>
              <a:rPr lang="en-GB" sz="4000" dirty="0">
                <a:solidFill>
                  <a:srgbClr val="FFFFFF"/>
                </a:solidFill>
              </a:rPr>
            </a:br>
            <a:br>
              <a:rPr lang="en-GB" sz="4000" dirty="0">
                <a:solidFill>
                  <a:srgbClr val="FFFFFF"/>
                </a:solidFill>
              </a:rPr>
            </a:br>
            <a:r>
              <a:rPr lang="en-GB" sz="4000" dirty="0">
                <a:solidFill>
                  <a:srgbClr val="FFFFFF"/>
                </a:solidFill>
              </a:rPr>
              <a:t>and </a:t>
            </a:r>
            <a:br>
              <a:rPr lang="en-GB" sz="4000" dirty="0">
                <a:solidFill>
                  <a:srgbClr val="FFFFFF"/>
                </a:solidFill>
              </a:rPr>
            </a:br>
            <a:br>
              <a:rPr lang="en-GB" sz="4000" dirty="0">
                <a:solidFill>
                  <a:srgbClr val="FFFFFF"/>
                </a:solidFill>
              </a:rPr>
            </a:br>
            <a:r>
              <a:rPr lang="en-GB" sz="4000" dirty="0">
                <a:solidFill>
                  <a:srgbClr val="FFFFFF"/>
                </a:solidFill>
              </a:rPr>
              <a:t>Conclusion</a:t>
            </a:r>
            <a:endParaRPr lang="en-NG" sz="4000" dirty="0">
              <a:solidFill>
                <a:srgbClr val="FFFFFF"/>
              </a:solidFill>
            </a:endParaRPr>
          </a:p>
        </p:txBody>
      </p:sp>
      <p:sp>
        <p:nvSpPr>
          <p:cNvPr id="3" name="Content Placeholder 2">
            <a:extLst>
              <a:ext uri="{FF2B5EF4-FFF2-40B4-BE49-F238E27FC236}">
                <a16:creationId xmlns:a16="http://schemas.microsoft.com/office/drawing/2014/main" id="{6FA1F98B-C68D-39F0-0D85-AF4FB7D58B97}"/>
              </a:ext>
            </a:extLst>
          </p:cNvPr>
          <p:cNvSpPr>
            <a:spLocks noGrp="1"/>
          </p:cNvSpPr>
          <p:nvPr>
            <p:ph idx="1"/>
          </p:nvPr>
        </p:nvSpPr>
        <p:spPr>
          <a:xfrm>
            <a:off x="4088745" y="511388"/>
            <a:ext cx="7757815" cy="6184052"/>
          </a:xfrm>
        </p:spPr>
        <p:txBody>
          <a:bodyPr anchor="ctr">
            <a:normAutofit/>
          </a:bodyPr>
          <a:lstStyle/>
          <a:p>
            <a:r>
              <a:rPr lang="en-GB" sz="2000" dirty="0"/>
              <a:t>Increase customer targets (number of states and segments where products are supplied to) in order to grow revenue</a:t>
            </a:r>
          </a:p>
          <a:p>
            <a:r>
              <a:rPr lang="en-GB" sz="2000" dirty="0"/>
              <a:t>Increasing the discount on A4 Paper in order to boost sales</a:t>
            </a:r>
          </a:p>
          <a:p>
            <a:r>
              <a:rPr lang="en-GB" sz="2000" dirty="0"/>
              <a:t>Improve branding of Pencils to increase revenue generation</a:t>
            </a:r>
          </a:p>
          <a:p>
            <a:r>
              <a:rPr lang="en-GB" sz="2000" dirty="0"/>
              <a:t>Improve customer relationship to take advantage of the increasing market share for the next year</a:t>
            </a:r>
          </a:p>
          <a:p>
            <a:r>
              <a:rPr lang="en-GB" sz="2000" dirty="0"/>
              <a:t>Reducing Bottlenecks in sales process to help attract and increase follow up for indecisive customers</a:t>
            </a:r>
          </a:p>
          <a:p>
            <a:endParaRPr lang="en-GB" sz="2000" dirty="0"/>
          </a:p>
          <a:p>
            <a:endParaRPr lang="en-GB" sz="2000" dirty="0"/>
          </a:p>
          <a:p>
            <a:endParaRPr lang="en-GB" sz="2000" dirty="0"/>
          </a:p>
          <a:p>
            <a:r>
              <a:rPr lang="en-GB" sz="2000" dirty="0"/>
              <a:t>Overall, revenue generated in the last few years were within error margin. However, with the recommendations provided, there is room for improvement and analysis suggests that Management is on the right track </a:t>
            </a:r>
          </a:p>
        </p:txBody>
      </p:sp>
    </p:spTree>
    <p:extLst>
      <p:ext uri="{BB962C8B-B14F-4D97-AF65-F5344CB8AC3E}">
        <p14:creationId xmlns:p14="http://schemas.microsoft.com/office/powerpoint/2010/main" val="69604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30480" y="81280"/>
            <a:ext cx="4008123" cy="6776292"/>
          </a:xfrm>
        </p:spPr>
        <p:txBody>
          <a:bodyPr vert="horz" lIns="91440" tIns="45720" rIns="91440" bIns="45720" rtlCol="0" anchor="t">
            <a:normAutofit/>
          </a:bodyPr>
          <a:lstStyle/>
          <a:p>
            <a:r>
              <a:rPr lang="en-US" sz="4800" b="1" kern="1200" dirty="0">
                <a:latin typeface="+mj-lt"/>
                <a:ea typeface="+mj-ea"/>
                <a:cs typeface="+mj-cs"/>
              </a:rPr>
              <a:t>EXECUTIVE SUMMARY</a:t>
            </a:r>
            <a:br>
              <a:rPr lang="en-US" sz="4800" b="1" kern="1200" dirty="0">
                <a:latin typeface="+mj-lt"/>
                <a:ea typeface="+mj-ea"/>
                <a:cs typeface="+mj-cs"/>
              </a:rPr>
            </a:br>
            <a:br>
              <a:rPr lang="en-US" sz="2800" b="1" kern="1200" dirty="0">
                <a:solidFill>
                  <a:schemeClr val="bg1"/>
                </a:solidFill>
                <a:latin typeface="+mj-lt"/>
                <a:ea typeface="+mj-ea"/>
                <a:cs typeface="+mj-cs"/>
              </a:rPr>
            </a:br>
            <a:r>
              <a:rPr lang="en-GB" sz="2800" b="1" kern="1200" dirty="0">
                <a:solidFill>
                  <a:schemeClr val="bg1"/>
                </a:solidFill>
                <a:latin typeface="+mj-lt"/>
                <a:ea typeface="+mj-ea"/>
                <a:cs typeface="+mj-cs"/>
              </a:rPr>
              <a:t>Mission </a:t>
            </a:r>
            <a:br>
              <a:rPr lang="en-GB" sz="4800" b="1" kern="1200" dirty="0">
                <a:solidFill>
                  <a:schemeClr val="bg1"/>
                </a:solidFill>
                <a:latin typeface="+mj-lt"/>
                <a:ea typeface="+mj-ea"/>
                <a:cs typeface="+mj-cs"/>
              </a:rPr>
            </a:br>
            <a:r>
              <a:rPr lang="en-GB" sz="1800" b="1" kern="1200" dirty="0">
                <a:solidFill>
                  <a:schemeClr val="bg1"/>
                </a:solidFill>
                <a:latin typeface="+mj-lt"/>
                <a:ea typeface="+mj-ea"/>
                <a:cs typeface="+mj-cs"/>
              </a:rPr>
              <a:t>To provide a diverse selection of products to office environments on a business-to-business basis, making each aspect of every transaction a positive and satisfying experience.</a:t>
            </a:r>
            <a:br>
              <a:rPr lang="en-GB" sz="1800" b="1" kern="1200" dirty="0">
                <a:solidFill>
                  <a:schemeClr val="bg1"/>
                </a:solidFill>
                <a:latin typeface="+mj-lt"/>
                <a:ea typeface="+mj-ea"/>
                <a:cs typeface="+mj-cs"/>
              </a:rPr>
            </a:br>
            <a:br>
              <a:rPr lang="en-GB" sz="1800" b="1" kern="1200" dirty="0">
                <a:solidFill>
                  <a:schemeClr val="bg1"/>
                </a:solidFill>
                <a:latin typeface="+mj-lt"/>
                <a:ea typeface="+mj-ea"/>
                <a:cs typeface="+mj-cs"/>
              </a:rPr>
            </a:br>
            <a:br>
              <a:rPr lang="en-GB" sz="1800" b="1" kern="1200" dirty="0">
                <a:solidFill>
                  <a:schemeClr val="bg1"/>
                </a:solidFill>
                <a:latin typeface="+mj-lt"/>
                <a:ea typeface="+mj-ea"/>
                <a:cs typeface="+mj-cs"/>
              </a:rPr>
            </a:br>
            <a:r>
              <a:rPr lang="en-GB" sz="2800" b="1" kern="1200" dirty="0">
                <a:solidFill>
                  <a:schemeClr val="bg1"/>
                </a:solidFill>
                <a:latin typeface="+mj-lt"/>
                <a:ea typeface="+mj-ea"/>
                <a:cs typeface="+mj-cs"/>
              </a:rPr>
              <a:t>Vision</a:t>
            </a:r>
            <a:br>
              <a:rPr lang="en-GB" sz="1800" b="1" kern="1200" dirty="0">
                <a:solidFill>
                  <a:schemeClr val="bg1"/>
                </a:solidFill>
                <a:latin typeface="+mj-lt"/>
                <a:ea typeface="+mj-ea"/>
                <a:cs typeface="+mj-cs"/>
              </a:rPr>
            </a:br>
            <a:r>
              <a:rPr lang="en-GB" sz="1800" b="1" kern="1200" dirty="0">
                <a:solidFill>
                  <a:schemeClr val="bg1"/>
                </a:solidFill>
                <a:latin typeface="+mj-lt"/>
                <a:ea typeface="+mj-ea"/>
                <a:cs typeface="+mj-cs"/>
              </a:rPr>
              <a:t>We are the company of choice recognized by our employees for our core values and opportunities for personal and professional growth. We are the preeminent independent supplier of choice recognized by our customers as the best in total satisfaction and value.</a:t>
            </a:r>
            <a:endParaRPr lang="en-US" sz="4800" b="1" kern="12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7CB74C06-6CF9-A428-9CC9-B7FDB5141D2D}"/>
              </a:ext>
            </a:extLst>
          </p:cNvPr>
          <p:cNvPicPr>
            <a:picLocks noChangeAspect="1"/>
          </p:cNvPicPr>
          <p:nvPr/>
        </p:nvPicPr>
        <p:blipFill>
          <a:blip r:embed="rId2"/>
          <a:stretch>
            <a:fillRect/>
          </a:stretch>
        </p:blipFill>
        <p:spPr>
          <a:xfrm>
            <a:off x="9204960" y="386050"/>
            <a:ext cx="2791722" cy="1879630"/>
          </a:xfrm>
          <a:prstGeom prst="rect">
            <a:avLst/>
          </a:prstGeom>
        </p:spPr>
      </p:pic>
      <p:pic>
        <p:nvPicPr>
          <p:cNvPr id="9" name="Picture 8">
            <a:extLst>
              <a:ext uri="{FF2B5EF4-FFF2-40B4-BE49-F238E27FC236}">
                <a16:creationId xmlns:a16="http://schemas.microsoft.com/office/drawing/2014/main" id="{BFA2C089-A8CC-3E78-83FC-CA64BFF3CBA5}"/>
              </a:ext>
            </a:extLst>
          </p:cNvPr>
          <p:cNvPicPr>
            <a:picLocks noChangeAspect="1"/>
          </p:cNvPicPr>
          <p:nvPr/>
        </p:nvPicPr>
        <p:blipFill>
          <a:blip r:embed="rId3"/>
          <a:stretch>
            <a:fillRect/>
          </a:stretch>
        </p:blipFill>
        <p:spPr>
          <a:xfrm>
            <a:off x="4800413" y="2542627"/>
            <a:ext cx="1894833" cy="3481098"/>
          </a:xfrm>
          <a:prstGeom prst="rect">
            <a:avLst/>
          </a:prstGeom>
        </p:spPr>
      </p:pic>
      <p:pic>
        <p:nvPicPr>
          <p:cNvPr id="11" name="Picture 10">
            <a:extLst>
              <a:ext uri="{FF2B5EF4-FFF2-40B4-BE49-F238E27FC236}">
                <a16:creationId xmlns:a16="http://schemas.microsoft.com/office/drawing/2014/main" id="{2D756537-3B34-D0F3-62BA-20E6E85DF848}"/>
              </a:ext>
            </a:extLst>
          </p:cNvPr>
          <p:cNvPicPr>
            <a:picLocks noChangeAspect="1"/>
          </p:cNvPicPr>
          <p:nvPr/>
        </p:nvPicPr>
        <p:blipFill>
          <a:blip r:embed="rId4"/>
          <a:stretch>
            <a:fillRect/>
          </a:stretch>
        </p:blipFill>
        <p:spPr>
          <a:xfrm>
            <a:off x="4903511" y="2780998"/>
            <a:ext cx="1629175" cy="2299002"/>
          </a:xfrm>
          <a:prstGeom prst="rect">
            <a:avLst/>
          </a:prstGeom>
        </p:spPr>
      </p:pic>
      <p:pic>
        <p:nvPicPr>
          <p:cNvPr id="18" name="Picture 17">
            <a:extLst>
              <a:ext uri="{FF2B5EF4-FFF2-40B4-BE49-F238E27FC236}">
                <a16:creationId xmlns:a16="http://schemas.microsoft.com/office/drawing/2014/main" id="{B896C2CE-9DCF-6E40-A037-AC716B78ACC4}"/>
              </a:ext>
            </a:extLst>
          </p:cNvPr>
          <p:cNvPicPr>
            <a:picLocks noChangeAspect="1"/>
          </p:cNvPicPr>
          <p:nvPr/>
        </p:nvPicPr>
        <p:blipFill>
          <a:blip r:embed="rId3"/>
          <a:stretch>
            <a:fillRect/>
          </a:stretch>
        </p:blipFill>
        <p:spPr>
          <a:xfrm>
            <a:off x="6968521" y="2542627"/>
            <a:ext cx="1894833" cy="3481098"/>
          </a:xfrm>
          <a:prstGeom prst="rect">
            <a:avLst/>
          </a:prstGeom>
        </p:spPr>
      </p:pic>
      <p:pic>
        <p:nvPicPr>
          <p:cNvPr id="13" name="Picture 12">
            <a:extLst>
              <a:ext uri="{FF2B5EF4-FFF2-40B4-BE49-F238E27FC236}">
                <a16:creationId xmlns:a16="http://schemas.microsoft.com/office/drawing/2014/main" id="{711B7382-6542-FC41-F0EA-2FF0650A8ACC}"/>
              </a:ext>
            </a:extLst>
          </p:cNvPr>
          <p:cNvPicPr>
            <a:picLocks noChangeAspect="1"/>
          </p:cNvPicPr>
          <p:nvPr/>
        </p:nvPicPr>
        <p:blipFill>
          <a:blip r:embed="rId5"/>
          <a:stretch>
            <a:fillRect/>
          </a:stretch>
        </p:blipFill>
        <p:spPr>
          <a:xfrm>
            <a:off x="7138697" y="2673905"/>
            <a:ext cx="1554480" cy="2299002"/>
          </a:xfrm>
          <a:prstGeom prst="rect">
            <a:avLst/>
          </a:prstGeom>
        </p:spPr>
      </p:pic>
      <p:pic>
        <p:nvPicPr>
          <p:cNvPr id="22" name="Picture 21">
            <a:extLst>
              <a:ext uri="{FF2B5EF4-FFF2-40B4-BE49-F238E27FC236}">
                <a16:creationId xmlns:a16="http://schemas.microsoft.com/office/drawing/2014/main" id="{A9571558-3AA2-F2DE-5562-BAFA55AD4F12}"/>
              </a:ext>
            </a:extLst>
          </p:cNvPr>
          <p:cNvPicPr>
            <a:picLocks noChangeAspect="1"/>
          </p:cNvPicPr>
          <p:nvPr/>
        </p:nvPicPr>
        <p:blipFill>
          <a:blip r:embed="rId6"/>
          <a:stretch>
            <a:fillRect/>
          </a:stretch>
        </p:blipFill>
        <p:spPr>
          <a:xfrm>
            <a:off x="9044994" y="2501977"/>
            <a:ext cx="3063095" cy="1396013"/>
          </a:xfrm>
          <a:prstGeom prst="rect">
            <a:avLst/>
          </a:prstGeom>
        </p:spPr>
      </p:pic>
      <p:pic>
        <p:nvPicPr>
          <p:cNvPr id="29" name="Picture 28">
            <a:extLst>
              <a:ext uri="{FF2B5EF4-FFF2-40B4-BE49-F238E27FC236}">
                <a16:creationId xmlns:a16="http://schemas.microsoft.com/office/drawing/2014/main" id="{BBC15374-FF89-9780-D859-D3CEE307F48F}"/>
              </a:ext>
            </a:extLst>
          </p:cNvPr>
          <p:cNvPicPr>
            <a:picLocks noChangeAspect="1"/>
          </p:cNvPicPr>
          <p:nvPr/>
        </p:nvPicPr>
        <p:blipFill>
          <a:blip r:embed="rId7"/>
          <a:stretch>
            <a:fillRect/>
          </a:stretch>
        </p:blipFill>
        <p:spPr>
          <a:xfrm>
            <a:off x="4319873" y="386051"/>
            <a:ext cx="2712670" cy="1879630"/>
          </a:xfrm>
          <a:prstGeom prst="rect">
            <a:avLst/>
          </a:prstGeom>
        </p:spPr>
      </p:pic>
      <p:pic>
        <p:nvPicPr>
          <p:cNvPr id="31" name="Picture 30">
            <a:extLst>
              <a:ext uri="{FF2B5EF4-FFF2-40B4-BE49-F238E27FC236}">
                <a16:creationId xmlns:a16="http://schemas.microsoft.com/office/drawing/2014/main" id="{0FBFE60C-7F94-0AB9-66DA-BBAF0D9EB087}"/>
              </a:ext>
            </a:extLst>
          </p:cNvPr>
          <p:cNvPicPr>
            <a:picLocks noChangeAspect="1"/>
          </p:cNvPicPr>
          <p:nvPr/>
        </p:nvPicPr>
        <p:blipFill>
          <a:blip r:embed="rId8"/>
          <a:stretch>
            <a:fillRect/>
          </a:stretch>
        </p:blipFill>
        <p:spPr>
          <a:xfrm>
            <a:off x="7015058" y="487195"/>
            <a:ext cx="2189901" cy="1787396"/>
          </a:xfrm>
          <a:prstGeom prst="rect">
            <a:avLst/>
          </a:prstGeom>
        </p:spPr>
      </p:pic>
    </p:spTree>
    <p:extLst>
      <p:ext uri="{BB962C8B-B14F-4D97-AF65-F5344CB8AC3E}">
        <p14:creationId xmlns:p14="http://schemas.microsoft.com/office/powerpoint/2010/main" val="181440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13361" y="1380788"/>
            <a:ext cx="3505200" cy="4308811"/>
          </a:xfrm>
        </p:spPr>
        <p:txBody>
          <a:bodyPr vert="horz" lIns="91440" tIns="45720" rIns="91440" bIns="45720" rtlCol="0" anchor="t">
            <a:normAutofit/>
          </a:bodyPr>
          <a:lstStyle/>
          <a:p>
            <a:r>
              <a:rPr lang="en-US" sz="2400" dirty="0">
                <a:solidFill>
                  <a:srgbClr val="FFFFFF"/>
                </a:solidFill>
              </a:rPr>
              <a:t>Government having the most revenue generated within the focus period</a:t>
            </a:r>
            <a:br>
              <a:rPr lang="en-US" sz="2400" dirty="0">
                <a:solidFill>
                  <a:srgbClr val="FFFFFF"/>
                </a:solidFill>
              </a:rPr>
            </a:br>
            <a:br>
              <a:rPr lang="en-US" sz="2400" dirty="0">
                <a:solidFill>
                  <a:srgbClr val="FFFFFF"/>
                </a:solidFill>
              </a:rPr>
            </a:br>
            <a:br>
              <a:rPr lang="en-US" sz="2400" dirty="0">
                <a:solidFill>
                  <a:srgbClr val="FFFFFF"/>
                </a:solidFill>
              </a:rPr>
            </a:br>
            <a:br>
              <a:rPr lang="en-US" sz="2400" dirty="0">
                <a:solidFill>
                  <a:srgbClr val="FFFFFF"/>
                </a:solidFill>
              </a:rPr>
            </a:br>
            <a:r>
              <a:rPr lang="en-US" sz="2400" dirty="0">
                <a:solidFill>
                  <a:srgbClr val="FFFFFF"/>
                </a:solidFill>
              </a:rPr>
              <a:t>Channel Partner having the least contribution to revenue of just 1.51% with N2M</a:t>
            </a:r>
            <a:br>
              <a:rPr lang="en-US" sz="2400" dirty="0">
                <a:solidFill>
                  <a:srgbClr val="FFFFFF"/>
                </a:solidFill>
              </a:rPr>
            </a:br>
            <a:br>
              <a:rPr lang="en-US" sz="2400" dirty="0">
                <a:solidFill>
                  <a:srgbClr val="FFFFFF"/>
                </a:solidFill>
              </a:rPr>
            </a:br>
            <a:endParaRPr lang="en-US" sz="4000" kern="1200" dirty="0">
              <a:solidFill>
                <a:srgbClr val="FFFFFF"/>
              </a:solidFill>
              <a:latin typeface="+mj-lt"/>
              <a:ea typeface="+mj-ea"/>
              <a:cs typeface="+mj-cs"/>
            </a:endParaRPr>
          </a:p>
        </p:txBody>
      </p:sp>
      <p:sp>
        <p:nvSpPr>
          <p:cNvPr id="9" name="Title 1">
            <a:extLst>
              <a:ext uri="{FF2B5EF4-FFF2-40B4-BE49-F238E27FC236}">
                <a16:creationId xmlns:a16="http://schemas.microsoft.com/office/drawing/2014/main" id="{3F557430-317E-CA9E-F9EF-15046152CF40}"/>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pic>
        <p:nvPicPr>
          <p:cNvPr id="13" name="Picture 12">
            <a:extLst>
              <a:ext uri="{FF2B5EF4-FFF2-40B4-BE49-F238E27FC236}">
                <a16:creationId xmlns:a16="http://schemas.microsoft.com/office/drawing/2014/main" id="{F5665923-0ED3-7F03-A488-BC9BCCF7176B}"/>
              </a:ext>
            </a:extLst>
          </p:cNvPr>
          <p:cNvPicPr>
            <a:picLocks noChangeAspect="1"/>
          </p:cNvPicPr>
          <p:nvPr/>
        </p:nvPicPr>
        <p:blipFill>
          <a:blip r:embed="rId2"/>
          <a:stretch>
            <a:fillRect/>
          </a:stretch>
        </p:blipFill>
        <p:spPr>
          <a:xfrm>
            <a:off x="4251965" y="478712"/>
            <a:ext cx="7621437" cy="5767774"/>
          </a:xfrm>
          <a:prstGeom prst="rect">
            <a:avLst/>
          </a:prstGeom>
        </p:spPr>
      </p:pic>
    </p:spTree>
    <p:extLst>
      <p:ext uri="{BB962C8B-B14F-4D97-AF65-F5344CB8AC3E}">
        <p14:creationId xmlns:p14="http://schemas.microsoft.com/office/powerpoint/2010/main" val="296108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354104" y="1209041"/>
            <a:ext cx="3341261" cy="4629972"/>
          </a:xfrm>
        </p:spPr>
        <p:txBody>
          <a:bodyPr vert="horz" lIns="91440" tIns="45720" rIns="91440" bIns="45720" rtlCol="0" anchor="t">
            <a:normAutofit/>
          </a:bodyPr>
          <a:lstStyle/>
          <a:p>
            <a:r>
              <a:rPr lang="en-US" sz="2400" kern="1200" dirty="0">
                <a:solidFill>
                  <a:srgbClr val="FFFFFF"/>
                </a:solidFill>
                <a:latin typeface="+mj-lt"/>
                <a:ea typeface="+mj-ea"/>
                <a:cs typeface="+mj-cs"/>
              </a:rPr>
              <a:t>Across all five segments, revenue ranged from Oyo State to the least, Ondo state</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Ondo  State generated the least revenue of 21.46M due to the long strike experienced during the focus year</a:t>
            </a:r>
          </a:p>
        </p:txBody>
      </p:sp>
      <p:pic>
        <p:nvPicPr>
          <p:cNvPr id="24" name="Picture 23">
            <a:extLst>
              <a:ext uri="{FF2B5EF4-FFF2-40B4-BE49-F238E27FC236}">
                <a16:creationId xmlns:a16="http://schemas.microsoft.com/office/drawing/2014/main" id="{342D4104-F103-1286-1498-6882EDCF4483}"/>
              </a:ext>
            </a:extLst>
          </p:cNvPr>
          <p:cNvPicPr>
            <a:picLocks noChangeAspect="1"/>
          </p:cNvPicPr>
          <p:nvPr/>
        </p:nvPicPr>
        <p:blipFill>
          <a:blip r:embed="rId2"/>
          <a:stretch>
            <a:fillRect/>
          </a:stretch>
        </p:blipFill>
        <p:spPr>
          <a:xfrm>
            <a:off x="4601043" y="585260"/>
            <a:ext cx="6685280" cy="5427318"/>
          </a:xfrm>
          <a:prstGeom prst="rect">
            <a:avLst/>
          </a:prstGeom>
        </p:spPr>
      </p:pic>
      <p:sp>
        <p:nvSpPr>
          <p:cNvPr id="9" name="Title 1">
            <a:extLst>
              <a:ext uri="{FF2B5EF4-FFF2-40B4-BE49-F238E27FC236}">
                <a16:creationId xmlns:a16="http://schemas.microsoft.com/office/drawing/2014/main" id="{8830F99B-4C65-8E55-84E0-07E0B7C3D4DD}"/>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373013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11224" y="1380789"/>
            <a:ext cx="3581402" cy="4998499"/>
          </a:xfrm>
        </p:spPr>
        <p:txBody>
          <a:bodyPr vert="horz" lIns="91440" tIns="45720" rIns="91440" bIns="45720" rtlCol="0" anchor="t">
            <a:normAutofit/>
          </a:bodyPr>
          <a:lstStyle/>
          <a:p>
            <a:r>
              <a:rPr lang="en-US" sz="2400" kern="1200" dirty="0">
                <a:solidFill>
                  <a:srgbClr val="FFFFFF"/>
                </a:solidFill>
                <a:latin typeface="+mj-lt"/>
                <a:ea typeface="+mj-ea"/>
                <a:cs typeface="+mj-cs"/>
              </a:rPr>
              <a:t>A4 paper accounted for a low 11.63% of total income generated whereas Biros made a rather significant impact to the total revenue generated.</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A4 Paper made the least contribution due to the increased cost of printing machinery which had a spiral effect on purchase of A4 Paper</a:t>
            </a:r>
          </a:p>
        </p:txBody>
      </p:sp>
      <p:pic>
        <p:nvPicPr>
          <p:cNvPr id="24" name="Picture 23">
            <a:extLst>
              <a:ext uri="{FF2B5EF4-FFF2-40B4-BE49-F238E27FC236}">
                <a16:creationId xmlns:a16="http://schemas.microsoft.com/office/drawing/2014/main" id="{99008D4E-59D2-99C5-610F-27436A54271E}"/>
              </a:ext>
            </a:extLst>
          </p:cNvPr>
          <p:cNvPicPr>
            <a:picLocks noChangeAspect="1"/>
          </p:cNvPicPr>
          <p:nvPr/>
        </p:nvPicPr>
        <p:blipFill>
          <a:blip r:embed="rId2"/>
          <a:stretch>
            <a:fillRect/>
          </a:stretch>
        </p:blipFill>
        <p:spPr>
          <a:xfrm>
            <a:off x="4387682" y="478712"/>
            <a:ext cx="6786880" cy="5738400"/>
          </a:xfrm>
          <a:prstGeom prst="rect">
            <a:avLst/>
          </a:prstGeom>
        </p:spPr>
      </p:pic>
      <p:sp>
        <p:nvSpPr>
          <p:cNvPr id="9" name="Title 1">
            <a:extLst>
              <a:ext uri="{FF2B5EF4-FFF2-40B4-BE49-F238E27FC236}">
                <a16:creationId xmlns:a16="http://schemas.microsoft.com/office/drawing/2014/main" id="{76DC7C07-3702-A2B7-8063-9E6BC4E5EA51}"/>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72798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98614" y="1087120"/>
            <a:ext cx="3939989" cy="5696426"/>
          </a:xfrm>
        </p:spPr>
        <p:txBody>
          <a:bodyPr vert="horz" lIns="91440" tIns="45720" rIns="91440" bIns="45720" rtlCol="0" anchor="t">
            <a:normAutofit fontScale="90000"/>
          </a:bodyPr>
          <a:lstStyle/>
          <a:p>
            <a:r>
              <a:rPr lang="en-US" sz="2400" kern="1200" dirty="0">
                <a:solidFill>
                  <a:srgbClr val="FFFFFF"/>
                </a:solidFill>
                <a:latin typeface="+mj-lt"/>
                <a:ea typeface="+mj-ea"/>
                <a:cs typeface="+mj-cs"/>
              </a:rPr>
              <a:t>In course of Q1, Staplers made the most revenue with 5.9M, which is 4.8M more than revenue generated by Markers.</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Q2 featured Biros as the most retailed </a:t>
            </a:r>
            <a:r>
              <a:rPr lang="en-US" sz="2400" dirty="0">
                <a:solidFill>
                  <a:srgbClr val="FFFFFF"/>
                </a:solidFill>
              </a:rPr>
              <a:t>product</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dirty="0">
                <a:solidFill>
                  <a:srgbClr val="FFFFFF"/>
                </a:solidFill>
              </a:rPr>
              <a:t>In Q3, Notepad revenue increased to 5.2M, Markers also made a significant impact in revenue with 4.7M</a:t>
            </a:r>
            <a:br>
              <a:rPr lang="en-US" sz="2400" dirty="0">
                <a:solidFill>
                  <a:srgbClr val="FFFFFF"/>
                </a:solidFill>
              </a:rPr>
            </a:br>
            <a:br>
              <a:rPr lang="en-US" sz="2400" dirty="0">
                <a:solidFill>
                  <a:srgbClr val="FFFFFF"/>
                </a:solidFill>
              </a:rPr>
            </a:br>
            <a:r>
              <a:rPr lang="en-US" sz="2400" dirty="0">
                <a:solidFill>
                  <a:srgbClr val="FFFFFF"/>
                </a:solidFill>
              </a:rPr>
              <a:t>In Q4, Biro remained the leading product with 10.2M in proceeds while Pencils and staplers were tied at 2.6M</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endParaRPr lang="en-US" sz="2400" kern="1200" dirty="0">
              <a:solidFill>
                <a:srgbClr val="FFFFFF"/>
              </a:solidFill>
              <a:latin typeface="+mj-lt"/>
              <a:ea typeface="+mj-ea"/>
              <a:cs typeface="+mj-cs"/>
            </a:endParaRPr>
          </a:p>
        </p:txBody>
      </p:sp>
      <p:pic>
        <p:nvPicPr>
          <p:cNvPr id="10" name="Picture 9">
            <a:extLst>
              <a:ext uri="{FF2B5EF4-FFF2-40B4-BE49-F238E27FC236}">
                <a16:creationId xmlns:a16="http://schemas.microsoft.com/office/drawing/2014/main" id="{14C7A95A-4E25-5C9E-8A3A-265ACFC3FFB2}"/>
              </a:ext>
            </a:extLst>
          </p:cNvPr>
          <p:cNvPicPr>
            <a:picLocks noChangeAspect="1"/>
          </p:cNvPicPr>
          <p:nvPr/>
        </p:nvPicPr>
        <p:blipFill>
          <a:blip r:embed="rId2"/>
          <a:stretch>
            <a:fillRect/>
          </a:stretch>
        </p:blipFill>
        <p:spPr>
          <a:xfrm>
            <a:off x="4502428" y="1161922"/>
            <a:ext cx="7225748" cy="4534156"/>
          </a:xfrm>
          <a:prstGeom prst="rect">
            <a:avLst/>
          </a:prstGeom>
        </p:spPr>
      </p:pic>
      <p:sp>
        <p:nvSpPr>
          <p:cNvPr id="9" name="Title 1">
            <a:extLst>
              <a:ext uri="{FF2B5EF4-FFF2-40B4-BE49-F238E27FC236}">
                <a16:creationId xmlns:a16="http://schemas.microsoft.com/office/drawing/2014/main" id="{3CEE3FD1-958F-2A1F-0694-AACD0299E28D}"/>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268137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11224" y="741680"/>
            <a:ext cx="3505200" cy="5984241"/>
          </a:xfrm>
        </p:spPr>
        <p:txBody>
          <a:bodyPr vert="horz" lIns="91440" tIns="45720" rIns="91440" bIns="45720" rtlCol="0" anchor="t">
            <a:normAutofit fontScale="90000"/>
          </a:bodyPr>
          <a:lstStyle/>
          <a:p>
            <a:r>
              <a:rPr lang="en-US" sz="2400" kern="1200" dirty="0">
                <a:solidFill>
                  <a:srgbClr val="FFFFFF"/>
                </a:solidFill>
                <a:latin typeface="+mj-lt"/>
                <a:ea typeface="+mj-ea"/>
                <a:cs typeface="+mj-cs"/>
              </a:rPr>
              <a:t>Q1 saw a low number of sales with Biros retailing the most with 55k units while Pencil and A4 Paper tied on 21k</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Q2 saw a slight increase in unit sold across board with Biros still leading the race with 65k units sold</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Q3 saw a slight decrease for Notepads, same with Pencils</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Q4 made a huge sale </a:t>
            </a:r>
            <a:r>
              <a:rPr lang="en-US" sz="2400" dirty="0">
                <a:solidFill>
                  <a:srgbClr val="FFFFFF"/>
                </a:solidFill>
              </a:rPr>
              <a:t>of </a:t>
            </a:r>
            <a:r>
              <a:rPr lang="en-US" sz="2400" kern="1200" dirty="0">
                <a:solidFill>
                  <a:srgbClr val="FFFFFF"/>
                </a:solidFill>
                <a:latin typeface="+mj-lt"/>
                <a:ea typeface="+mj-ea"/>
                <a:cs typeface="+mj-cs"/>
              </a:rPr>
              <a:t>Biros with other Products selling a lot more units compared to previous quarters</a:t>
            </a:r>
          </a:p>
        </p:txBody>
      </p:sp>
      <p:sp>
        <p:nvSpPr>
          <p:cNvPr id="9" name="Title 1">
            <a:extLst>
              <a:ext uri="{FF2B5EF4-FFF2-40B4-BE49-F238E27FC236}">
                <a16:creationId xmlns:a16="http://schemas.microsoft.com/office/drawing/2014/main" id="{C7A9BAAE-9E45-DB9E-A9C1-97E143CA4D65}"/>
              </a:ext>
            </a:extLst>
          </p:cNvPr>
          <p:cNvSpPr txBox="1">
            <a:spLocks/>
          </p:cNvSpPr>
          <p:nvPr/>
        </p:nvSpPr>
        <p:spPr>
          <a:xfrm>
            <a:off x="211224" y="228850"/>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pic>
        <p:nvPicPr>
          <p:cNvPr id="4" name="Picture 3">
            <a:extLst>
              <a:ext uri="{FF2B5EF4-FFF2-40B4-BE49-F238E27FC236}">
                <a16:creationId xmlns:a16="http://schemas.microsoft.com/office/drawing/2014/main" id="{FC609A6E-827F-D2B9-B454-337968E763BD}"/>
              </a:ext>
            </a:extLst>
          </p:cNvPr>
          <p:cNvPicPr>
            <a:picLocks noChangeAspect="1"/>
          </p:cNvPicPr>
          <p:nvPr/>
        </p:nvPicPr>
        <p:blipFill>
          <a:blip r:embed="rId2"/>
          <a:stretch>
            <a:fillRect/>
          </a:stretch>
        </p:blipFill>
        <p:spPr>
          <a:xfrm>
            <a:off x="4355064" y="478712"/>
            <a:ext cx="7379733" cy="5790008"/>
          </a:xfrm>
          <a:prstGeom prst="rect">
            <a:avLst/>
          </a:prstGeom>
        </p:spPr>
      </p:pic>
    </p:spTree>
    <p:extLst>
      <p:ext uri="{BB962C8B-B14F-4D97-AF65-F5344CB8AC3E}">
        <p14:creationId xmlns:p14="http://schemas.microsoft.com/office/powerpoint/2010/main" val="72664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6B167A-27D8-2F76-2640-4B0EA7780624}"/>
              </a:ext>
            </a:extLst>
          </p:cNvPr>
          <p:cNvSpPr>
            <a:spLocks noGrp="1"/>
          </p:cNvSpPr>
          <p:nvPr>
            <p:ph type="title"/>
          </p:nvPr>
        </p:nvSpPr>
        <p:spPr>
          <a:xfrm>
            <a:off x="354104" y="2661920"/>
            <a:ext cx="3313655" cy="3177092"/>
          </a:xfrm>
        </p:spPr>
        <p:txBody>
          <a:bodyPr vert="horz" lIns="91440" tIns="45720" rIns="91440" bIns="45720" rtlCol="0" anchor="t">
            <a:normAutofit/>
          </a:bodyPr>
          <a:lstStyle/>
          <a:p>
            <a:r>
              <a:rPr lang="en-US" sz="2800" kern="1200" dirty="0">
                <a:solidFill>
                  <a:srgbClr val="FFFFFF"/>
                </a:solidFill>
                <a:latin typeface="+mj-lt"/>
                <a:ea typeface="+mj-ea"/>
                <a:cs typeface="+mj-cs"/>
              </a:rPr>
              <a:t>The year 2013 in Q4 made significantly less revenue compared to 2014.</a:t>
            </a:r>
          </a:p>
        </p:txBody>
      </p:sp>
      <p:pic>
        <p:nvPicPr>
          <p:cNvPr id="7" name="Content Placeholder 6">
            <a:extLst>
              <a:ext uri="{FF2B5EF4-FFF2-40B4-BE49-F238E27FC236}">
                <a16:creationId xmlns:a16="http://schemas.microsoft.com/office/drawing/2014/main" id="{92A040EA-5472-7819-EADC-E5BA4C96190A}"/>
              </a:ext>
            </a:extLst>
          </p:cNvPr>
          <p:cNvPicPr>
            <a:picLocks noGrp="1" noChangeAspect="1"/>
          </p:cNvPicPr>
          <p:nvPr>
            <p:ph idx="1"/>
          </p:nvPr>
        </p:nvPicPr>
        <p:blipFill>
          <a:blip r:embed="rId2"/>
          <a:stretch>
            <a:fillRect/>
          </a:stretch>
        </p:blipFill>
        <p:spPr>
          <a:xfrm>
            <a:off x="5011830" y="467208"/>
            <a:ext cx="6206944" cy="5923584"/>
          </a:xfrm>
          <a:prstGeom prst="rect">
            <a:avLst/>
          </a:prstGeom>
        </p:spPr>
      </p:pic>
      <p:sp>
        <p:nvSpPr>
          <p:cNvPr id="9" name="Title 1">
            <a:extLst>
              <a:ext uri="{FF2B5EF4-FFF2-40B4-BE49-F238E27FC236}">
                <a16:creationId xmlns:a16="http://schemas.microsoft.com/office/drawing/2014/main" id="{8F1F4468-249D-1003-8967-2C1EEC8A9C42}"/>
              </a:ext>
            </a:extLst>
          </p:cNvPr>
          <p:cNvSpPr txBox="1">
            <a:spLocks/>
          </p:cNvSpPr>
          <p:nvPr/>
        </p:nvSpPr>
        <p:spPr>
          <a:xfrm>
            <a:off x="266702" y="1191886"/>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38147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06E3096-0657-CC95-71EC-ADF7079527EE}"/>
              </a:ext>
            </a:extLst>
          </p:cNvPr>
          <p:cNvSpPr>
            <a:spLocks noGrp="1"/>
          </p:cNvSpPr>
          <p:nvPr>
            <p:ph type="title"/>
          </p:nvPr>
        </p:nvSpPr>
        <p:spPr>
          <a:xfrm>
            <a:off x="256503" y="1483417"/>
            <a:ext cx="3527736" cy="4697819"/>
          </a:xfrm>
        </p:spPr>
        <p:txBody>
          <a:bodyPr vert="horz" lIns="91440" tIns="45720" rIns="91440" bIns="45720" rtlCol="0" anchor="t">
            <a:normAutofit/>
          </a:bodyPr>
          <a:lstStyle/>
          <a:p>
            <a:r>
              <a:rPr lang="en-US" sz="2400" kern="1200" dirty="0">
                <a:solidFill>
                  <a:srgbClr val="FFFFFF"/>
                </a:solidFill>
                <a:latin typeface="+mj-lt"/>
                <a:ea typeface="+mj-ea"/>
                <a:cs typeface="+mj-cs"/>
              </a:rPr>
              <a:t>There was a huge difference in sales of A4 Paper between 2013 and 2014.</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dirty="0">
                <a:solidFill>
                  <a:srgbClr val="FFFFFF"/>
                </a:solidFill>
              </a:rPr>
              <a:t>Biros made the most sales in 2014 compared to any other Product </a:t>
            </a:r>
            <a:br>
              <a:rPr lang="en-US" sz="2400" dirty="0">
                <a:solidFill>
                  <a:srgbClr val="FFFFFF"/>
                </a:solidFill>
              </a:rPr>
            </a:br>
            <a:br>
              <a:rPr lang="en-US" sz="2400" dirty="0">
                <a:solidFill>
                  <a:srgbClr val="FFFFFF"/>
                </a:solidFill>
              </a:rPr>
            </a:br>
            <a:r>
              <a:rPr lang="en-US" sz="2400" dirty="0">
                <a:solidFill>
                  <a:srgbClr val="FFFFFF"/>
                </a:solidFill>
              </a:rPr>
              <a:t>Markers and Staplers had a decline in Sales from 2013 to 2014</a:t>
            </a:r>
            <a:endParaRPr lang="en-US" sz="24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3B9B4BD0-9D16-19AD-4235-26A583B0D8FC}"/>
              </a:ext>
            </a:extLst>
          </p:cNvPr>
          <p:cNvPicPr>
            <a:picLocks noChangeAspect="1"/>
          </p:cNvPicPr>
          <p:nvPr/>
        </p:nvPicPr>
        <p:blipFill>
          <a:blip r:embed="rId2"/>
          <a:stretch>
            <a:fillRect/>
          </a:stretch>
        </p:blipFill>
        <p:spPr>
          <a:xfrm>
            <a:off x="4241442" y="421760"/>
            <a:ext cx="7493355" cy="5877439"/>
          </a:xfrm>
          <a:prstGeom prst="rect">
            <a:avLst/>
          </a:prstGeom>
        </p:spPr>
      </p:pic>
      <p:sp>
        <p:nvSpPr>
          <p:cNvPr id="10" name="Title 1">
            <a:extLst>
              <a:ext uri="{FF2B5EF4-FFF2-40B4-BE49-F238E27FC236}">
                <a16:creationId xmlns:a16="http://schemas.microsoft.com/office/drawing/2014/main" id="{A4EA07BE-28AE-2CD2-584A-0DDFAB0C8E62}"/>
              </a:ext>
            </a:extLst>
          </p:cNvPr>
          <p:cNvSpPr txBox="1">
            <a:spLocks/>
          </p:cNvSpPr>
          <p:nvPr/>
        </p:nvSpPr>
        <p:spPr>
          <a:xfrm>
            <a:off x="213361" y="310054"/>
            <a:ext cx="3505200" cy="1070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FFFF"/>
                </a:solidFill>
              </a:rPr>
              <a:t>Key insights:</a:t>
            </a:r>
          </a:p>
        </p:txBody>
      </p:sp>
    </p:spTree>
    <p:extLst>
      <p:ext uri="{BB962C8B-B14F-4D97-AF65-F5344CB8AC3E}">
        <p14:creationId xmlns:p14="http://schemas.microsoft.com/office/powerpoint/2010/main" val="708983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1317</TotalTime>
  <Words>793</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ANALYSIS :  OFFICE SUPPLY DATASET</vt:lpstr>
      <vt:lpstr>EXECUTIVE SUMMARY  Mission  To provide a diverse selection of products to office environments on a business-to-business basis, making each aspect of every transaction a positive and satisfying experience.   Vision We are the company of choice recognized by our employees for our core values and opportunities for personal and professional growth. We are the preeminent independent supplier of choice recognized by our customers as the best in total satisfaction and value.</vt:lpstr>
      <vt:lpstr>Government having the most revenue generated within the focus period    Channel Partner having the least contribution to revenue of just 1.51% with N2M  </vt:lpstr>
      <vt:lpstr>Across all five segments, revenue ranged from Oyo State to the least, Ondo state  Ondo  State generated the least revenue of 21.46M due to the long strike experienced during the focus year</vt:lpstr>
      <vt:lpstr>A4 paper accounted for a low 11.63% of total income generated whereas Biros made a rather significant impact to the total revenue generated.   A4 Paper made the least contribution due to the increased cost of printing machinery which had a spiral effect on purchase of A4 Paper</vt:lpstr>
      <vt:lpstr>In course of Q1, Staplers made the most revenue with 5.9M, which is 4.8M more than revenue generated by Markers.  Q2 featured Biros as the most retailed product  In Q3, Notepad revenue increased to 5.2M, Markers also made a significant impact in revenue with 4.7M  In Q4, Biro remained the leading product with 10.2M in proceeds while Pencils and staplers were tied at 2.6M  </vt:lpstr>
      <vt:lpstr>Q1 saw a low number of sales with Biros retailing the most with 55k units while Pencil and A4 Paper tied on 21k  Q2 saw a slight increase in unit sold across board with Biros still leading the race with 65k units sold  Q3 saw a slight decrease for Notepads, same with Pencils  Q4 made a huge sale of Biros with other Products selling a lot more units compared to previous quarters</vt:lpstr>
      <vt:lpstr>The year 2013 in Q4 made significantly less revenue compared to 2014.</vt:lpstr>
      <vt:lpstr>There was a huge difference in sales of A4 Paper between 2013 and 2014.  Biros made the most sales in 2014 compared to any other Product   Markers and Staplers had a decline in Sales from 2013 to 2014</vt:lpstr>
      <vt:lpstr>In 2014, Lagos State followed by Ogun State generated more revenue with Ondo State as the least generating.   Overall, the year 2014 fared much better than 2013 </vt:lpstr>
      <vt:lpstr>Key Products  that drive Performance   Biros, Notepads and Markers are the top products and key drivers of Performance</vt:lpstr>
      <vt:lpstr> Pencils and A4 Paper are the two products that can be discontinued due to poor performances.</vt:lpstr>
      <vt:lpstr>Staplers were the least taxed product while Biros was the most taxed product with 1.52M in tax</vt:lpstr>
      <vt:lpstr>In Osun State, Notepad was the least taxed while Biros was the most taxed.  In Ondo State, Biros was the most taxed and Staplers least taxed.  In Lagos State, Notepad was least taxed while Biros was most taxed with 348.09K.  In Oyo State, Staplers was least taxed while Biros was most taxed.  In Ogun State, Biros was most taxed with Notepad the least taxed.</vt:lpstr>
      <vt:lpstr>For each segment, Biros was the most taxed with Staplers the least taxed  The overall most taxed segment is the small businesses while the least taxed segment are the Channel Partners  The Government segment recorded the most taxed(Biro) and least taxed Product (Notepad)</vt:lpstr>
      <vt:lpstr>Recommendations     and   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Oluwadamilare Aasa</dc:creator>
  <cp:lastModifiedBy>Oluwadamilare Aasa</cp:lastModifiedBy>
  <cp:revision>57</cp:revision>
  <dcterms:created xsi:type="dcterms:W3CDTF">2022-06-08T23:16:44Z</dcterms:created>
  <dcterms:modified xsi:type="dcterms:W3CDTF">2022-06-16T16:14:11Z</dcterms:modified>
</cp:coreProperties>
</file>