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92" r:id="rId4"/>
  </p:sldMasterIdLst>
  <p:notesMasterIdLst>
    <p:notesMasterId r:id="rId13"/>
  </p:notesMasterIdLst>
  <p:handoutMasterIdLst>
    <p:handoutMasterId r:id="rId14"/>
  </p:handoutMasterIdLst>
  <p:sldIdLst>
    <p:sldId id="324" r:id="rId5"/>
    <p:sldId id="263" r:id="rId6"/>
    <p:sldId id="370" r:id="rId7"/>
    <p:sldId id="371" r:id="rId8"/>
    <p:sldId id="375" r:id="rId9"/>
    <p:sldId id="368" r:id="rId10"/>
    <p:sldId id="326" r:id="rId11"/>
    <p:sldId id="327" r:id="rId12"/>
  </p:sldIdLst>
  <p:sldSz cx="12198350" cy="6859588"/>
  <p:notesSz cx="6797675" cy="9926638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Daimler CS" pitchFamily="2" charset="0"/>
      <p:regular r:id="rId19"/>
      <p:bold r:id="rId20"/>
      <p:italic r:id="rId21"/>
      <p:boldItalic r:id="rId22"/>
    </p:embeddedFont>
    <p:embeddedFont>
      <p:font typeface="CorpoS" pitchFamily="2" charset="0"/>
      <p:regular r:id="rId23"/>
      <p:bold r:id="rId24"/>
      <p:italic r:id="rId25"/>
      <p:boldItalic r:id="rId26"/>
    </p:embeddedFont>
  </p:embeddedFontLst>
  <p:custDataLst>
    <p:tags r:id="rId27"/>
  </p:custDataLst>
  <p:defaultTextStyle>
    <a:defPPr>
      <a:defRPr lang="de-DE"/>
    </a:defPPr>
    <a:lvl1pPr marL="0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479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959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3438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918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2397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877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1356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836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C8C8C8"/>
    <a:srgbClr val="9E9E9E"/>
    <a:srgbClr val="707070"/>
    <a:srgbClr val="444444"/>
    <a:srgbClr val="79AEBF"/>
    <a:srgbClr val="00566A"/>
    <a:srgbClr val="004355"/>
    <a:srgbClr val="FF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B2F3B-1C96-46DE-A6D4-82275D86A98F}" v="36" dt="2023-09-29T10:58:17.380"/>
    <p1510:client id="{609D9329-AB14-4123-A945-A26DA8E0EC88}" v="7" dt="2023-09-29T15:09:32.824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3"/>
  </p:normalViewPr>
  <p:slideViewPr>
    <p:cSldViewPr snapToObjects="1" showGuides="1">
      <p:cViewPr>
        <p:scale>
          <a:sx n="70" d="100"/>
          <a:sy n="70" d="100"/>
        </p:scale>
        <p:origin x="1118" y="37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 varScale="1">
        <p:scale>
          <a:sx n="104" d="100"/>
          <a:sy n="104" d="100"/>
        </p:scale>
        <p:origin x="548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59FAD-8E5C-4176-8A0F-78C6A7CAAD66}" type="datetimeFigureOut">
              <a:rPr lang="de-DE" smtClean="0"/>
              <a:t>29.09.2023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73134-F8AD-46E6-8489-08AFD7CEB53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9443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0EFE2-D792-441D-A0CB-85B7BAE28A53}" type="datetimeFigureOut">
              <a:rPr lang="de-DE" smtClean="0"/>
              <a:t>29.09.2023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Mastertextformat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F1437-3BF2-450D-A7B9-B11E523F51F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28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0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6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F8C0E2-BEED-4119-89E2-824C8B29ACF6}"/>
              </a:ext>
            </a:extLst>
          </p:cNvPr>
          <p:cNvSpPr/>
          <p:nvPr userDrawn="1"/>
        </p:nvSpPr>
        <p:spPr>
          <a:xfrm>
            <a:off x="0" y="1808163"/>
            <a:ext cx="12198350" cy="324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2000" dirty="0" err="1">
              <a:latin typeface="Daimler CS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5F08CF-FD30-4DFE-96AD-8E839CCE5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1826736"/>
            <a:ext cx="10439400" cy="80197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B0DB739C-B838-4097-8DB9-D61171557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325" y="722722"/>
            <a:ext cx="4935701" cy="374400"/>
          </a:xfrm>
          <a:prstGeom prst="rect">
            <a:avLst/>
          </a:prstGeom>
        </p:spPr>
      </p:pic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D0A6D9CB-B457-41A8-9665-E97A5E446F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475" y="2655362"/>
            <a:ext cx="10439400" cy="365760"/>
          </a:xfrm>
        </p:spPr>
        <p:txBody>
          <a:bodyPr/>
          <a:lstStyle>
            <a:lvl1pPr>
              <a:defRPr sz="2000"/>
            </a:lvl1pPr>
            <a:lvl2pPr marL="0" indent="0">
              <a:buNone/>
              <a:defRPr/>
            </a:lvl2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F073E-7301-4BEC-B384-640CA658C9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75" y="5512464"/>
            <a:ext cx="10439400" cy="88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46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50F7F9F-1C72-4A22-BD2C-AE42C6BA3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3887" y="6553519"/>
            <a:ext cx="785208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r>
              <a:rPr lang="en-US" smtClean="0"/>
              <a:t>CTO Community Working Model | ITG | October 4, 2023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1555428-E018-4C04-A169-C032F5A65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5007" y="6553519"/>
            <a:ext cx="32416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fld id="{52531704-8F80-415D-BD2B-6B9991AE822F}" type="slidenum">
              <a:rPr lang="de-DE" smtClean="0"/>
              <a:pPr defTabSz="914911">
                <a:lnSpc>
                  <a:spcPct val="108000"/>
                </a:lnSpc>
                <a:spcAft>
                  <a:spcPts val="1008"/>
                </a:spcAf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00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8350" cy="6505200"/>
          </a:xfrm>
          <a:prstGeom prst="rect">
            <a:avLst/>
          </a:prstGeom>
          <a:solidFill>
            <a:srgbClr val="C8C8C8"/>
          </a:solidFill>
        </p:spPr>
        <p:txBody>
          <a:bodyPr vert="horz" lIns="0" tIns="0" rIns="0" bIns="0" rtlCol="0" anchor="ctr" anchorCtr="1">
            <a:noAutofit/>
          </a:bodyPr>
          <a:lstStyle>
            <a:lvl1pPr algn="ctr">
              <a:defRPr lang="de-DE"/>
            </a:lvl1pPr>
          </a:lstStyle>
          <a:p>
            <a:pPr lv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65DCE472-333C-4778-A2D0-A2C138910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3887" y="6553519"/>
            <a:ext cx="785208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r>
              <a:rPr lang="en-US" smtClean="0"/>
              <a:t>CTO Community Working Model | ITG | October 4, 2023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8A95BF00-A0F9-49AE-BC58-0BF95CDB4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5007" y="6553519"/>
            <a:ext cx="32416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fld id="{52531704-8F80-415D-BD2B-6B9991AE822F}" type="slidenum">
              <a:rPr lang="de-DE" smtClean="0"/>
              <a:pPr defTabSz="914911">
                <a:lnSpc>
                  <a:spcPct val="108000"/>
                </a:lnSpc>
                <a:spcAft>
                  <a:spcPts val="1008"/>
                </a:spcAft>
              </a:pPr>
              <a:t>‹Nr.›</a:t>
            </a:fld>
            <a:endParaRPr lang="de-DE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C3C21AF1-EC5B-4C4C-A2CF-956AF1934546}"/>
              </a:ext>
            </a:extLst>
          </p:cNvPr>
          <p:cNvSpPr txBox="1">
            <a:spLocks/>
          </p:cNvSpPr>
          <p:nvPr userDrawn="1"/>
        </p:nvSpPr>
        <p:spPr>
          <a:xfrm>
            <a:off x="509545" y="6552000"/>
            <a:ext cx="1692000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de-DE"/>
            </a:defPPr>
            <a:lvl1pPr marL="0" algn="r" defTabSz="1088959" rtl="0" eaLnBrk="1" latinLnBrk="0" hangingPunct="1">
              <a:defRPr lang="de-DE" sz="1000" b="0" i="0" kern="1200" smtClean="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defRPr>
            </a:lvl1pPr>
            <a:lvl2pPr marL="544479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959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438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918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2397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877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1356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836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911">
              <a:lnSpc>
                <a:spcPct val="108000"/>
              </a:lnSpc>
              <a:spcAft>
                <a:spcPts val="1008"/>
              </a:spcAft>
              <a:buFont typeface="+mj-lt"/>
              <a:buNone/>
            </a:pPr>
            <a:r>
              <a:rPr lang="de-DE" sz="1000" b="0" i="0" kern="1200" dirty="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rPr>
              <a:t>Daimler Truck</a:t>
            </a:r>
          </a:p>
        </p:txBody>
      </p:sp>
    </p:spTree>
    <p:extLst>
      <p:ext uri="{BB962C8B-B14F-4D97-AF65-F5344CB8AC3E}">
        <p14:creationId xmlns:p14="http://schemas.microsoft.com/office/powerpoint/2010/main" val="1572010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Slide,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8350" cy="6505200"/>
          </a:xfrm>
          <a:prstGeom prst="rect">
            <a:avLst/>
          </a:prstGeom>
          <a:solidFill>
            <a:srgbClr val="C8C8C8"/>
          </a:solidFill>
        </p:spPr>
        <p:txBody>
          <a:bodyPr vert="horz" lIns="0" tIns="0" rIns="0" bIns="0" rtlCol="0" anchor="ctr" anchorCtr="1">
            <a:noAutofit/>
          </a:bodyPr>
          <a:lstStyle>
            <a:lvl1pPr algn="ctr">
              <a:defRPr lang="de-DE"/>
            </a:lvl1pPr>
          </a:lstStyle>
          <a:p>
            <a:pPr lv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65DCE472-333C-4778-A2D0-A2C138910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3887" y="6553519"/>
            <a:ext cx="785208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r>
              <a:rPr lang="en-US" smtClean="0"/>
              <a:t>CTO Community Working Model | ITG | October 4, 2023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8A95BF00-A0F9-49AE-BC58-0BF95CDB4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5007" y="6553519"/>
            <a:ext cx="32416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fld id="{52531704-8F80-415D-BD2B-6B9991AE822F}" type="slidenum">
              <a:rPr lang="de-DE" smtClean="0"/>
              <a:pPr defTabSz="914911">
                <a:lnSpc>
                  <a:spcPct val="108000"/>
                </a:lnSpc>
                <a:spcAft>
                  <a:spcPts val="1008"/>
                </a:spcAft>
              </a:pPr>
              <a:t>‹Nr.›</a:t>
            </a:fld>
            <a:endParaRPr lang="de-DE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C3C21AF1-EC5B-4C4C-A2CF-956AF1934546}"/>
              </a:ext>
            </a:extLst>
          </p:cNvPr>
          <p:cNvSpPr txBox="1">
            <a:spLocks/>
          </p:cNvSpPr>
          <p:nvPr userDrawn="1"/>
        </p:nvSpPr>
        <p:spPr>
          <a:xfrm>
            <a:off x="509545" y="6552000"/>
            <a:ext cx="1692000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de-DE"/>
            </a:defPPr>
            <a:lvl1pPr marL="0" algn="r" defTabSz="1088959" rtl="0" eaLnBrk="1" latinLnBrk="0" hangingPunct="1">
              <a:defRPr lang="de-DE" sz="1000" b="0" i="0" kern="1200" smtClean="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defRPr>
            </a:lvl1pPr>
            <a:lvl2pPr marL="544479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959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438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918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2397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877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1356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836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911">
              <a:lnSpc>
                <a:spcPct val="108000"/>
              </a:lnSpc>
              <a:spcAft>
                <a:spcPts val="1008"/>
              </a:spcAft>
              <a:buFont typeface="+mj-lt"/>
              <a:buNone/>
            </a:pPr>
            <a:r>
              <a:rPr lang="de-DE" sz="1000" b="0" i="0" kern="1200" dirty="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rPr>
              <a:t>Daimler Truck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B196F6B-0AAF-4508-B80B-E313E83B214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365504" y="381794"/>
            <a:ext cx="360363" cy="360363"/>
          </a:xfrm>
          <a:custGeom>
            <a:avLst/>
            <a:gdLst>
              <a:gd name="T0" fmla="*/ 11340 w 12045"/>
              <a:gd name="T1" fmla="*/ 710 h 12045"/>
              <a:gd name="T2" fmla="*/ 710 w 12045"/>
              <a:gd name="T3" fmla="*/ 710 h 12045"/>
              <a:gd name="T4" fmla="*/ 710 w 12045"/>
              <a:gd name="T5" fmla="*/ 11340 h 12045"/>
              <a:gd name="T6" fmla="*/ 11340 w 12045"/>
              <a:gd name="T7" fmla="*/ 11340 h 12045"/>
              <a:gd name="T8" fmla="*/ 11340 w 12045"/>
              <a:gd name="T9" fmla="*/ 710 h 12045"/>
              <a:gd name="T10" fmla="*/ 6040 w 12045"/>
              <a:gd name="T11" fmla="*/ 2970 h 12045"/>
              <a:gd name="T12" fmla="*/ 5465 w 12045"/>
              <a:gd name="T13" fmla="*/ 3545 h 12045"/>
              <a:gd name="T14" fmla="*/ 6025 w 12045"/>
              <a:gd name="T15" fmla="*/ 4085 h 12045"/>
              <a:gd name="T16" fmla="*/ 6585 w 12045"/>
              <a:gd name="T17" fmla="*/ 3535 h 12045"/>
              <a:gd name="T18" fmla="*/ 6040 w 12045"/>
              <a:gd name="T19" fmla="*/ 2970 h 12045"/>
              <a:gd name="T20" fmla="*/ 5575 w 12045"/>
              <a:gd name="T21" fmla="*/ 4800 h 12045"/>
              <a:gd name="T22" fmla="*/ 5575 w 12045"/>
              <a:gd name="T23" fmla="*/ 9075 h 12045"/>
              <a:gd name="T24" fmla="*/ 6475 w 12045"/>
              <a:gd name="T25" fmla="*/ 9075 h 12045"/>
              <a:gd name="T26" fmla="*/ 6475 w 12045"/>
              <a:gd name="T27" fmla="*/ 4800 h 12045"/>
              <a:gd name="T28" fmla="*/ 5575 w 12045"/>
              <a:gd name="T29" fmla="*/ 4800 h 12045"/>
              <a:gd name="T30" fmla="*/ 12045 w 12045"/>
              <a:gd name="T31" fmla="*/ 0 h 12045"/>
              <a:gd name="T32" fmla="*/ 12045 w 12045"/>
              <a:gd name="T33" fmla="*/ 12045 h 12045"/>
              <a:gd name="T34" fmla="*/ 0 w 12045"/>
              <a:gd name="T35" fmla="*/ 12045 h 12045"/>
              <a:gd name="T36" fmla="*/ 0 w 12045"/>
              <a:gd name="T37" fmla="*/ 0 h 12045"/>
              <a:gd name="T38" fmla="*/ 12045 w 12045"/>
              <a:gd name="T39" fmla="*/ 0 h 1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045" h="12045">
                <a:moveTo>
                  <a:pt x="11340" y="710"/>
                </a:moveTo>
                <a:lnTo>
                  <a:pt x="710" y="710"/>
                </a:lnTo>
                <a:lnTo>
                  <a:pt x="710" y="11340"/>
                </a:lnTo>
                <a:lnTo>
                  <a:pt x="11340" y="11340"/>
                </a:lnTo>
                <a:lnTo>
                  <a:pt x="11340" y="710"/>
                </a:lnTo>
                <a:close/>
                <a:moveTo>
                  <a:pt x="6040" y="2970"/>
                </a:moveTo>
                <a:cubicBezTo>
                  <a:pt x="5700" y="2970"/>
                  <a:pt x="5465" y="3205"/>
                  <a:pt x="5465" y="3545"/>
                </a:cubicBezTo>
                <a:cubicBezTo>
                  <a:pt x="5465" y="3860"/>
                  <a:pt x="5690" y="4085"/>
                  <a:pt x="6025" y="4085"/>
                </a:cubicBezTo>
                <a:cubicBezTo>
                  <a:pt x="6360" y="4085"/>
                  <a:pt x="6585" y="3860"/>
                  <a:pt x="6585" y="3535"/>
                </a:cubicBezTo>
                <a:cubicBezTo>
                  <a:pt x="6580" y="3205"/>
                  <a:pt x="6355" y="2970"/>
                  <a:pt x="6040" y="2970"/>
                </a:cubicBezTo>
                <a:close/>
                <a:moveTo>
                  <a:pt x="5575" y="4800"/>
                </a:moveTo>
                <a:lnTo>
                  <a:pt x="5575" y="9075"/>
                </a:lnTo>
                <a:lnTo>
                  <a:pt x="6475" y="9075"/>
                </a:lnTo>
                <a:lnTo>
                  <a:pt x="6475" y="4800"/>
                </a:lnTo>
                <a:lnTo>
                  <a:pt x="5575" y="4800"/>
                </a:lnTo>
                <a:close/>
                <a:moveTo>
                  <a:pt x="12045" y="0"/>
                </a:moveTo>
                <a:lnTo>
                  <a:pt x="12045" y="12045"/>
                </a:lnTo>
                <a:lnTo>
                  <a:pt x="0" y="12045"/>
                </a:lnTo>
                <a:lnTo>
                  <a:pt x="0" y="0"/>
                </a:lnTo>
                <a:lnTo>
                  <a:pt x="12045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F4E93-E3D4-4788-BB92-6ED378178A6A}"/>
              </a:ext>
            </a:extLst>
          </p:cNvPr>
          <p:cNvSpPr txBox="1"/>
          <p:nvPr userDrawn="1"/>
        </p:nvSpPr>
        <p:spPr>
          <a:xfrm>
            <a:off x="12365504" y="872561"/>
            <a:ext cx="1429871" cy="141423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674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 Background Picture</a:t>
            </a:r>
          </a:p>
          <a:p>
            <a:pPr marL="0" marR="0" lvl="0" indent="0" algn="l" defTabSz="914674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67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674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 change the background picture, </a:t>
            </a:r>
            <a:b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might need to </a:t>
            </a:r>
            <a:b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 the order:</a:t>
            </a:r>
          </a:p>
          <a:p>
            <a:pPr marL="0" marR="0" lvl="0" indent="0" algn="l" defTabSz="914674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“Send to Back”</a:t>
            </a:r>
            <a:endParaRPr lang="en-US" sz="10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DC02933-FDE2-46EF-B723-4CE559FDEE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175" y="519906"/>
            <a:ext cx="11160000" cy="1201091"/>
          </a:xfrm>
          <a:solidFill>
            <a:schemeClr val="bg1">
              <a:alpha val="75000"/>
            </a:schemeClr>
          </a:solidFill>
        </p:spPr>
        <p:txBody>
          <a:bodyPr lIns="216000" tIns="144000" rIns="216000" bIns="144000"/>
          <a:lstStyle>
            <a:lvl1pPr>
              <a:lnSpc>
                <a:spcPct val="100000"/>
              </a:lnSpc>
              <a:defRPr sz="3000"/>
            </a:lvl1pPr>
            <a:lvl2pPr marL="0" indent="0">
              <a:buNone/>
              <a:defRPr/>
            </a:lvl2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F33E3CE-047B-4816-8CAF-7C058C216A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03500" y="3048794"/>
            <a:ext cx="3593975" cy="2937600"/>
          </a:xfrm>
          <a:solidFill>
            <a:schemeClr val="bg1">
              <a:alpha val="75000"/>
            </a:schemeClr>
          </a:solidFill>
        </p:spPr>
        <p:txBody>
          <a:bodyPr lIns="180000" tIns="144000" rIns="180000" bIns="144000"/>
          <a:lstStyle>
            <a:lvl1pPr>
              <a:lnSpc>
                <a:spcPct val="100000"/>
              </a:lnSpc>
              <a:spcAft>
                <a:spcPts val="600"/>
              </a:spcAft>
              <a:defRPr sz="180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400"/>
            </a:lvl3pPr>
            <a:lvl4pPr>
              <a:lnSpc>
                <a:spcPct val="100000"/>
              </a:lnSpc>
              <a:spcAft>
                <a:spcPts val="600"/>
              </a:spcAft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93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Slide (2 Images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6"/>
          </p:nvPr>
        </p:nvSpPr>
        <p:spPr bwMode="gray">
          <a:xfrm>
            <a:off x="6098400" y="0"/>
            <a:ext cx="6098400" cy="6505200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noProof="0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3"/>
          </p:nvPr>
        </p:nvSpPr>
        <p:spPr bwMode="gray">
          <a:xfrm>
            <a:off x="1" y="0"/>
            <a:ext cx="6098400" cy="6505200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noProof="0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08A049AC-58D0-4193-A4D6-7E0CE32A5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3887" y="6553519"/>
            <a:ext cx="785208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r>
              <a:rPr lang="en-US" smtClean="0"/>
              <a:t>CTO Community Working Model | ITG | October 4, 2023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65090698-305B-4C8D-A565-FB89B9F7D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5007" y="6553519"/>
            <a:ext cx="32416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fld id="{52531704-8F80-415D-BD2B-6B9991AE822F}" type="slidenum">
              <a:rPr lang="de-DE" smtClean="0"/>
              <a:pPr defTabSz="914911">
                <a:lnSpc>
                  <a:spcPct val="108000"/>
                </a:lnSpc>
                <a:spcAft>
                  <a:spcPts val="1008"/>
                </a:spcAft>
              </a:pPr>
              <a:t>‹Nr.›</a:t>
            </a:fld>
            <a:endParaRPr lang="de-DE" dirty="0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930B8E2F-38AF-4F1C-951B-BB5A995629B9}"/>
              </a:ext>
            </a:extLst>
          </p:cNvPr>
          <p:cNvSpPr txBox="1">
            <a:spLocks/>
          </p:cNvSpPr>
          <p:nvPr userDrawn="1"/>
        </p:nvSpPr>
        <p:spPr>
          <a:xfrm>
            <a:off x="509545" y="6552000"/>
            <a:ext cx="1692000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de-DE"/>
            </a:defPPr>
            <a:lvl1pPr marL="0" algn="r" defTabSz="1088959" rtl="0" eaLnBrk="1" latinLnBrk="0" hangingPunct="1">
              <a:defRPr lang="de-DE" sz="1000" b="0" i="0" kern="1200" smtClean="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defRPr>
            </a:lvl1pPr>
            <a:lvl2pPr marL="544479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959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438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918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2397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877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1356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836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911">
              <a:lnSpc>
                <a:spcPct val="108000"/>
              </a:lnSpc>
              <a:spcAft>
                <a:spcPts val="1008"/>
              </a:spcAft>
              <a:buFont typeface="+mj-lt"/>
              <a:buNone/>
            </a:pPr>
            <a:r>
              <a:rPr lang="de-DE" sz="1000" b="0" i="0" kern="1200" dirty="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rPr>
              <a:t>Daimler Truck</a:t>
            </a:r>
          </a:p>
        </p:txBody>
      </p:sp>
    </p:spTree>
    <p:extLst>
      <p:ext uri="{BB962C8B-B14F-4D97-AF65-F5344CB8AC3E}">
        <p14:creationId xmlns:p14="http://schemas.microsoft.com/office/powerpoint/2010/main" val="1862428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Slide, Text Boxes (2 Images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6"/>
          </p:nvPr>
        </p:nvSpPr>
        <p:spPr bwMode="gray">
          <a:xfrm>
            <a:off x="6098400" y="0"/>
            <a:ext cx="6098400" cy="6505200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noProof="0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3"/>
          </p:nvPr>
        </p:nvSpPr>
        <p:spPr bwMode="gray">
          <a:xfrm>
            <a:off x="1" y="0"/>
            <a:ext cx="6098400" cy="6505200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noProof="0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08A049AC-58D0-4193-A4D6-7E0CE32A5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3887" y="6553519"/>
            <a:ext cx="785208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r>
              <a:rPr lang="en-US" smtClean="0"/>
              <a:t>CTO Community Working Model | ITG | October 4, 2023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65090698-305B-4C8D-A565-FB89B9F7D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5007" y="6553519"/>
            <a:ext cx="32416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fld id="{52531704-8F80-415D-BD2B-6B9991AE822F}" type="slidenum">
              <a:rPr lang="de-DE" smtClean="0"/>
              <a:pPr defTabSz="914911">
                <a:lnSpc>
                  <a:spcPct val="108000"/>
                </a:lnSpc>
                <a:spcAft>
                  <a:spcPts val="1008"/>
                </a:spcAft>
              </a:pPr>
              <a:t>‹Nr.›</a:t>
            </a:fld>
            <a:endParaRPr lang="de-DE" dirty="0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930B8E2F-38AF-4F1C-951B-BB5A995629B9}"/>
              </a:ext>
            </a:extLst>
          </p:cNvPr>
          <p:cNvSpPr txBox="1">
            <a:spLocks/>
          </p:cNvSpPr>
          <p:nvPr userDrawn="1"/>
        </p:nvSpPr>
        <p:spPr>
          <a:xfrm>
            <a:off x="509545" y="6552000"/>
            <a:ext cx="1692000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de-DE"/>
            </a:defPPr>
            <a:lvl1pPr marL="0" algn="r" defTabSz="1088959" rtl="0" eaLnBrk="1" latinLnBrk="0" hangingPunct="1">
              <a:defRPr lang="de-DE" sz="1000" b="0" i="0" kern="1200" smtClean="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defRPr>
            </a:lvl1pPr>
            <a:lvl2pPr marL="544479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959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438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918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2397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877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1356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836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911">
              <a:lnSpc>
                <a:spcPct val="108000"/>
              </a:lnSpc>
              <a:spcAft>
                <a:spcPts val="1008"/>
              </a:spcAft>
              <a:buFont typeface="+mj-lt"/>
              <a:buNone/>
            </a:pPr>
            <a:r>
              <a:rPr lang="de-DE" sz="1000" b="0" i="0" kern="1200" dirty="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rPr>
              <a:t>Daimler Truck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813DBFA-5099-48B3-85FF-BE04191324AD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365504" y="381794"/>
            <a:ext cx="360363" cy="360363"/>
          </a:xfrm>
          <a:custGeom>
            <a:avLst/>
            <a:gdLst>
              <a:gd name="T0" fmla="*/ 11340 w 12045"/>
              <a:gd name="T1" fmla="*/ 710 h 12045"/>
              <a:gd name="T2" fmla="*/ 710 w 12045"/>
              <a:gd name="T3" fmla="*/ 710 h 12045"/>
              <a:gd name="T4" fmla="*/ 710 w 12045"/>
              <a:gd name="T5" fmla="*/ 11340 h 12045"/>
              <a:gd name="T6" fmla="*/ 11340 w 12045"/>
              <a:gd name="T7" fmla="*/ 11340 h 12045"/>
              <a:gd name="T8" fmla="*/ 11340 w 12045"/>
              <a:gd name="T9" fmla="*/ 710 h 12045"/>
              <a:gd name="T10" fmla="*/ 6040 w 12045"/>
              <a:gd name="T11" fmla="*/ 2970 h 12045"/>
              <a:gd name="T12" fmla="*/ 5465 w 12045"/>
              <a:gd name="T13" fmla="*/ 3545 h 12045"/>
              <a:gd name="T14" fmla="*/ 6025 w 12045"/>
              <a:gd name="T15" fmla="*/ 4085 h 12045"/>
              <a:gd name="T16" fmla="*/ 6585 w 12045"/>
              <a:gd name="T17" fmla="*/ 3535 h 12045"/>
              <a:gd name="T18" fmla="*/ 6040 w 12045"/>
              <a:gd name="T19" fmla="*/ 2970 h 12045"/>
              <a:gd name="T20" fmla="*/ 5575 w 12045"/>
              <a:gd name="T21" fmla="*/ 4800 h 12045"/>
              <a:gd name="T22" fmla="*/ 5575 w 12045"/>
              <a:gd name="T23" fmla="*/ 9075 h 12045"/>
              <a:gd name="T24" fmla="*/ 6475 w 12045"/>
              <a:gd name="T25" fmla="*/ 9075 h 12045"/>
              <a:gd name="T26" fmla="*/ 6475 w 12045"/>
              <a:gd name="T27" fmla="*/ 4800 h 12045"/>
              <a:gd name="T28" fmla="*/ 5575 w 12045"/>
              <a:gd name="T29" fmla="*/ 4800 h 12045"/>
              <a:gd name="T30" fmla="*/ 12045 w 12045"/>
              <a:gd name="T31" fmla="*/ 0 h 12045"/>
              <a:gd name="T32" fmla="*/ 12045 w 12045"/>
              <a:gd name="T33" fmla="*/ 12045 h 12045"/>
              <a:gd name="T34" fmla="*/ 0 w 12045"/>
              <a:gd name="T35" fmla="*/ 12045 h 12045"/>
              <a:gd name="T36" fmla="*/ 0 w 12045"/>
              <a:gd name="T37" fmla="*/ 0 h 12045"/>
              <a:gd name="T38" fmla="*/ 12045 w 12045"/>
              <a:gd name="T39" fmla="*/ 0 h 1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045" h="12045">
                <a:moveTo>
                  <a:pt x="11340" y="710"/>
                </a:moveTo>
                <a:lnTo>
                  <a:pt x="710" y="710"/>
                </a:lnTo>
                <a:lnTo>
                  <a:pt x="710" y="11340"/>
                </a:lnTo>
                <a:lnTo>
                  <a:pt x="11340" y="11340"/>
                </a:lnTo>
                <a:lnTo>
                  <a:pt x="11340" y="710"/>
                </a:lnTo>
                <a:close/>
                <a:moveTo>
                  <a:pt x="6040" y="2970"/>
                </a:moveTo>
                <a:cubicBezTo>
                  <a:pt x="5700" y="2970"/>
                  <a:pt x="5465" y="3205"/>
                  <a:pt x="5465" y="3545"/>
                </a:cubicBezTo>
                <a:cubicBezTo>
                  <a:pt x="5465" y="3860"/>
                  <a:pt x="5690" y="4085"/>
                  <a:pt x="6025" y="4085"/>
                </a:cubicBezTo>
                <a:cubicBezTo>
                  <a:pt x="6360" y="4085"/>
                  <a:pt x="6585" y="3860"/>
                  <a:pt x="6585" y="3535"/>
                </a:cubicBezTo>
                <a:cubicBezTo>
                  <a:pt x="6580" y="3205"/>
                  <a:pt x="6355" y="2970"/>
                  <a:pt x="6040" y="2970"/>
                </a:cubicBezTo>
                <a:close/>
                <a:moveTo>
                  <a:pt x="5575" y="4800"/>
                </a:moveTo>
                <a:lnTo>
                  <a:pt x="5575" y="9075"/>
                </a:lnTo>
                <a:lnTo>
                  <a:pt x="6475" y="9075"/>
                </a:lnTo>
                <a:lnTo>
                  <a:pt x="6475" y="4800"/>
                </a:lnTo>
                <a:lnTo>
                  <a:pt x="5575" y="4800"/>
                </a:lnTo>
                <a:close/>
                <a:moveTo>
                  <a:pt x="12045" y="0"/>
                </a:moveTo>
                <a:lnTo>
                  <a:pt x="12045" y="12045"/>
                </a:lnTo>
                <a:lnTo>
                  <a:pt x="0" y="12045"/>
                </a:lnTo>
                <a:lnTo>
                  <a:pt x="0" y="0"/>
                </a:lnTo>
                <a:lnTo>
                  <a:pt x="12045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B5FA8-BCCA-4DDF-AA6B-8863821991AA}"/>
              </a:ext>
            </a:extLst>
          </p:cNvPr>
          <p:cNvSpPr txBox="1"/>
          <p:nvPr userDrawn="1"/>
        </p:nvSpPr>
        <p:spPr>
          <a:xfrm>
            <a:off x="12365504" y="872561"/>
            <a:ext cx="1429871" cy="141423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674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 Background Picture</a:t>
            </a:r>
          </a:p>
          <a:p>
            <a:pPr marL="0" marR="0" lvl="0" indent="0" algn="l" defTabSz="914674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67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674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 change the background picture, </a:t>
            </a:r>
            <a:b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might need to </a:t>
            </a:r>
            <a:b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 the order:</a:t>
            </a:r>
          </a:p>
          <a:p>
            <a:pPr marL="0" marR="0" lvl="0" indent="0" algn="l" defTabSz="914674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“Send to Back”</a:t>
            </a:r>
            <a:endParaRPr lang="en-US" sz="10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98D44B4-DED9-47D5-99ED-8F3F27E5FC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171" y="518400"/>
            <a:ext cx="3961753" cy="1440000"/>
          </a:xfrm>
          <a:solidFill>
            <a:schemeClr val="bg1">
              <a:alpha val="75000"/>
            </a:schemeClr>
          </a:solidFill>
        </p:spPr>
        <p:txBody>
          <a:bodyPr lIns="180000" tIns="144000" rIns="180000" bIns="144000"/>
          <a:lstStyle>
            <a:lvl1pPr>
              <a:lnSpc>
                <a:spcPct val="100000"/>
              </a:lnSpc>
              <a:spcAft>
                <a:spcPts val="600"/>
              </a:spcAft>
              <a:defRPr sz="180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400"/>
            </a:lvl3pPr>
            <a:lvl4pPr>
              <a:lnSpc>
                <a:spcPct val="100000"/>
              </a:lnSpc>
              <a:spcAft>
                <a:spcPts val="600"/>
              </a:spcAft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4F16B11-0D37-4B28-A883-EDA8E85D69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20485" y="4546800"/>
            <a:ext cx="3961753" cy="1440000"/>
          </a:xfrm>
          <a:solidFill>
            <a:schemeClr val="bg1">
              <a:alpha val="75000"/>
            </a:schemeClr>
          </a:solidFill>
        </p:spPr>
        <p:txBody>
          <a:bodyPr lIns="180000" tIns="144000" rIns="180000" bIns="144000"/>
          <a:lstStyle>
            <a:lvl1pPr>
              <a:lnSpc>
                <a:spcPct val="100000"/>
              </a:lnSpc>
              <a:spcAft>
                <a:spcPts val="600"/>
              </a:spcAft>
              <a:defRPr sz="180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400"/>
            </a:lvl3pPr>
            <a:lvl4pPr>
              <a:lnSpc>
                <a:spcPct val="100000"/>
              </a:lnSpc>
              <a:spcAft>
                <a:spcPts val="600"/>
              </a:spcAft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00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Slide (3 Images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13"/>
          </p:nvPr>
        </p:nvSpPr>
        <p:spPr bwMode="gray">
          <a:xfrm>
            <a:off x="2" y="0"/>
            <a:ext cx="4064399" cy="6505200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noProof="0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 bwMode="gray">
          <a:xfrm>
            <a:off x="8128801" y="0"/>
            <a:ext cx="4064399" cy="6505200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noProof="0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75E6B363-7B9E-4D1F-855F-9945C90F2B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4064400" y="0"/>
            <a:ext cx="4064399" cy="6505200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noProof="0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4F627199-2A30-41B8-8FA3-1FC77964B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3887" y="6553519"/>
            <a:ext cx="785208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r>
              <a:rPr lang="en-US" smtClean="0"/>
              <a:t>CTO Community Working Model | ITG | October 4, 2023</a:t>
            </a:r>
            <a:endParaRPr lang="de-DE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2ECB107B-C0F9-4AC8-B758-E56D69007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5007" y="6553519"/>
            <a:ext cx="32416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fld id="{52531704-8F80-415D-BD2B-6B9991AE822F}" type="slidenum">
              <a:rPr lang="de-DE" smtClean="0"/>
              <a:pPr defTabSz="914911">
                <a:lnSpc>
                  <a:spcPct val="108000"/>
                </a:lnSpc>
                <a:spcAft>
                  <a:spcPts val="1008"/>
                </a:spcAft>
              </a:pPr>
              <a:t>‹Nr.›</a:t>
            </a:fld>
            <a:endParaRPr lang="de-DE" dirty="0"/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612258B8-C291-4C5F-A3D9-9778ECD896F3}"/>
              </a:ext>
            </a:extLst>
          </p:cNvPr>
          <p:cNvSpPr txBox="1">
            <a:spLocks/>
          </p:cNvSpPr>
          <p:nvPr userDrawn="1"/>
        </p:nvSpPr>
        <p:spPr>
          <a:xfrm>
            <a:off x="509545" y="6552000"/>
            <a:ext cx="1692000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de-DE"/>
            </a:defPPr>
            <a:lvl1pPr marL="0" algn="r" defTabSz="1088959" rtl="0" eaLnBrk="1" latinLnBrk="0" hangingPunct="1">
              <a:defRPr lang="de-DE" sz="1000" b="0" i="0" kern="1200" smtClean="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defRPr>
            </a:lvl1pPr>
            <a:lvl2pPr marL="544479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959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438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918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2397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877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1356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836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911">
              <a:lnSpc>
                <a:spcPct val="108000"/>
              </a:lnSpc>
              <a:spcAft>
                <a:spcPts val="1008"/>
              </a:spcAft>
              <a:buFont typeface="+mj-lt"/>
              <a:buNone/>
            </a:pPr>
            <a:r>
              <a:rPr lang="de-DE" sz="1000" b="0" i="0" kern="1200" dirty="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rPr>
              <a:t>Daimler Truck</a:t>
            </a:r>
          </a:p>
        </p:txBody>
      </p:sp>
    </p:spTree>
    <p:extLst>
      <p:ext uri="{BB962C8B-B14F-4D97-AF65-F5344CB8AC3E}">
        <p14:creationId xmlns:p14="http://schemas.microsoft.com/office/powerpoint/2010/main" val="3971060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Slide, Text Boxes (3 Images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13"/>
          </p:nvPr>
        </p:nvSpPr>
        <p:spPr bwMode="gray">
          <a:xfrm>
            <a:off x="2" y="0"/>
            <a:ext cx="4064399" cy="6505200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noProof="0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 bwMode="gray">
          <a:xfrm>
            <a:off x="8128801" y="0"/>
            <a:ext cx="4064399" cy="6505200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noProof="0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75E6B363-7B9E-4D1F-855F-9945C90F2B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4064400" y="0"/>
            <a:ext cx="4064399" cy="6505200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noProof="0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4F627199-2A30-41B8-8FA3-1FC77964B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3887" y="6553519"/>
            <a:ext cx="785208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r>
              <a:rPr lang="en-US" smtClean="0"/>
              <a:t>CTO Community Working Model | ITG | October 4, 2023</a:t>
            </a:r>
            <a:endParaRPr lang="de-DE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2ECB107B-C0F9-4AC8-B758-E56D69007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5007" y="6553519"/>
            <a:ext cx="32416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fld id="{52531704-8F80-415D-BD2B-6B9991AE822F}" type="slidenum">
              <a:rPr lang="de-DE" smtClean="0"/>
              <a:pPr defTabSz="914911">
                <a:lnSpc>
                  <a:spcPct val="108000"/>
                </a:lnSpc>
                <a:spcAft>
                  <a:spcPts val="1008"/>
                </a:spcAft>
              </a:pPr>
              <a:t>‹Nr.›</a:t>
            </a:fld>
            <a:endParaRPr lang="de-DE" dirty="0"/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612258B8-C291-4C5F-A3D9-9778ECD896F3}"/>
              </a:ext>
            </a:extLst>
          </p:cNvPr>
          <p:cNvSpPr txBox="1">
            <a:spLocks/>
          </p:cNvSpPr>
          <p:nvPr userDrawn="1"/>
        </p:nvSpPr>
        <p:spPr>
          <a:xfrm>
            <a:off x="509545" y="6552000"/>
            <a:ext cx="1692000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de-DE"/>
            </a:defPPr>
            <a:lvl1pPr marL="0" algn="r" defTabSz="1088959" rtl="0" eaLnBrk="1" latinLnBrk="0" hangingPunct="1">
              <a:defRPr lang="de-DE" sz="1000" b="0" i="0" kern="1200" smtClean="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defRPr>
            </a:lvl1pPr>
            <a:lvl2pPr marL="544479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959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438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918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2397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877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1356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836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911">
              <a:lnSpc>
                <a:spcPct val="108000"/>
              </a:lnSpc>
              <a:spcAft>
                <a:spcPts val="1008"/>
              </a:spcAft>
              <a:buFont typeface="+mj-lt"/>
              <a:buNone/>
            </a:pPr>
            <a:r>
              <a:rPr lang="de-DE" sz="1000" b="0" i="0" kern="1200" dirty="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rPr>
              <a:t>Daimler Truck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3B0D0C75-6922-4885-83F0-7E61FDBAEE3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365504" y="381794"/>
            <a:ext cx="360363" cy="360363"/>
          </a:xfrm>
          <a:custGeom>
            <a:avLst/>
            <a:gdLst>
              <a:gd name="T0" fmla="*/ 11340 w 12045"/>
              <a:gd name="T1" fmla="*/ 710 h 12045"/>
              <a:gd name="T2" fmla="*/ 710 w 12045"/>
              <a:gd name="T3" fmla="*/ 710 h 12045"/>
              <a:gd name="T4" fmla="*/ 710 w 12045"/>
              <a:gd name="T5" fmla="*/ 11340 h 12045"/>
              <a:gd name="T6" fmla="*/ 11340 w 12045"/>
              <a:gd name="T7" fmla="*/ 11340 h 12045"/>
              <a:gd name="T8" fmla="*/ 11340 w 12045"/>
              <a:gd name="T9" fmla="*/ 710 h 12045"/>
              <a:gd name="T10" fmla="*/ 6040 w 12045"/>
              <a:gd name="T11" fmla="*/ 2970 h 12045"/>
              <a:gd name="T12" fmla="*/ 5465 w 12045"/>
              <a:gd name="T13" fmla="*/ 3545 h 12045"/>
              <a:gd name="T14" fmla="*/ 6025 w 12045"/>
              <a:gd name="T15" fmla="*/ 4085 h 12045"/>
              <a:gd name="T16" fmla="*/ 6585 w 12045"/>
              <a:gd name="T17" fmla="*/ 3535 h 12045"/>
              <a:gd name="T18" fmla="*/ 6040 w 12045"/>
              <a:gd name="T19" fmla="*/ 2970 h 12045"/>
              <a:gd name="T20" fmla="*/ 5575 w 12045"/>
              <a:gd name="T21" fmla="*/ 4800 h 12045"/>
              <a:gd name="T22" fmla="*/ 5575 w 12045"/>
              <a:gd name="T23" fmla="*/ 9075 h 12045"/>
              <a:gd name="T24" fmla="*/ 6475 w 12045"/>
              <a:gd name="T25" fmla="*/ 9075 h 12045"/>
              <a:gd name="T26" fmla="*/ 6475 w 12045"/>
              <a:gd name="T27" fmla="*/ 4800 h 12045"/>
              <a:gd name="T28" fmla="*/ 5575 w 12045"/>
              <a:gd name="T29" fmla="*/ 4800 h 12045"/>
              <a:gd name="T30" fmla="*/ 12045 w 12045"/>
              <a:gd name="T31" fmla="*/ 0 h 12045"/>
              <a:gd name="T32" fmla="*/ 12045 w 12045"/>
              <a:gd name="T33" fmla="*/ 12045 h 12045"/>
              <a:gd name="T34" fmla="*/ 0 w 12045"/>
              <a:gd name="T35" fmla="*/ 12045 h 12045"/>
              <a:gd name="T36" fmla="*/ 0 w 12045"/>
              <a:gd name="T37" fmla="*/ 0 h 12045"/>
              <a:gd name="T38" fmla="*/ 12045 w 12045"/>
              <a:gd name="T39" fmla="*/ 0 h 1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045" h="12045">
                <a:moveTo>
                  <a:pt x="11340" y="710"/>
                </a:moveTo>
                <a:lnTo>
                  <a:pt x="710" y="710"/>
                </a:lnTo>
                <a:lnTo>
                  <a:pt x="710" y="11340"/>
                </a:lnTo>
                <a:lnTo>
                  <a:pt x="11340" y="11340"/>
                </a:lnTo>
                <a:lnTo>
                  <a:pt x="11340" y="710"/>
                </a:lnTo>
                <a:close/>
                <a:moveTo>
                  <a:pt x="6040" y="2970"/>
                </a:moveTo>
                <a:cubicBezTo>
                  <a:pt x="5700" y="2970"/>
                  <a:pt x="5465" y="3205"/>
                  <a:pt x="5465" y="3545"/>
                </a:cubicBezTo>
                <a:cubicBezTo>
                  <a:pt x="5465" y="3860"/>
                  <a:pt x="5690" y="4085"/>
                  <a:pt x="6025" y="4085"/>
                </a:cubicBezTo>
                <a:cubicBezTo>
                  <a:pt x="6360" y="4085"/>
                  <a:pt x="6585" y="3860"/>
                  <a:pt x="6585" y="3535"/>
                </a:cubicBezTo>
                <a:cubicBezTo>
                  <a:pt x="6580" y="3205"/>
                  <a:pt x="6355" y="2970"/>
                  <a:pt x="6040" y="2970"/>
                </a:cubicBezTo>
                <a:close/>
                <a:moveTo>
                  <a:pt x="5575" y="4800"/>
                </a:moveTo>
                <a:lnTo>
                  <a:pt x="5575" y="9075"/>
                </a:lnTo>
                <a:lnTo>
                  <a:pt x="6475" y="9075"/>
                </a:lnTo>
                <a:lnTo>
                  <a:pt x="6475" y="4800"/>
                </a:lnTo>
                <a:lnTo>
                  <a:pt x="5575" y="4800"/>
                </a:lnTo>
                <a:close/>
                <a:moveTo>
                  <a:pt x="12045" y="0"/>
                </a:moveTo>
                <a:lnTo>
                  <a:pt x="12045" y="12045"/>
                </a:lnTo>
                <a:lnTo>
                  <a:pt x="0" y="12045"/>
                </a:lnTo>
                <a:lnTo>
                  <a:pt x="0" y="0"/>
                </a:lnTo>
                <a:lnTo>
                  <a:pt x="12045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67CC03-745B-4A58-A314-442DD8EA03A5}"/>
              </a:ext>
            </a:extLst>
          </p:cNvPr>
          <p:cNvSpPr txBox="1"/>
          <p:nvPr userDrawn="1"/>
        </p:nvSpPr>
        <p:spPr>
          <a:xfrm>
            <a:off x="12365504" y="872561"/>
            <a:ext cx="1429871" cy="141423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674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 Background Picture</a:t>
            </a:r>
          </a:p>
          <a:p>
            <a:pPr marL="0" marR="0" lvl="0" indent="0" algn="l" defTabSz="914674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67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674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 change the background picture, </a:t>
            </a:r>
            <a:b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might need to </a:t>
            </a:r>
            <a:b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 the order:</a:t>
            </a:r>
          </a:p>
          <a:p>
            <a:pPr marL="0" marR="0" lvl="0" indent="0" algn="l" defTabSz="914674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“Send to Back”</a:t>
            </a:r>
            <a:endParaRPr lang="en-US" sz="10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E634593-C0C4-4730-B9C2-AC985C3B94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7525" y="518400"/>
            <a:ext cx="3028058" cy="1440000"/>
          </a:xfrm>
          <a:solidFill>
            <a:schemeClr val="bg1">
              <a:alpha val="75000"/>
            </a:schemeClr>
          </a:solidFill>
        </p:spPr>
        <p:txBody>
          <a:bodyPr lIns="180000" tIns="144000" rIns="180000" bIns="144000"/>
          <a:lstStyle>
            <a:lvl1pPr>
              <a:lnSpc>
                <a:spcPct val="100000"/>
              </a:lnSpc>
              <a:spcAft>
                <a:spcPts val="600"/>
              </a:spcAft>
              <a:defRPr sz="180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400"/>
            </a:lvl3pPr>
            <a:lvl4pPr>
              <a:lnSpc>
                <a:spcPct val="100000"/>
              </a:lnSpc>
              <a:spcAft>
                <a:spcPts val="600"/>
              </a:spcAft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F5E0BE0-E710-44BD-AC06-13C82062E8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6971" y="518400"/>
            <a:ext cx="3028058" cy="1440000"/>
          </a:xfrm>
          <a:solidFill>
            <a:schemeClr val="bg1">
              <a:alpha val="75000"/>
            </a:schemeClr>
          </a:solidFill>
        </p:spPr>
        <p:txBody>
          <a:bodyPr lIns="180000" tIns="144000" rIns="180000" bIns="144000"/>
          <a:lstStyle>
            <a:lvl1pPr>
              <a:lnSpc>
                <a:spcPct val="100000"/>
              </a:lnSpc>
              <a:spcAft>
                <a:spcPts val="600"/>
              </a:spcAft>
              <a:defRPr sz="180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400"/>
            </a:lvl3pPr>
            <a:lvl4pPr>
              <a:lnSpc>
                <a:spcPct val="100000"/>
              </a:lnSpc>
              <a:spcAft>
                <a:spcPts val="600"/>
              </a:spcAft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A7ACA32-7810-48AA-ABA8-70A7435773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82570" y="4546800"/>
            <a:ext cx="3028058" cy="1440000"/>
          </a:xfrm>
          <a:solidFill>
            <a:schemeClr val="bg1">
              <a:alpha val="75000"/>
            </a:schemeClr>
          </a:solidFill>
        </p:spPr>
        <p:txBody>
          <a:bodyPr lIns="180000" tIns="144000" rIns="180000" bIns="144000"/>
          <a:lstStyle>
            <a:lvl1pPr>
              <a:lnSpc>
                <a:spcPct val="100000"/>
              </a:lnSpc>
              <a:spcAft>
                <a:spcPts val="600"/>
              </a:spcAft>
              <a:defRPr sz="180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400"/>
            </a:lvl3pPr>
            <a:lvl4pPr>
              <a:lnSpc>
                <a:spcPct val="100000"/>
              </a:lnSpc>
              <a:spcAft>
                <a:spcPts val="600"/>
              </a:spcAft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77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Slide (4 Images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3"/>
          </p:nvPr>
        </p:nvSpPr>
        <p:spPr bwMode="gray">
          <a:xfrm>
            <a:off x="0" y="3250800"/>
            <a:ext cx="6098400" cy="3250800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6"/>
          </p:nvPr>
        </p:nvSpPr>
        <p:spPr bwMode="gray">
          <a:xfrm>
            <a:off x="6096387" y="3250800"/>
            <a:ext cx="6098400" cy="3250800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6096387" y="1"/>
            <a:ext cx="6098400" cy="3254399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7"/>
          </p:nvPr>
        </p:nvSpPr>
        <p:spPr bwMode="gray">
          <a:xfrm>
            <a:off x="0" y="1"/>
            <a:ext cx="6098400" cy="3254399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noProof="0" dirty="0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F54FADF3-8BAA-41A3-A4BA-132594D75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3887" y="6553519"/>
            <a:ext cx="785208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r>
              <a:rPr lang="en-US" smtClean="0"/>
              <a:t>CTO Community Working Model | ITG | October 4, 2023</a:t>
            </a:r>
            <a:endParaRPr lang="de-DE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6CF1C026-AE00-46BC-A6FE-EA1BA304F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5007" y="6553519"/>
            <a:ext cx="32416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fld id="{52531704-8F80-415D-BD2B-6B9991AE822F}" type="slidenum">
              <a:rPr lang="de-DE" smtClean="0"/>
              <a:pPr defTabSz="914911">
                <a:lnSpc>
                  <a:spcPct val="108000"/>
                </a:lnSpc>
                <a:spcAft>
                  <a:spcPts val="1008"/>
                </a:spcAft>
              </a:pPr>
              <a:t>‹Nr.›</a:t>
            </a:fld>
            <a:endParaRPr lang="de-DE" dirty="0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5905302C-C4F7-43AB-AEC1-E9B79EA480CF}"/>
              </a:ext>
            </a:extLst>
          </p:cNvPr>
          <p:cNvSpPr txBox="1">
            <a:spLocks/>
          </p:cNvSpPr>
          <p:nvPr userDrawn="1"/>
        </p:nvSpPr>
        <p:spPr>
          <a:xfrm>
            <a:off x="509545" y="6552000"/>
            <a:ext cx="1692000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de-DE"/>
            </a:defPPr>
            <a:lvl1pPr marL="0" algn="r" defTabSz="1088959" rtl="0" eaLnBrk="1" latinLnBrk="0" hangingPunct="1">
              <a:defRPr lang="de-DE" sz="1000" b="0" i="0" kern="1200" smtClean="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defRPr>
            </a:lvl1pPr>
            <a:lvl2pPr marL="544479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959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438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918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2397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877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1356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836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911">
              <a:lnSpc>
                <a:spcPct val="108000"/>
              </a:lnSpc>
              <a:spcAft>
                <a:spcPts val="1008"/>
              </a:spcAft>
              <a:buFont typeface="+mj-lt"/>
              <a:buNone/>
            </a:pPr>
            <a:r>
              <a:rPr lang="de-DE" sz="1000" b="0" i="0" kern="1200" dirty="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rPr>
              <a:t>Daimler Truck</a:t>
            </a:r>
          </a:p>
        </p:txBody>
      </p:sp>
    </p:spTree>
    <p:extLst>
      <p:ext uri="{BB962C8B-B14F-4D97-AF65-F5344CB8AC3E}">
        <p14:creationId xmlns:p14="http://schemas.microsoft.com/office/powerpoint/2010/main" val="2715501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Slide, Text Boxes (4 Images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3"/>
          </p:nvPr>
        </p:nvSpPr>
        <p:spPr bwMode="gray">
          <a:xfrm>
            <a:off x="0" y="3250800"/>
            <a:ext cx="6098400" cy="3250800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6"/>
          </p:nvPr>
        </p:nvSpPr>
        <p:spPr bwMode="gray">
          <a:xfrm>
            <a:off x="6096387" y="3250800"/>
            <a:ext cx="6098400" cy="3250800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6096387" y="1"/>
            <a:ext cx="6098400" cy="3254399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7"/>
          </p:nvPr>
        </p:nvSpPr>
        <p:spPr bwMode="gray">
          <a:xfrm>
            <a:off x="0" y="1"/>
            <a:ext cx="6098400" cy="3254399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noProof="0" dirty="0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F54FADF3-8BAA-41A3-A4BA-132594D75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3887" y="6553519"/>
            <a:ext cx="785208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r>
              <a:rPr lang="en-US" smtClean="0"/>
              <a:t>CTO Community Working Model | ITG | October 4, 2023</a:t>
            </a:r>
            <a:endParaRPr lang="de-DE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6CF1C026-AE00-46BC-A6FE-EA1BA304F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5007" y="6553519"/>
            <a:ext cx="32416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fld id="{52531704-8F80-415D-BD2B-6B9991AE822F}" type="slidenum">
              <a:rPr lang="de-DE" smtClean="0"/>
              <a:pPr defTabSz="914911">
                <a:lnSpc>
                  <a:spcPct val="108000"/>
                </a:lnSpc>
                <a:spcAft>
                  <a:spcPts val="1008"/>
                </a:spcAft>
              </a:pPr>
              <a:t>‹Nr.›</a:t>
            </a:fld>
            <a:endParaRPr lang="de-DE" dirty="0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5905302C-C4F7-43AB-AEC1-E9B79EA480CF}"/>
              </a:ext>
            </a:extLst>
          </p:cNvPr>
          <p:cNvSpPr txBox="1">
            <a:spLocks/>
          </p:cNvSpPr>
          <p:nvPr userDrawn="1"/>
        </p:nvSpPr>
        <p:spPr>
          <a:xfrm>
            <a:off x="509545" y="6552000"/>
            <a:ext cx="1692000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de-DE"/>
            </a:defPPr>
            <a:lvl1pPr marL="0" algn="r" defTabSz="1088959" rtl="0" eaLnBrk="1" latinLnBrk="0" hangingPunct="1">
              <a:defRPr lang="de-DE" sz="1000" b="0" i="0" kern="1200" smtClean="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defRPr>
            </a:lvl1pPr>
            <a:lvl2pPr marL="544479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959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438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918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2397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877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1356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836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911">
              <a:lnSpc>
                <a:spcPct val="108000"/>
              </a:lnSpc>
              <a:spcAft>
                <a:spcPts val="1008"/>
              </a:spcAft>
              <a:buFont typeface="+mj-lt"/>
              <a:buNone/>
            </a:pPr>
            <a:r>
              <a:rPr lang="de-DE" sz="1000" b="0" i="0" kern="1200" dirty="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rPr>
              <a:t>Daimler Truck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9F3D7B9F-D716-4D96-A9B0-2BA82590F5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365504" y="381794"/>
            <a:ext cx="360363" cy="360363"/>
          </a:xfrm>
          <a:custGeom>
            <a:avLst/>
            <a:gdLst>
              <a:gd name="T0" fmla="*/ 11340 w 12045"/>
              <a:gd name="T1" fmla="*/ 710 h 12045"/>
              <a:gd name="T2" fmla="*/ 710 w 12045"/>
              <a:gd name="T3" fmla="*/ 710 h 12045"/>
              <a:gd name="T4" fmla="*/ 710 w 12045"/>
              <a:gd name="T5" fmla="*/ 11340 h 12045"/>
              <a:gd name="T6" fmla="*/ 11340 w 12045"/>
              <a:gd name="T7" fmla="*/ 11340 h 12045"/>
              <a:gd name="T8" fmla="*/ 11340 w 12045"/>
              <a:gd name="T9" fmla="*/ 710 h 12045"/>
              <a:gd name="T10" fmla="*/ 6040 w 12045"/>
              <a:gd name="T11" fmla="*/ 2970 h 12045"/>
              <a:gd name="T12" fmla="*/ 5465 w 12045"/>
              <a:gd name="T13" fmla="*/ 3545 h 12045"/>
              <a:gd name="T14" fmla="*/ 6025 w 12045"/>
              <a:gd name="T15" fmla="*/ 4085 h 12045"/>
              <a:gd name="T16" fmla="*/ 6585 w 12045"/>
              <a:gd name="T17" fmla="*/ 3535 h 12045"/>
              <a:gd name="T18" fmla="*/ 6040 w 12045"/>
              <a:gd name="T19" fmla="*/ 2970 h 12045"/>
              <a:gd name="T20" fmla="*/ 5575 w 12045"/>
              <a:gd name="T21" fmla="*/ 4800 h 12045"/>
              <a:gd name="T22" fmla="*/ 5575 w 12045"/>
              <a:gd name="T23" fmla="*/ 9075 h 12045"/>
              <a:gd name="T24" fmla="*/ 6475 w 12045"/>
              <a:gd name="T25" fmla="*/ 9075 h 12045"/>
              <a:gd name="T26" fmla="*/ 6475 w 12045"/>
              <a:gd name="T27" fmla="*/ 4800 h 12045"/>
              <a:gd name="T28" fmla="*/ 5575 w 12045"/>
              <a:gd name="T29" fmla="*/ 4800 h 12045"/>
              <a:gd name="T30" fmla="*/ 12045 w 12045"/>
              <a:gd name="T31" fmla="*/ 0 h 12045"/>
              <a:gd name="T32" fmla="*/ 12045 w 12045"/>
              <a:gd name="T33" fmla="*/ 12045 h 12045"/>
              <a:gd name="T34" fmla="*/ 0 w 12045"/>
              <a:gd name="T35" fmla="*/ 12045 h 12045"/>
              <a:gd name="T36" fmla="*/ 0 w 12045"/>
              <a:gd name="T37" fmla="*/ 0 h 12045"/>
              <a:gd name="T38" fmla="*/ 12045 w 12045"/>
              <a:gd name="T39" fmla="*/ 0 h 1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045" h="12045">
                <a:moveTo>
                  <a:pt x="11340" y="710"/>
                </a:moveTo>
                <a:lnTo>
                  <a:pt x="710" y="710"/>
                </a:lnTo>
                <a:lnTo>
                  <a:pt x="710" y="11340"/>
                </a:lnTo>
                <a:lnTo>
                  <a:pt x="11340" y="11340"/>
                </a:lnTo>
                <a:lnTo>
                  <a:pt x="11340" y="710"/>
                </a:lnTo>
                <a:close/>
                <a:moveTo>
                  <a:pt x="6040" y="2970"/>
                </a:moveTo>
                <a:cubicBezTo>
                  <a:pt x="5700" y="2970"/>
                  <a:pt x="5465" y="3205"/>
                  <a:pt x="5465" y="3545"/>
                </a:cubicBezTo>
                <a:cubicBezTo>
                  <a:pt x="5465" y="3860"/>
                  <a:pt x="5690" y="4085"/>
                  <a:pt x="6025" y="4085"/>
                </a:cubicBezTo>
                <a:cubicBezTo>
                  <a:pt x="6360" y="4085"/>
                  <a:pt x="6585" y="3860"/>
                  <a:pt x="6585" y="3535"/>
                </a:cubicBezTo>
                <a:cubicBezTo>
                  <a:pt x="6580" y="3205"/>
                  <a:pt x="6355" y="2970"/>
                  <a:pt x="6040" y="2970"/>
                </a:cubicBezTo>
                <a:close/>
                <a:moveTo>
                  <a:pt x="5575" y="4800"/>
                </a:moveTo>
                <a:lnTo>
                  <a:pt x="5575" y="9075"/>
                </a:lnTo>
                <a:lnTo>
                  <a:pt x="6475" y="9075"/>
                </a:lnTo>
                <a:lnTo>
                  <a:pt x="6475" y="4800"/>
                </a:lnTo>
                <a:lnTo>
                  <a:pt x="5575" y="4800"/>
                </a:lnTo>
                <a:close/>
                <a:moveTo>
                  <a:pt x="12045" y="0"/>
                </a:moveTo>
                <a:lnTo>
                  <a:pt x="12045" y="12045"/>
                </a:lnTo>
                <a:lnTo>
                  <a:pt x="0" y="12045"/>
                </a:lnTo>
                <a:lnTo>
                  <a:pt x="0" y="0"/>
                </a:lnTo>
                <a:lnTo>
                  <a:pt x="12045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EE36-49D1-4AF7-B478-F67F8849D453}"/>
              </a:ext>
            </a:extLst>
          </p:cNvPr>
          <p:cNvSpPr txBox="1"/>
          <p:nvPr userDrawn="1"/>
        </p:nvSpPr>
        <p:spPr>
          <a:xfrm>
            <a:off x="12365504" y="872561"/>
            <a:ext cx="1429871" cy="141423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674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 Background Picture</a:t>
            </a:r>
          </a:p>
          <a:p>
            <a:pPr marL="0" marR="0" lvl="0" indent="0" algn="l" defTabSz="914674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67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674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 change the background picture, </a:t>
            </a:r>
            <a:b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might need to </a:t>
            </a:r>
            <a:b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 the order:</a:t>
            </a:r>
          </a:p>
          <a:p>
            <a:pPr marL="0" marR="0" lvl="0" indent="0" algn="l" defTabSz="914674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“Send to Back”</a:t>
            </a:r>
            <a:endParaRPr lang="en-US" sz="10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28AF4E3-70D9-4CE7-9326-FC8E52D5F9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0701" y="518400"/>
            <a:ext cx="2519362" cy="1123200"/>
          </a:xfrm>
          <a:solidFill>
            <a:schemeClr val="bg1">
              <a:alpha val="75000"/>
            </a:schemeClr>
          </a:solidFill>
        </p:spPr>
        <p:txBody>
          <a:bodyPr lIns="180000" tIns="144000" rIns="180000" bIns="144000"/>
          <a:lstStyle>
            <a:lvl1pPr>
              <a:lnSpc>
                <a:spcPct val="100000"/>
              </a:lnSpc>
              <a:spcAft>
                <a:spcPts val="600"/>
              </a:spcAft>
              <a:defRPr sz="180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400"/>
            </a:lvl3pPr>
            <a:lvl4pPr>
              <a:lnSpc>
                <a:spcPct val="100000"/>
              </a:lnSpc>
              <a:spcAft>
                <a:spcPts val="600"/>
              </a:spcAft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9ADA93A-3B24-471A-80CC-B1EE8A7A36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39340" y="4862438"/>
            <a:ext cx="2520950" cy="1123935"/>
          </a:xfrm>
          <a:solidFill>
            <a:schemeClr val="bg1">
              <a:alpha val="75000"/>
            </a:schemeClr>
          </a:solidFill>
        </p:spPr>
        <p:txBody>
          <a:bodyPr lIns="180000" tIns="144000" rIns="180000" bIns="144000"/>
          <a:lstStyle>
            <a:lvl1pPr>
              <a:lnSpc>
                <a:spcPct val="100000"/>
              </a:lnSpc>
              <a:spcAft>
                <a:spcPts val="600"/>
              </a:spcAft>
              <a:defRPr sz="180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400"/>
            </a:lvl3pPr>
            <a:lvl4pPr>
              <a:lnSpc>
                <a:spcPct val="100000"/>
              </a:lnSpc>
              <a:spcAft>
                <a:spcPts val="600"/>
              </a:spcAft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2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Slide (6 Images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4068000" cy="3254399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noProof="0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19"/>
          </p:nvPr>
        </p:nvSpPr>
        <p:spPr bwMode="gray">
          <a:xfrm>
            <a:off x="8136000" y="1"/>
            <a:ext cx="4069059" cy="3254399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marR="0" indent="0" algn="ctr" defTabSz="1089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de-DE"/>
              <a:t>Bild durch Klicken auf Symbol hinzufügen</a:t>
            </a:r>
            <a:endParaRPr lang="en-GB" noProof="0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8462DFA4-3466-4425-BCF6-4E0C92D6C90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0" y="3250800"/>
            <a:ext cx="4068000" cy="3254399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noProof="0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A0E9022C-CB11-4B87-AE23-9E43294015F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 bwMode="gray">
          <a:xfrm>
            <a:off x="8136000" y="3250800"/>
            <a:ext cx="4069059" cy="3254399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marR="0" indent="0" algn="ctr" defTabSz="1089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de-DE"/>
              <a:t>Bild durch Klicken auf Symbol hinzufügen</a:t>
            </a:r>
            <a:endParaRPr lang="en-GB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19CC6E02-D555-43FC-A6EB-8ECCD5814EE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4068000" y="1"/>
            <a:ext cx="4069059" cy="3254399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marR="0" indent="0" algn="ctr" defTabSz="1089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de-DE"/>
              <a:t>Bild durch Klicken auf Symbol hinzufügen</a:t>
            </a:r>
            <a:endParaRPr lang="en-GB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6AD04322-37D9-4D87-93CC-BB27FCFA716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 bwMode="gray">
          <a:xfrm>
            <a:off x="4068000" y="3250800"/>
            <a:ext cx="4069059" cy="3254399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marR="0" indent="0" algn="ctr" defTabSz="1089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de-DE"/>
              <a:t>Bild durch Klicken auf Symbol hinzufügen</a:t>
            </a:r>
            <a:endParaRPr lang="en-GB" noProof="0" dirty="0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E7BC7683-7EF0-4685-943F-11ACC2CA1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3887" y="6553519"/>
            <a:ext cx="785208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r>
              <a:rPr lang="en-US" smtClean="0"/>
              <a:t>CTO Community Working Model | ITG | October 4, 2023</a:t>
            </a:r>
            <a:endParaRPr lang="de-DE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B853C1E8-A817-456A-8018-FAF02947E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5007" y="6553519"/>
            <a:ext cx="32416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fld id="{52531704-8F80-415D-BD2B-6B9991AE822F}" type="slidenum">
              <a:rPr lang="de-DE" smtClean="0"/>
              <a:pPr defTabSz="914911">
                <a:lnSpc>
                  <a:spcPct val="108000"/>
                </a:lnSpc>
                <a:spcAft>
                  <a:spcPts val="1008"/>
                </a:spcAft>
              </a:pPr>
              <a:t>‹Nr.›</a:t>
            </a:fld>
            <a:endParaRPr lang="de-DE" dirty="0"/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07152B5F-C032-45EB-8347-CA2FEFE82721}"/>
              </a:ext>
            </a:extLst>
          </p:cNvPr>
          <p:cNvSpPr txBox="1">
            <a:spLocks/>
          </p:cNvSpPr>
          <p:nvPr userDrawn="1"/>
        </p:nvSpPr>
        <p:spPr>
          <a:xfrm>
            <a:off x="509545" y="6552000"/>
            <a:ext cx="1692000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de-DE"/>
            </a:defPPr>
            <a:lvl1pPr marL="0" algn="r" defTabSz="1088959" rtl="0" eaLnBrk="1" latinLnBrk="0" hangingPunct="1">
              <a:defRPr lang="de-DE" sz="1000" b="0" i="0" kern="1200" smtClean="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defRPr>
            </a:lvl1pPr>
            <a:lvl2pPr marL="544479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959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438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918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2397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877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1356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836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911">
              <a:lnSpc>
                <a:spcPct val="108000"/>
              </a:lnSpc>
              <a:spcAft>
                <a:spcPts val="1008"/>
              </a:spcAft>
              <a:buFont typeface="+mj-lt"/>
              <a:buNone/>
            </a:pPr>
            <a:r>
              <a:rPr lang="de-DE" sz="1000" b="0" i="0" kern="1200" dirty="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rPr>
              <a:t>Daimler Truck</a:t>
            </a:r>
          </a:p>
        </p:txBody>
      </p:sp>
    </p:spTree>
    <p:extLst>
      <p:ext uri="{BB962C8B-B14F-4D97-AF65-F5344CB8AC3E}">
        <p14:creationId xmlns:p14="http://schemas.microsoft.com/office/powerpoint/2010/main" val="2775245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5B543E-DCF0-45C6-B9BD-043B8399582F}"/>
              </a:ext>
            </a:extLst>
          </p:cNvPr>
          <p:cNvSpPr/>
          <p:nvPr userDrawn="1"/>
        </p:nvSpPr>
        <p:spPr>
          <a:xfrm>
            <a:off x="519175" y="1808163"/>
            <a:ext cx="11160000" cy="28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2000" dirty="0" err="1">
              <a:latin typeface="Daimler CS" pitchFamily="2" charset="0"/>
            </a:endParaRPr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7CF7EBEB-3E99-4BFE-9F28-CBDC83EF02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59426" y="2516400"/>
            <a:ext cx="5759449" cy="3960000"/>
          </a:xfrm>
          <a:prstGeom prst="rect">
            <a:avLst/>
          </a:prstGeom>
          <a:solidFill>
            <a:srgbClr val="C8C8C8"/>
          </a:solidFill>
        </p:spPr>
        <p:txBody>
          <a:bodyPr anchor="ctr" anchorCtr="1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5F08CF-FD30-4DFE-96AD-8E839CCE5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2170620"/>
            <a:ext cx="4320000" cy="801974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FA81EE36-2520-4F1F-AACC-35C6297E1C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9475" y="4030677"/>
            <a:ext cx="4320000" cy="365760"/>
          </a:xfrm>
        </p:spPr>
        <p:txBody>
          <a:bodyPr anchor="b"/>
          <a:lstStyle>
            <a:lvl1pPr>
              <a:defRPr sz="2000"/>
            </a:lvl1pPr>
            <a:lvl2pPr marL="0" indent="0">
              <a:buNone/>
              <a:defRPr/>
            </a:lvl2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B0DB739C-B838-4097-8DB9-D61171557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325" y="722722"/>
            <a:ext cx="4935701" cy="374400"/>
          </a:xfrm>
          <a:prstGeom prst="rect">
            <a:avLst/>
          </a:prstGeom>
        </p:spPr>
      </p:pic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DA00C46F-55CB-4A4D-8F91-416F71668B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9475" y="5832742"/>
            <a:ext cx="4320000" cy="365760"/>
          </a:xfrm>
        </p:spPr>
        <p:txBody>
          <a:bodyPr anchor="b"/>
          <a:lstStyle>
            <a:lvl1pPr>
              <a:defRPr sz="2000"/>
            </a:lvl1pPr>
            <a:lvl2pPr marL="0" indent="0">
              <a:buNone/>
              <a:defRPr/>
            </a:lvl2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F5EFED12-B887-471E-A3B0-486F11675D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9475" y="5469672"/>
            <a:ext cx="4320000" cy="365760"/>
          </a:xfrm>
        </p:spPr>
        <p:txBody>
          <a:bodyPr anchor="b"/>
          <a:lstStyle>
            <a:lvl1pPr>
              <a:defRPr sz="2000"/>
            </a:lvl1pPr>
            <a:lvl2pPr marL="0" indent="0">
              <a:buNone/>
              <a:defRPr/>
            </a:lvl2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951472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Slide, Text Boxes (6 Images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4068000" cy="3254399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noProof="0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19"/>
          </p:nvPr>
        </p:nvSpPr>
        <p:spPr bwMode="gray">
          <a:xfrm>
            <a:off x="8136000" y="1"/>
            <a:ext cx="4069059" cy="3254399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marR="0" indent="0" algn="ctr" defTabSz="1089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de-DE"/>
              <a:t>Bild durch Klicken auf Symbol hinzufügen</a:t>
            </a:r>
            <a:endParaRPr lang="en-GB" noProof="0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8462DFA4-3466-4425-BCF6-4E0C92D6C90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0" y="3250800"/>
            <a:ext cx="4068000" cy="3254399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noProof="0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A0E9022C-CB11-4B87-AE23-9E43294015F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 bwMode="gray">
          <a:xfrm>
            <a:off x="8136000" y="3250800"/>
            <a:ext cx="4069059" cy="3254399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marR="0" indent="0" algn="ctr" defTabSz="1089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de-DE"/>
              <a:t>Bild durch Klicken auf Symbol hinzufügen</a:t>
            </a:r>
            <a:endParaRPr lang="en-GB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19CC6E02-D555-43FC-A6EB-8ECCD5814EE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4068000" y="1"/>
            <a:ext cx="4069059" cy="3254399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marR="0" indent="0" algn="ctr" defTabSz="1089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de-DE"/>
              <a:t>Bild durch Klicken auf Symbol hinzufügen</a:t>
            </a:r>
            <a:endParaRPr lang="en-GB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6AD04322-37D9-4D87-93CC-BB27FCFA716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 bwMode="gray">
          <a:xfrm>
            <a:off x="4068000" y="3250800"/>
            <a:ext cx="4069059" cy="3254399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marR="0" indent="0" algn="ctr" defTabSz="1089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de-DE"/>
              <a:t>Bild durch Klicken auf Symbol hinzufügen</a:t>
            </a:r>
            <a:endParaRPr lang="en-GB" noProof="0" dirty="0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E7BC7683-7EF0-4685-943F-11ACC2CA1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3887" y="6553519"/>
            <a:ext cx="785208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r>
              <a:rPr lang="en-US" smtClean="0"/>
              <a:t>CTO Community Working Model | ITG | October 4, 2023</a:t>
            </a:r>
            <a:endParaRPr lang="de-DE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B853C1E8-A817-456A-8018-FAF02947E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5007" y="6553519"/>
            <a:ext cx="32416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fld id="{52531704-8F80-415D-BD2B-6B9991AE822F}" type="slidenum">
              <a:rPr lang="de-DE" smtClean="0"/>
              <a:pPr defTabSz="914911">
                <a:lnSpc>
                  <a:spcPct val="108000"/>
                </a:lnSpc>
                <a:spcAft>
                  <a:spcPts val="1008"/>
                </a:spcAft>
              </a:pPr>
              <a:t>‹Nr.›</a:t>
            </a:fld>
            <a:endParaRPr lang="de-DE" dirty="0"/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07152B5F-C032-45EB-8347-CA2FEFE82721}"/>
              </a:ext>
            </a:extLst>
          </p:cNvPr>
          <p:cNvSpPr txBox="1">
            <a:spLocks/>
          </p:cNvSpPr>
          <p:nvPr userDrawn="1"/>
        </p:nvSpPr>
        <p:spPr>
          <a:xfrm>
            <a:off x="509545" y="6552000"/>
            <a:ext cx="1692000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de-DE"/>
            </a:defPPr>
            <a:lvl1pPr marL="0" algn="r" defTabSz="1088959" rtl="0" eaLnBrk="1" latinLnBrk="0" hangingPunct="1">
              <a:defRPr lang="de-DE" sz="1000" b="0" i="0" kern="1200" smtClean="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defRPr>
            </a:lvl1pPr>
            <a:lvl2pPr marL="544479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959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438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918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2397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877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1356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836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911">
              <a:lnSpc>
                <a:spcPct val="108000"/>
              </a:lnSpc>
              <a:spcAft>
                <a:spcPts val="1008"/>
              </a:spcAft>
              <a:buFont typeface="+mj-lt"/>
              <a:buNone/>
            </a:pPr>
            <a:r>
              <a:rPr lang="de-DE" sz="1000" b="0" i="0" kern="1200" dirty="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rPr>
              <a:t>Daimler Truck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D71B15AC-7508-4D2E-9A2C-DDCFC663FBD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365504" y="381794"/>
            <a:ext cx="360363" cy="360363"/>
          </a:xfrm>
          <a:custGeom>
            <a:avLst/>
            <a:gdLst>
              <a:gd name="T0" fmla="*/ 11340 w 12045"/>
              <a:gd name="T1" fmla="*/ 710 h 12045"/>
              <a:gd name="T2" fmla="*/ 710 w 12045"/>
              <a:gd name="T3" fmla="*/ 710 h 12045"/>
              <a:gd name="T4" fmla="*/ 710 w 12045"/>
              <a:gd name="T5" fmla="*/ 11340 h 12045"/>
              <a:gd name="T6" fmla="*/ 11340 w 12045"/>
              <a:gd name="T7" fmla="*/ 11340 h 12045"/>
              <a:gd name="T8" fmla="*/ 11340 w 12045"/>
              <a:gd name="T9" fmla="*/ 710 h 12045"/>
              <a:gd name="T10" fmla="*/ 6040 w 12045"/>
              <a:gd name="T11" fmla="*/ 2970 h 12045"/>
              <a:gd name="T12" fmla="*/ 5465 w 12045"/>
              <a:gd name="T13" fmla="*/ 3545 h 12045"/>
              <a:gd name="T14" fmla="*/ 6025 w 12045"/>
              <a:gd name="T15" fmla="*/ 4085 h 12045"/>
              <a:gd name="T16" fmla="*/ 6585 w 12045"/>
              <a:gd name="T17" fmla="*/ 3535 h 12045"/>
              <a:gd name="T18" fmla="*/ 6040 w 12045"/>
              <a:gd name="T19" fmla="*/ 2970 h 12045"/>
              <a:gd name="T20" fmla="*/ 5575 w 12045"/>
              <a:gd name="T21" fmla="*/ 4800 h 12045"/>
              <a:gd name="T22" fmla="*/ 5575 w 12045"/>
              <a:gd name="T23" fmla="*/ 9075 h 12045"/>
              <a:gd name="T24" fmla="*/ 6475 w 12045"/>
              <a:gd name="T25" fmla="*/ 9075 h 12045"/>
              <a:gd name="T26" fmla="*/ 6475 w 12045"/>
              <a:gd name="T27" fmla="*/ 4800 h 12045"/>
              <a:gd name="T28" fmla="*/ 5575 w 12045"/>
              <a:gd name="T29" fmla="*/ 4800 h 12045"/>
              <a:gd name="T30" fmla="*/ 12045 w 12045"/>
              <a:gd name="T31" fmla="*/ 0 h 12045"/>
              <a:gd name="T32" fmla="*/ 12045 w 12045"/>
              <a:gd name="T33" fmla="*/ 12045 h 12045"/>
              <a:gd name="T34" fmla="*/ 0 w 12045"/>
              <a:gd name="T35" fmla="*/ 12045 h 12045"/>
              <a:gd name="T36" fmla="*/ 0 w 12045"/>
              <a:gd name="T37" fmla="*/ 0 h 12045"/>
              <a:gd name="T38" fmla="*/ 12045 w 12045"/>
              <a:gd name="T39" fmla="*/ 0 h 1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045" h="12045">
                <a:moveTo>
                  <a:pt x="11340" y="710"/>
                </a:moveTo>
                <a:lnTo>
                  <a:pt x="710" y="710"/>
                </a:lnTo>
                <a:lnTo>
                  <a:pt x="710" y="11340"/>
                </a:lnTo>
                <a:lnTo>
                  <a:pt x="11340" y="11340"/>
                </a:lnTo>
                <a:lnTo>
                  <a:pt x="11340" y="710"/>
                </a:lnTo>
                <a:close/>
                <a:moveTo>
                  <a:pt x="6040" y="2970"/>
                </a:moveTo>
                <a:cubicBezTo>
                  <a:pt x="5700" y="2970"/>
                  <a:pt x="5465" y="3205"/>
                  <a:pt x="5465" y="3545"/>
                </a:cubicBezTo>
                <a:cubicBezTo>
                  <a:pt x="5465" y="3860"/>
                  <a:pt x="5690" y="4085"/>
                  <a:pt x="6025" y="4085"/>
                </a:cubicBezTo>
                <a:cubicBezTo>
                  <a:pt x="6360" y="4085"/>
                  <a:pt x="6585" y="3860"/>
                  <a:pt x="6585" y="3535"/>
                </a:cubicBezTo>
                <a:cubicBezTo>
                  <a:pt x="6580" y="3205"/>
                  <a:pt x="6355" y="2970"/>
                  <a:pt x="6040" y="2970"/>
                </a:cubicBezTo>
                <a:close/>
                <a:moveTo>
                  <a:pt x="5575" y="4800"/>
                </a:moveTo>
                <a:lnTo>
                  <a:pt x="5575" y="9075"/>
                </a:lnTo>
                <a:lnTo>
                  <a:pt x="6475" y="9075"/>
                </a:lnTo>
                <a:lnTo>
                  <a:pt x="6475" y="4800"/>
                </a:lnTo>
                <a:lnTo>
                  <a:pt x="5575" y="4800"/>
                </a:lnTo>
                <a:close/>
                <a:moveTo>
                  <a:pt x="12045" y="0"/>
                </a:moveTo>
                <a:lnTo>
                  <a:pt x="12045" y="12045"/>
                </a:lnTo>
                <a:lnTo>
                  <a:pt x="0" y="12045"/>
                </a:lnTo>
                <a:lnTo>
                  <a:pt x="0" y="0"/>
                </a:lnTo>
                <a:lnTo>
                  <a:pt x="12045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00BA6E-534E-4CE4-986E-A177B19CCC27}"/>
              </a:ext>
            </a:extLst>
          </p:cNvPr>
          <p:cNvSpPr txBox="1"/>
          <p:nvPr userDrawn="1"/>
        </p:nvSpPr>
        <p:spPr>
          <a:xfrm>
            <a:off x="12365504" y="872561"/>
            <a:ext cx="1429871" cy="141423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674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 Background Picture</a:t>
            </a:r>
          </a:p>
          <a:p>
            <a:pPr marL="0" marR="0" lvl="0" indent="0" algn="l" defTabSz="914674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67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674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 change the background picture, </a:t>
            </a:r>
            <a:b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might need to </a:t>
            </a:r>
            <a:b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 the order:</a:t>
            </a:r>
          </a:p>
          <a:p>
            <a:pPr marL="0" marR="0" lvl="0" indent="0" algn="l" defTabSz="914674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67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“Send to Back”</a:t>
            </a:r>
            <a:endParaRPr lang="en-US" sz="100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F335A7D-EA99-4312-A273-1982141E83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7525" y="2240279"/>
            <a:ext cx="2519362" cy="495719"/>
          </a:xfrm>
          <a:solidFill>
            <a:schemeClr val="bg1">
              <a:alpha val="75000"/>
            </a:schemeClr>
          </a:solidFill>
        </p:spPr>
        <p:txBody>
          <a:bodyPr lIns="144000" tIns="108000" rIns="144000" bIns="108000" anchor="ctr"/>
          <a:lstStyle>
            <a:lvl1pPr>
              <a:lnSpc>
                <a:spcPct val="100000"/>
              </a:lnSpc>
              <a:spcAft>
                <a:spcPts val="600"/>
              </a:spcAft>
              <a:defRPr sz="1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2B01483-A068-45CE-8F3A-F7B37097C48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108575" y="3769200"/>
            <a:ext cx="2519362" cy="496800"/>
          </a:xfrm>
          <a:solidFill>
            <a:schemeClr val="bg1">
              <a:alpha val="75000"/>
            </a:schemeClr>
          </a:solidFill>
        </p:spPr>
        <p:txBody>
          <a:bodyPr lIns="144000" tIns="108000" rIns="144000" bIns="108000" anchor="ctr"/>
          <a:lstStyle>
            <a:lvl1pPr>
              <a:lnSpc>
                <a:spcPct val="100000"/>
              </a:lnSpc>
              <a:spcAft>
                <a:spcPts val="600"/>
              </a:spcAft>
              <a:defRPr sz="1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241C409-26DB-453A-BED0-15F2B327ADA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159813" y="5490138"/>
            <a:ext cx="2519362" cy="496662"/>
          </a:xfrm>
          <a:solidFill>
            <a:schemeClr val="bg1">
              <a:alpha val="75000"/>
            </a:schemeClr>
          </a:solidFill>
        </p:spPr>
        <p:txBody>
          <a:bodyPr lIns="144000" tIns="108000" rIns="144000" bIns="108000" anchor="ctr"/>
          <a:lstStyle>
            <a:lvl1pPr>
              <a:lnSpc>
                <a:spcPct val="100000"/>
              </a:lnSpc>
              <a:spcAft>
                <a:spcPts val="600"/>
              </a:spcAft>
              <a:defRPr sz="1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298996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34A0DA-135E-4537-A004-F8B5BF8D6515}"/>
              </a:ext>
            </a:extLst>
          </p:cNvPr>
          <p:cNvSpPr/>
          <p:nvPr userDrawn="1"/>
        </p:nvSpPr>
        <p:spPr>
          <a:xfrm>
            <a:off x="0" y="1808163"/>
            <a:ext cx="12198350" cy="4679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2000" dirty="0" err="1">
              <a:latin typeface="Daimler CS" pitchFamily="2" charset="0"/>
            </a:endParaRPr>
          </a:p>
        </p:txBody>
      </p:sp>
      <p:sp>
        <p:nvSpPr>
          <p:cNvPr id="3" name="Untertitel 2" hidden="1"/>
          <p:cNvSpPr>
            <a:spLocks noGrp="1"/>
          </p:cNvSpPr>
          <p:nvPr>
            <p:ph type="subTitle" idx="1"/>
          </p:nvPr>
        </p:nvSpPr>
        <p:spPr>
          <a:xfrm>
            <a:off x="-167237" y="6859588"/>
            <a:ext cx="36000" cy="3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674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100" b="0" i="0" kern="1200" baseline="0" noProof="0" dirty="0">
                <a:solidFill>
                  <a:srgbClr val="CFCFCF"/>
                </a:solidFill>
                <a:latin typeface="Daimler CS" pitchFamily="2" charset="0"/>
                <a:ea typeface="+mn-ea"/>
                <a:cs typeface="+mn-cs"/>
              </a:defRPr>
            </a:lvl1pPr>
          </a:lstStyle>
          <a:p>
            <a:pPr lvl="0" defTabSz="1089286">
              <a:lnSpc>
                <a:spcPct val="100000"/>
              </a:lnSpc>
              <a:buSzPct val="80000"/>
            </a:pPr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8651" y="3600000"/>
            <a:ext cx="11191875" cy="1404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1089286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defRPr lang="de-DE" baseline="0">
                <a:latin typeface="+mj-lt"/>
              </a:defRPr>
            </a:lvl1pPr>
          </a:lstStyle>
          <a:p>
            <a:pPr marL="0" lvl="0" indent="0" algn="l" defTabSz="1089286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39A23A38-0AF9-4BA0-AF52-378700408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325" y="722722"/>
            <a:ext cx="4935701" cy="3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99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914B824-A456-4670-AAB1-E999FD763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6215871"/>
              </p:ext>
            </p:extLst>
          </p:nvPr>
        </p:nvGraphicFramePr>
        <p:xfrm>
          <a:off x="1589" y="1589"/>
          <a:ext cx="1589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914B824-A456-4670-AAB1-E999FD763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9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82441" y="6406519"/>
            <a:ext cx="1482823" cy="15392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92584" y="3541406"/>
            <a:ext cx="5135164" cy="987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2021 by Boston Consulting Group. All rights reserved.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328" y="622944"/>
            <a:ext cx="10938894" cy="476202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1" b="1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5359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Slid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8188222B-7421-6545-BAD4-E43409110D8E}"/>
              </a:ext>
            </a:extLst>
          </p:cNvPr>
          <p:cNvSpPr/>
          <p:nvPr userDrawn="1"/>
        </p:nvSpPr>
        <p:spPr>
          <a:xfrm>
            <a:off x="0" y="-1"/>
            <a:ext cx="12198351" cy="64881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19" tIns="72019" rIns="72019" bIns="72019" rtlCol="0" anchor="ctr"/>
          <a:lstStyle/>
          <a:p>
            <a:pPr algn="ctr"/>
            <a:endParaRPr lang="de-DE" sz="2001" dirty="0" err="1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75" y="367202"/>
            <a:ext cx="11160000" cy="1007999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31284C0-5B51-4CB5-8FF2-F87EC9694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3887" y="6553519"/>
            <a:ext cx="785208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r>
              <a:rPr lang="en-US" smtClean="0"/>
              <a:t>CTO Community Working Model | ITG | October 4, 2023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9B39A4BE-184F-4A75-BD90-169AB711D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5007" y="6553519"/>
            <a:ext cx="32416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fld id="{52531704-8F80-415D-BD2B-6B9991AE822F}" type="slidenum">
              <a:rPr lang="de-DE" smtClean="0"/>
              <a:pPr defTabSz="914911">
                <a:lnSpc>
                  <a:spcPct val="108000"/>
                </a:lnSpc>
                <a:spcAft>
                  <a:spcPts val="1008"/>
                </a:spcAft>
              </a:pPr>
              <a:t>‹Nr.›</a:t>
            </a:fld>
            <a:endParaRPr lang="de-DE" dirty="0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C6B85960-75C6-4D64-BEDD-E6B317FB92C2}"/>
              </a:ext>
            </a:extLst>
          </p:cNvPr>
          <p:cNvSpPr txBox="1">
            <a:spLocks/>
          </p:cNvSpPr>
          <p:nvPr userDrawn="1"/>
        </p:nvSpPr>
        <p:spPr>
          <a:xfrm>
            <a:off x="509545" y="6552000"/>
            <a:ext cx="1692000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de-DE"/>
            </a:defPPr>
            <a:lvl1pPr marL="0" algn="r" defTabSz="1088959" rtl="0" eaLnBrk="1" latinLnBrk="0" hangingPunct="1">
              <a:defRPr lang="de-DE" sz="1000" b="0" i="0" kern="1200" smtClean="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defRPr>
            </a:lvl1pPr>
            <a:lvl2pPr marL="544479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959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438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918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2397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877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1356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836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911">
              <a:lnSpc>
                <a:spcPct val="108000"/>
              </a:lnSpc>
              <a:spcAft>
                <a:spcPts val="1008"/>
              </a:spcAft>
              <a:buFont typeface="+mj-lt"/>
              <a:buNone/>
            </a:pPr>
            <a:r>
              <a:rPr lang="de-DE" sz="1000" b="0" i="0" kern="1200" dirty="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rPr>
              <a:t>Daimler Truck</a:t>
            </a:r>
          </a:p>
        </p:txBody>
      </p:sp>
    </p:spTree>
    <p:extLst>
      <p:ext uri="{BB962C8B-B14F-4D97-AF65-F5344CB8AC3E}">
        <p14:creationId xmlns:p14="http://schemas.microsoft.com/office/powerpoint/2010/main" val="3031624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Slide (Option 2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"/>
          <p:cNvSpPr>
            <a:spLocks noGrp="1"/>
          </p:cNvSpPr>
          <p:nvPr>
            <p:ph type="title"/>
          </p:nvPr>
        </p:nvSpPr>
        <p:spPr>
          <a:xfrm>
            <a:off x="519175" y="365760"/>
            <a:ext cx="11160000" cy="1008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1089025"/>
            <a:ext cx="12196800" cy="5399088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marR="0" indent="0" algn="ctr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3EB4FAF0-F8B5-4F7A-86EA-6CF465B3F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3887" y="6553519"/>
            <a:ext cx="785208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r>
              <a:rPr lang="en-US" smtClean="0"/>
              <a:t>CTO Community Working Model | ITG | October 4, 2023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BEAE5BDC-7129-4BF3-9B53-214497953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5007" y="6553519"/>
            <a:ext cx="32416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fld id="{52531704-8F80-415D-BD2B-6B9991AE822F}" type="slidenum">
              <a:rPr lang="de-DE" smtClean="0"/>
              <a:pPr defTabSz="914911">
                <a:lnSpc>
                  <a:spcPct val="108000"/>
                </a:lnSpc>
                <a:spcAft>
                  <a:spcPts val="1008"/>
                </a:spcAft>
              </a:pPr>
              <a:t>‹Nr.›</a:t>
            </a:fld>
            <a:endParaRPr lang="de-DE" dirty="0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518D7455-DF47-4BD2-ABF0-2D6199796934}"/>
              </a:ext>
            </a:extLst>
          </p:cNvPr>
          <p:cNvSpPr txBox="1">
            <a:spLocks/>
          </p:cNvSpPr>
          <p:nvPr userDrawn="1"/>
        </p:nvSpPr>
        <p:spPr>
          <a:xfrm>
            <a:off x="509545" y="6552000"/>
            <a:ext cx="1692000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de-DE"/>
            </a:defPPr>
            <a:lvl1pPr marL="0" algn="r" defTabSz="1088959" rtl="0" eaLnBrk="1" latinLnBrk="0" hangingPunct="1">
              <a:defRPr lang="de-DE" sz="1000" b="0" i="0" kern="1200" smtClean="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defRPr>
            </a:lvl1pPr>
            <a:lvl2pPr marL="544479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959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438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918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2397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877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1356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836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911">
              <a:lnSpc>
                <a:spcPct val="108000"/>
              </a:lnSpc>
              <a:spcAft>
                <a:spcPts val="1008"/>
              </a:spcAft>
              <a:buFont typeface="+mj-lt"/>
              <a:buNone/>
            </a:pPr>
            <a:r>
              <a:rPr lang="de-DE" sz="1000" b="0" i="0" kern="1200" dirty="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rPr>
              <a:t>Daimler Truck</a:t>
            </a:r>
          </a:p>
        </p:txBody>
      </p:sp>
    </p:spTree>
    <p:extLst>
      <p:ext uri="{BB962C8B-B14F-4D97-AF65-F5344CB8AC3E}">
        <p14:creationId xmlns:p14="http://schemas.microsoft.com/office/powerpoint/2010/main" val="2574894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8188222B-7421-6545-BAD4-E43409110D8E}"/>
              </a:ext>
            </a:extLst>
          </p:cNvPr>
          <p:cNvSpPr/>
          <p:nvPr userDrawn="1"/>
        </p:nvSpPr>
        <p:spPr>
          <a:xfrm>
            <a:off x="0" y="-1"/>
            <a:ext cx="12198351" cy="64881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19" tIns="72019" rIns="72019" bIns="72019" rtlCol="0" anchor="ctr"/>
          <a:lstStyle/>
          <a:p>
            <a:pPr algn="ctr"/>
            <a:endParaRPr lang="de-DE" sz="2001" dirty="0" err="1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75" y="367202"/>
            <a:ext cx="11160000" cy="1007999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5F9D445-1C9D-FC46-B761-CD7029A002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175" y="1450800"/>
            <a:ext cx="11160000" cy="49176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  <a:lvl6pPr>
              <a:defRPr>
                <a:latin typeface="+mn-lt"/>
              </a:defRPr>
            </a:lvl6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31284C0-5B51-4CB5-8FF2-F87EC9694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3887" y="6553519"/>
            <a:ext cx="785208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r>
              <a:rPr lang="en-US" smtClean="0"/>
              <a:t>CTO Community Working Model | ITG | October 4, 2023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9B39A4BE-184F-4A75-BD90-169AB711D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5007" y="6553519"/>
            <a:ext cx="32416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fld id="{52531704-8F80-415D-BD2B-6B9991AE822F}" type="slidenum">
              <a:rPr lang="de-DE" smtClean="0"/>
              <a:pPr defTabSz="914911">
                <a:lnSpc>
                  <a:spcPct val="108000"/>
                </a:lnSpc>
                <a:spcAft>
                  <a:spcPts val="1008"/>
                </a:spcAft>
              </a:pPr>
              <a:t>‹Nr.›</a:t>
            </a:fld>
            <a:endParaRPr lang="de-DE" dirty="0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C6B85960-75C6-4D64-BEDD-E6B317FB92C2}"/>
              </a:ext>
            </a:extLst>
          </p:cNvPr>
          <p:cNvSpPr txBox="1">
            <a:spLocks/>
          </p:cNvSpPr>
          <p:nvPr userDrawn="1"/>
        </p:nvSpPr>
        <p:spPr>
          <a:xfrm>
            <a:off x="509545" y="6552000"/>
            <a:ext cx="1692000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de-DE"/>
            </a:defPPr>
            <a:lvl1pPr marL="0" algn="r" defTabSz="1088959" rtl="0" eaLnBrk="1" latinLnBrk="0" hangingPunct="1">
              <a:defRPr lang="de-DE" sz="1000" b="0" i="0" kern="1200" smtClean="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defRPr>
            </a:lvl1pPr>
            <a:lvl2pPr marL="544479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959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438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918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2397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877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1356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836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911">
              <a:lnSpc>
                <a:spcPct val="108000"/>
              </a:lnSpc>
              <a:spcAft>
                <a:spcPts val="1008"/>
              </a:spcAft>
              <a:buFont typeface="+mj-lt"/>
              <a:buNone/>
            </a:pPr>
            <a:r>
              <a:rPr lang="de-DE" sz="1000" b="0" i="0" kern="1200" dirty="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rPr>
              <a:t>Daimler Truck</a:t>
            </a:r>
          </a:p>
        </p:txBody>
      </p:sp>
    </p:spTree>
    <p:extLst>
      <p:ext uri="{BB962C8B-B14F-4D97-AF65-F5344CB8AC3E}">
        <p14:creationId xmlns:p14="http://schemas.microsoft.com/office/powerpoint/2010/main" val="470116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 Slid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D9A6CA7B-BE10-4ED1-A788-81A3625E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75" y="1450800"/>
            <a:ext cx="11160000" cy="491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EC4AD07-FFF6-4307-AED5-7B1CEAD4E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3887" y="6553519"/>
            <a:ext cx="785208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r>
              <a:rPr lang="en-US" smtClean="0"/>
              <a:t>CTO Community Working Model | ITG | October 4, 2023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3CDC145-7A64-4835-B48C-02DEAAA49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5007" y="6553519"/>
            <a:ext cx="32416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fld id="{52531704-8F80-415D-BD2B-6B9991AE822F}" type="slidenum">
              <a:rPr lang="de-DE" smtClean="0"/>
              <a:pPr defTabSz="914911">
                <a:lnSpc>
                  <a:spcPct val="108000"/>
                </a:lnSpc>
                <a:spcAft>
                  <a:spcPts val="1008"/>
                </a:spcAf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783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 Slid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/>
          <p:cNvSpPr>
            <a:spLocks noGrp="1"/>
          </p:cNvSpPr>
          <p:nvPr>
            <p:ph sz="quarter" idx="10"/>
          </p:nvPr>
        </p:nvSpPr>
        <p:spPr>
          <a:xfrm>
            <a:off x="517524" y="1450800"/>
            <a:ext cx="4322764" cy="49160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  <a:lvl6pPr>
              <a:defRPr>
                <a:latin typeface="+mn-lt"/>
              </a:defRPr>
            </a:lvl6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519175" y="367594"/>
            <a:ext cx="11160000" cy="100938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/>
          </p:nvPr>
        </p:nvSpPr>
        <p:spPr>
          <a:xfrm>
            <a:off x="5199175" y="1450799"/>
            <a:ext cx="6480000" cy="3960000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B3D49A07-7E32-42BE-9249-1AFCC0946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3887" y="6553519"/>
            <a:ext cx="785208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r>
              <a:rPr lang="en-US" smtClean="0"/>
              <a:t>CTO Community Working Model | ITG | October 4, 2023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8C75D45-2641-4237-B566-60F0A6E53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5007" y="6553519"/>
            <a:ext cx="32416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fld id="{52531704-8F80-415D-BD2B-6B9991AE822F}" type="slidenum">
              <a:rPr lang="de-DE" smtClean="0"/>
              <a:pPr defTabSz="914911">
                <a:lnSpc>
                  <a:spcPct val="108000"/>
                </a:lnSpc>
                <a:spcAft>
                  <a:spcPts val="1008"/>
                </a:spcAf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140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 Slide (Option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/>
          </p:nvPr>
        </p:nvSpPr>
        <p:spPr>
          <a:xfrm>
            <a:off x="517525" y="1450800"/>
            <a:ext cx="5402264" cy="49160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  <a:lvl6pPr>
              <a:defRPr>
                <a:latin typeface="+mn-lt"/>
              </a:defRPr>
            </a:lvl6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1"/>
          </p:nvPr>
        </p:nvSpPr>
        <p:spPr>
          <a:xfrm>
            <a:off x="6278563" y="1450800"/>
            <a:ext cx="5407027" cy="49160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  <a:lvl6pPr>
              <a:defRPr>
                <a:latin typeface="+mn-lt"/>
              </a:defRPr>
            </a:lvl6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9447098-94E0-46DE-97F6-9E45861D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3887" y="6553519"/>
            <a:ext cx="785208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r>
              <a:rPr lang="en-US" smtClean="0"/>
              <a:t>CTO Community Working Model | ITG | October 4, 2023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23F46E83-DD06-4360-ACA9-FB817BC28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5007" y="6553519"/>
            <a:ext cx="32416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fld id="{52531704-8F80-415D-BD2B-6B9991AE822F}" type="slidenum">
              <a:rPr lang="de-DE" smtClean="0"/>
              <a:pPr defTabSz="914911">
                <a:lnSpc>
                  <a:spcPct val="108000"/>
                </a:lnSpc>
                <a:spcAft>
                  <a:spcPts val="1008"/>
                </a:spcAf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103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 Slide (Comparis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9175" y="1449388"/>
            <a:ext cx="5400613" cy="576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>
              <a:defRPr lang="de-DE" smtClean="0">
                <a:latin typeface="+mn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85222" y="1449388"/>
            <a:ext cx="5400000" cy="576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de-DE" dirty="0" smtClean="0">
                <a:latin typeface="+mn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>
          <a:xfrm>
            <a:off x="519175" y="2225425"/>
            <a:ext cx="5400613" cy="41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  <a:lvl6pPr>
              <a:defRPr>
                <a:latin typeface="+mn-lt"/>
              </a:defRPr>
            </a:lvl6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3"/>
          </p:nvPr>
        </p:nvSpPr>
        <p:spPr>
          <a:xfrm>
            <a:off x="6285221" y="2225424"/>
            <a:ext cx="5400001" cy="41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  <a:lvl6pPr>
              <a:defRPr>
                <a:latin typeface="+mn-lt"/>
              </a:defRPr>
            </a:lvl6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17" name="Gerade Verbindung 42"/>
          <p:cNvCxnSpPr>
            <a:cxnSpLocks/>
          </p:cNvCxnSpPr>
          <p:nvPr userDrawn="1"/>
        </p:nvCxnSpPr>
        <p:spPr bwMode="auto">
          <a:xfrm>
            <a:off x="517893" y="2125406"/>
            <a:ext cx="5400000" cy="0"/>
          </a:xfrm>
          <a:prstGeom prst="line">
            <a:avLst/>
          </a:prstGeom>
          <a:solidFill>
            <a:srgbClr val="D2D4D6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Gerade Verbindung 42"/>
          <p:cNvCxnSpPr>
            <a:cxnSpLocks/>
          </p:cNvCxnSpPr>
          <p:nvPr userDrawn="1"/>
        </p:nvCxnSpPr>
        <p:spPr bwMode="auto">
          <a:xfrm>
            <a:off x="6285222" y="2125406"/>
            <a:ext cx="5400000" cy="0"/>
          </a:xfrm>
          <a:prstGeom prst="line">
            <a:avLst/>
          </a:prstGeom>
          <a:solidFill>
            <a:srgbClr val="D2D4D6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2B838F32-004F-470F-AE3F-C2A01B5830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123887" y="6553519"/>
            <a:ext cx="785208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r>
              <a:rPr lang="en-US" smtClean="0"/>
              <a:t>CTO Community Working Model | ITG | October 4, 2023</a:t>
            </a:r>
            <a:endParaRPr lang="de-DE" dirty="0"/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1DAC52AD-D9C9-4503-AFC7-0C08637F9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5007" y="6553519"/>
            <a:ext cx="32416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fld id="{52531704-8F80-415D-BD2B-6B9991AE822F}" type="slidenum">
              <a:rPr lang="de-DE" smtClean="0"/>
              <a:pPr defTabSz="914911">
                <a:lnSpc>
                  <a:spcPct val="108000"/>
                </a:lnSpc>
                <a:spcAft>
                  <a:spcPts val="1008"/>
                </a:spcAf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063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25426956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Folie" r:id="rId26" imgW="592" imgH="591" progId="TCLayout.ActiveDocument.1">
                  <p:embed/>
                </p:oleObj>
              </mc:Choice>
              <mc:Fallback>
                <p:oleObj name="think-cell Folie" r:id="rId26" imgW="592" imgH="591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Footerline"/>
          <p:cNvCxnSpPr/>
          <p:nvPr/>
        </p:nvCxnSpPr>
        <p:spPr bwMode="auto">
          <a:xfrm>
            <a:off x="519175" y="6504872"/>
            <a:ext cx="11160000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3887" y="6553519"/>
            <a:ext cx="785208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r>
              <a:rPr lang="en-US" smtClean="0"/>
              <a:t>CTO Community Working Model | ITG | October 4, 2023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355007" y="6553519"/>
            <a:ext cx="32416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fld id="{52531704-8F80-415D-BD2B-6B9991AE822F}" type="slidenum">
              <a:rPr lang="de-DE" smtClean="0"/>
              <a:pPr defTabSz="914911">
                <a:lnSpc>
                  <a:spcPct val="108000"/>
                </a:lnSpc>
                <a:spcAft>
                  <a:spcPts val="1008"/>
                </a:spcAft>
              </a:pPr>
              <a:t>‹Nr.›</a:t>
            </a:fld>
            <a:endParaRPr lang="de-DE" dirty="0"/>
          </a:p>
        </p:txBody>
      </p:sp>
      <p:sp>
        <p:nvSpPr>
          <p:cNvPr id="12" name="Titelplatzhalter 11"/>
          <p:cNvSpPr>
            <a:spLocks noGrp="1"/>
          </p:cNvSpPr>
          <p:nvPr>
            <p:ph type="title"/>
          </p:nvPr>
        </p:nvSpPr>
        <p:spPr>
          <a:xfrm>
            <a:off x="519175" y="367594"/>
            <a:ext cx="11160000" cy="10093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noProof="0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30225EF0-95AE-1445-9091-215705311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175" y="1449388"/>
            <a:ext cx="11160000" cy="491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4743B201-ABC5-B340-99A6-2AE6FBC86FF9}"/>
              </a:ext>
            </a:extLst>
          </p:cNvPr>
          <p:cNvSpPr txBox="1">
            <a:spLocks/>
          </p:cNvSpPr>
          <p:nvPr userDrawn="1"/>
        </p:nvSpPr>
        <p:spPr>
          <a:xfrm>
            <a:off x="509545" y="6552000"/>
            <a:ext cx="1692000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de-DE"/>
            </a:defPPr>
            <a:lvl1pPr marL="0" algn="r" defTabSz="1088959" rtl="0" eaLnBrk="1" latinLnBrk="0" hangingPunct="1">
              <a:defRPr lang="de-DE" sz="1000" b="0" i="0" kern="1200" smtClean="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defRPr>
            </a:lvl1pPr>
            <a:lvl2pPr marL="544479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959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438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918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2397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877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1356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836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911">
              <a:lnSpc>
                <a:spcPct val="108000"/>
              </a:lnSpc>
              <a:spcAft>
                <a:spcPts val="1008"/>
              </a:spcAft>
              <a:buFont typeface="+mj-lt"/>
              <a:buNone/>
            </a:pPr>
            <a:r>
              <a:rPr lang="de-DE" sz="1000" b="0" i="0" kern="1200" dirty="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rPr>
              <a:t>Daimler Truck</a:t>
            </a:r>
          </a:p>
        </p:txBody>
      </p:sp>
    </p:spTree>
    <p:extLst>
      <p:ext uri="{BB962C8B-B14F-4D97-AF65-F5344CB8AC3E}">
        <p14:creationId xmlns:p14="http://schemas.microsoft.com/office/powerpoint/2010/main" val="256922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0" r:id="rId2"/>
    <p:sldLayoutId id="2147483787" r:id="rId3"/>
    <p:sldLayoutId id="2147483718" r:id="rId4"/>
    <p:sldLayoutId id="2147483719" r:id="rId5"/>
    <p:sldLayoutId id="2147483694" r:id="rId6"/>
    <p:sldLayoutId id="2147483713" r:id="rId7"/>
    <p:sldLayoutId id="2147483696" r:id="rId8"/>
    <p:sldLayoutId id="2147483697" r:id="rId9"/>
    <p:sldLayoutId id="2147483698" r:id="rId10"/>
    <p:sldLayoutId id="2147483704" r:id="rId11"/>
    <p:sldLayoutId id="2147483788" r:id="rId12"/>
    <p:sldLayoutId id="2147483725" r:id="rId13"/>
    <p:sldLayoutId id="2147483789" r:id="rId14"/>
    <p:sldLayoutId id="2147483727" r:id="rId15"/>
    <p:sldLayoutId id="2147483790" r:id="rId16"/>
    <p:sldLayoutId id="2147483726" r:id="rId17"/>
    <p:sldLayoutId id="2147483791" r:id="rId18"/>
    <p:sldLayoutId id="2147483728" r:id="rId19"/>
    <p:sldLayoutId id="2147483792" r:id="rId20"/>
    <p:sldLayoutId id="2147483730" r:id="rId21"/>
    <p:sldLayoutId id="2147483793" r:id="rId22"/>
  </p:sldLayoutIdLst>
  <p:hf hdr="0" dt="0"/>
  <p:txStyles>
    <p:titleStyle>
      <a:lvl1pPr algn="l" defTabSz="914674" rtl="0" eaLnBrk="1" latinLnBrk="0" hangingPunct="1">
        <a:spcBef>
          <a:spcPct val="0"/>
        </a:spcBef>
        <a:buNone/>
        <a:defRPr lang="de-DE" sz="3001" b="0" i="0" kern="1200" baseline="0" noProof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674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Wingdings" panose="05000000000000000000" pitchFamily="2" charset="2"/>
        <a:buNone/>
        <a:defRPr lang="de-DE" sz="2001" b="0" i="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2000" indent="-342000" algn="l" defTabSz="914674" rtl="0" eaLnBrk="1" latinLnBrk="0" hangingPunct="1">
        <a:lnSpc>
          <a:spcPct val="120000"/>
        </a:lnSpc>
        <a:spcBef>
          <a:spcPts val="0"/>
        </a:spcBef>
        <a:buSzPct val="120000"/>
        <a:buFont typeface="Wingdings" panose="05000000000000000000" pitchFamily="2" charset="2"/>
        <a:buChar char="§"/>
        <a:defRPr lang="de-DE" sz="2001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98000" algn="l" defTabSz="914674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-"/>
        <a:defRPr lang="de-DE" sz="16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38000" indent="-198000" algn="l" defTabSz="914674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-"/>
        <a:defRPr lang="de-DE" sz="16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38000" indent="-198000" algn="l" defTabSz="914674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-"/>
        <a:defRPr lang="de-DE" sz="16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674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719138" indent="-179388" algn="l" defTabSz="914674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Daimler CS" pitchFamily="2" charset="0"/>
          <a:ea typeface="+mn-ea"/>
          <a:cs typeface="+mn-cs"/>
        </a:defRPr>
      </a:lvl7pPr>
      <a:lvl8pPr marL="720216" indent="-180054" algn="l" defTabSz="914674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Daimler CS" pitchFamily="2" charset="0"/>
          <a:ea typeface="+mn-ea"/>
          <a:cs typeface="+mn-cs"/>
        </a:defRPr>
      </a:lvl8pPr>
      <a:lvl9pPr marL="720216" indent="-180054" algn="l" defTabSz="914674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Daimler CS" pitchFamily="2" charset="0"/>
          <a:ea typeface="+mn-ea"/>
          <a:cs typeface="+mn-cs"/>
        </a:defRPr>
      </a:lvl9pPr>
    </p:bodyStyle>
    <p:otherStyle>
      <a:defPPr>
        <a:defRPr lang="de-DE"/>
      </a:defPPr>
      <a:lvl1pPr marL="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33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674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1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349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6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3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7" userDrawn="1">
          <p15:clr>
            <a:srgbClr val="F26B43"/>
          </p15:clr>
        </p15:guide>
        <p15:guide id="2" pos="3729" userDrawn="1">
          <p15:clr>
            <a:srgbClr val="F26B43"/>
          </p15:clr>
        </p15:guide>
        <p15:guide id="3" pos="3956" userDrawn="1">
          <p15:clr>
            <a:srgbClr val="F26B43"/>
          </p15:clr>
        </p15:guide>
        <p15:guide id="4" pos="4182" userDrawn="1">
          <p15:clr>
            <a:srgbClr val="F26B43"/>
          </p15:clr>
        </p15:guide>
        <p15:guide id="5" pos="4410" userDrawn="1">
          <p15:clr>
            <a:srgbClr val="F26B43"/>
          </p15:clr>
        </p15:guide>
        <p15:guide id="6" pos="4635" userDrawn="1">
          <p15:clr>
            <a:srgbClr val="F26B43"/>
          </p15:clr>
        </p15:guide>
        <p15:guide id="7" pos="4862" userDrawn="1">
          <p15:clr>
            <a:srgbClr val="F26B43"/>
          </p15:clr>
        </p15:guide>
        <p15:guide id="8" pos="5089" userDrawn="1">
          <p15:clr>
            <a:srgbClr val="F26B43"/>
          </p15:clr>
        </p15:guide>
        <p15:guide id="9" pos="5316" userDrawn="1">
          <p15:clr>
            <a:srgbClr val="F26B43"/>
          </p15:clr>
        </p15:guide>
        <p15:guide id="10" pos="5543" userDrawn="1">
          <p15:clr>
            <a:srgbClr val="F26B43"/>
          </p15:clr>
        </p15:guide>
        <p15:guide id="11" pos="5770" userDrawn="1">
          <p15:clr>
            <a:srgbClr val="F26B43"/>
          </p15:clr>
        </p15:guide>
        <p15:guide id="12" pos="5996" userDrawn="1">
          <p15:clr>
            <a:srgbClr val="F26B43"/>
          </p15:clr>
        </p15:guide>
        <p15:guide id="13" pos="6223" userDrawn="1">
          <p15:clr>
            <a:srgbClr val="F26B43"/>
          </p15:clr>
        </p15:guide>
        <p15:guide id="14" pos="6451" userDrawn="1">
          <p15:clr>
            <a:srgbClr val="F26B43"/>
          </p15:clr>
        </p15:guide>
        <p15:guide id="15" pos="6677" userDrawn="1">
          <p15:clr>
            <a:srgbClr val="F26B43"/>
          </p15:clr>
        </p15:guide>
        <p15:guide id="16" pos="6904" userDrawn="1">
          <p15:clr>
            <a:srgbClr val="F26B43"/>
          </p15:clr>
        </p15:guide>
        <p15:guide id="17" pos="7130" userDrawn="1">
          <p15:clr>
            <a:srgbClr val="F26B43"/>
          </p15:clr>
        </p15:guide>
        <p15:guide id="18" pos="7358" userDrawn="1">
          <p15:clr>
            <a:srgbClr val="F26B43"/>
          </p15:clr>
        </p15:guide>
        <p15:guide id="19" pos="7585" userDrawn="1">
          <p15:clr>
            <a:srgbClr val="F26B43"/>
          </p15:clr>
        </p15:guide>
        <p15:guide id="20" pos="781" userDrawn="1">
          <p15:clr>
            <a:srgbClr val="F26B43"/>
          </p15:clr>
        </p15:guide>
        <p15:guide id="21" pos="1008" userDrawn="1">
          <p15:clr>
            <a:srgbClr val="F26B43"/>
          </p15:clr>
        </p15:guide>
        <p15:guide id="22" pos="1234" userDrawn="1">
          <p15:clr>
            <a:srgbClr val="F26B43"/>
          </p15:clr>
        </p15:guide>
        <p15:guide id="23" pos="1461" userDrawn="1">
          <p15:clr>
            <a:srgbClr val="F26B43"/>
          </p15:clr>
        </p15:guide>
        <p15:guide id="24" pos="1687" userDrawn="1">
          <p15:clr>
            <a:srgbClr val="F26B43"/>
          </p15:clr>
        </p15:guide>
        <p15:guide id="25" pos="1915" userDrawn="1">
          <p15:clr>
            <a:srgbClr val="F26B43"/>
          </p15:clr>
        </p15:guide>
        <p15:guide id="26" pos="2140" userDrawn="1">
          <p15:clr>
            <a:srgbClr val="F26B43"/>
          </p15:clr>
        </p15:guide>
        <p15:guide id="27" pos="2368" userDrawn="1">
          <p15:clr>
            <a:srgbClr val="F26B43"/>
          </p15:clr>
        </p15:guide>
        <p15:guide id="28" pos="2594" userDrawn="1">
          <p15:clr>
            <a:srgbClr val="F26B43"/>
          </p15:clr>
        </p15:guide>
        <p15:guide id="29" pos="2822" userDrawn="1">
          <p15:clr>
            <a:srgbClr val="F26B43"/>
          </p15:clr>
        </p15:guide>
        <p15:guide id="30" pos="3049" userDrawn="1">
          <p15:clr>
            <a:srgbClr val="F26B43"/>
          </p15:clr>
        </p15:guide>
        <p15:guide id="31" pos="3274" userDrawn="1">
          <p15:clr>
            <a:srgbClr val="F26B43"/>
          </p15:clr>
        </p15:guide>
        <p15:guide id="32" pos="3502" userDrawn="1">
          <p15:clr>
            <a:srgbClr val="F26B43"/>
          </p15:clr>
        </p15:guide>
        <p15:guide id="33" pos="554" userDrawn="1">
          <p15:clr>
            <a:srgbClr val="F26B43"/>
          </p15:clr>
        </p15:guide>
        <p15:guide id="34" pos="326" userDrawn="1">
          <p15:clr>
            <a:srgbClr val="F26B43"/>
          </p15:clr>
        </p15:guide>
        <p15:guide id="35" pos="100" userDrawn="1">
          <p15:clr>
            <a:srgbClr val="F26B43"/>
          </p15:clr>
        </p15:guide>
        <p15:guide id="36" orient="horz" pos="2273" userDrawn="1">
          <p15:clr>
            <a:srgbClr val="F26B43"/>
          </p15:clr>
        </p15:guide>
        <p15:guide id="37" orient="horz" pos="2500" userDrawn="1">
          <p15:clr>
            <a:srgbClr val="F26B43"/>
          </p15:clr>
        </p15:guide>
        <p15:guide id="38" orient="horz" pos="2728" userDrawn="1">
          <p15:clr>
            <a:srgbClr val="F26B43"/>
          </p15:clr>
        </p15:guide>
        <p15:guide id="39" orient="horz" pos="2954" userDrawn="1">
          <p15:clr>
            <a:srgbClr val="F26B43"/>
          </p15:clr>
        </p15:guide>
        <p15:guide id="40" orient="horz" pos="3181" userDrawn="1">
          <p15:clr>
            <a:srgbClr val="F26B43"/>
          </p15:clr>
        </p15:guide>
        <p15:guide id="41" orient="horz" pos="3407" userDrawn="1">
          <p15:clr>
            <a:srgbClr val="F26B43"/>
          </p15:clr>
        </p15:guide>
        <p15:guide id="42" orient="horz" pos="3635" userDrawn="1">
          <p15:clr>
            <a:srgbClr val="F26B43"/>
          </p15:clr>
        </p15:guide>
        <p15:guide id="43" orient="horz" pos="3862" userDrawn="1">
          <p15:clr>
            <a:srgbClr val="F26B43"/>
          </p15:clr>
        </p15:guide>
        <p15:guide id="44" orient="horz" pos="4087" userDrawn="1">
          <p15:clr>
            <a:srgbClr val="F26B43"/>
          </p15:clr>
        </p15:guide>
        <p15:guide id="45" orient="horz" pos="4321" userDrawn="1">
          <p15:clr>
            <a:srgbClr val="F26B43"/>
          </p15:clr>
        </p15:guide>
        <p15:guide id="46" orient="horz" pos="1820" userDrawn="1">
          <p15:clr>
            <a:srgbClr val="F26B43"/>
          </p15:clr>
        </p15:guide>
        <p15:guide id="47" orient="horz" pos="1585" userDrawn="1">
          <p15:clr>
            <a:srgbClr val="F26B43"/>
          </p15:clr>
        </p15:guide>
        <p15:guide id="48" orient="horz" pos="1366" userDrawn="1">
          <p15:clr>
            <a:srgbClr val="F26B43"/>
          </p15:clr>
        </p15:guide>
        <p15:guide id="49" orient="horz" pos="1139" userDrawn="1">
          <p15:clr>
            <a:srgbClr val="F26B43"/>
          </p15:clr>
        </p15:guide>
        <p15:guide id="50" orient="horz" pos="913" userDrawn="1">
          <p15:clr>
            <a:srgbClr val="F26B43"/>
          </p15:clr>
        </p15:guide>
        <p15:guide id="51" orient="horz" pos="686" userDrawn="1">
          <p15:clr>
            <a:srgbClr val="F26B43"/>
          </p15:clr>
        </p15:guide>
        <p15:guide id="52" orient="horz" pos="232" userDrawn="1">
          <p15:clr>
            <a:srgbClr val="F26B43"/>
          </p15:clr>
        </p15:guide>
        <p15:guide id="53" orient="horz" userDrawn="1">
          <p15:clr>
            <a:srgbClr val="F26B43"/>
          </p15:clr>
        </p15:guide>
        <p15:guide id="54" orient="horz" pos="4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6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7.png"/><Relationship Id="rId5" Type="http://schemas.openxmlformats.org/officeDocument/2006/relationships/tags" Target="../tags/tag8.xml"/><Relationship Id="rId10" Type="http://schemas.openxmlformats.org/officeDocument/2006/relationships/image" Target="../media/image6.png"/><Relationship Id="rId4" Type="http://schemas.openxmlformats.org/officeDocument/2006/relationships/tags" Target="../tags/tag7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78089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Folie" r:id="rId4" imgW="592" imgH="591" progId="TCLayout.ActiveDocument.1">
                  <p:embed/>
                </p:oleObj>
              </mc:Choice>
              <mc:Fallback>
                <p:oleObj name="think-cell Folie" r:id="rId4" imgW="592" imgH="591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D5A0C350-3701-4F4F-9F76-38477BA0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CTO Community Working Model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B58C23-8CDF-4CB4-8FD4-FCD640E1CE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IT Leadership Forum </a:t>
            </a:r>
            <a:r>
              <a:rPr lang="en-US" b="1"/>
              <a:t>–</a:t>
            </a:r>
            <a:r>
              <a:rPr lang="en-US"/>
              <a:t> October 4, 2023</a:t>
            </a:r>
            <a:endParaRPr lang="en-US" dirty="0"/>
          </a:p>
          <a:p>
            <a:r>
              <a:rPr lang="en-US"/>
              <a:t>Michael Vormittag, Adrijana Music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97638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Folie" r:id="rId7" imgW="592" imgH="591" progId="TCLayout.ActiveDocument.1">
                  <p:embed/>
                </p:oleObj>
              </mc:Choice>
              <mc:Fallback>
                <p:oleObj name="think-cell Folie" r:id="rId7" imgW="592" imgH="591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A0FE8-B6A2-4AB4-A09A-811DA8D6B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3887" y="6553519"/>
            <a:ext cx="7852088" cy="306071"/>
          </a:xfrm>
        </p:spPr>
        <p:txBody>
          <a:bodyPr/>
          <a:lstStyle/>
          <a:p>
            <a:r>
              <a:rPr lang="en-US" smtClean="0"/>
              <a:t>CTO Community Working Model | ITG | October 4, 2023</a:t>
            </a:r>
            <a:endParaRPr lang="de-D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78B9A5-3822-4E3D-BBDD-0BD780365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5007" y="6553519"/>
            <a:ext cx="324168" cy="306071"/>
          </a:xfrm>
        </p:spPr>
        <p:txBody>
          <a:bodyPr/>
          <a:lstStyle/>
          <a:p>
            <a:fld id="{52531704-8F80-415D-BD2B-6B9991AE822F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84180"/>
              </p:ext>
            </p:extLst>
          </p:nvPr>
        </p:nvGraphicFramePr>
        <p:xfrm>
          <a:off x="517525" y="4872038"/>
          <a:ext cx="11161712" cy="1737216"/>
        </p:xfrm>
        <a:graphic>
          <a:graphicData uri="http://schemas.openxmlformats.org/drawingml/2006/table">
            <a:tbl>
              <a:tblPr firstRow="1" bandRow="1"/>
              <a:tblGrid>
                <a:gridCol w="8395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3980">
                <a:tc>
                  <a:txBody>
                    <a:bodyPr/>
                    <a:lstStyle>
                      <a:lvl1pPr marL="0" algn="l" defTabSz="1088959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orpoS"/>
                        </a:defRPr>
                      </a:lvl1pPr>
                      <a:lvl2pPr marL="544479" algn="l" defTabSz="1088959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orpoS"/>
                        </a:defRPr>
                      </a:lvl2pPr>
                      <a:lvl3pPr marL="1088959" algn="l" defTabSz="1088959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orpoS"/>
                        </a:defRPr>
                      </a:lvl3pPr>
                      <a:lvl4pPr marL="1633438" algn="l" defTabSz="1088959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orpoS"/>
                        </a:defRPr>
                      </a:lvl4pPr>
                      <a:lvl5pPr marL="2177918" algn="l" defTabSz="1088959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orpoS"/>
                        </a:defRPr>
                      </a:lvl5pPr>
                      <a:lvl6pPr marL="2722397" algn="l" defTabSz="1088959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orpoS"/>
                        </a:defRPr>
                      </a:lvl6pPr>
                      <a:lvl7pPr marL="3266877" algn="l" defTabSz="1088959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orpoS"/>
                        </a:defRPr>
                      </a:lvl7pPr>
                      <a:lvl8pPr marL="3811356" algn="l" defTabSz="1088959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orpoS"/>
                        </a:defRPr>
                      </a:lvl8pPr>
                      <a:lvl9pPr marL="4355836" algn="l" defTabSz="1088959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orpoS"/>
                        </a:defRPr>
                      </a:lvl9pPr>
                    </a:lstStyle>
                    <a:p>
                      <a:pPr marL="285750" marR="0" lvl="0" indent="-285750" algn="l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CorpoS"/>
                          <a:ea typeface="+mn-ea"/>
                          <a:cs typeface="+mn-cs"/>
                        </a:rPr>
                        <a:t>We will approach you via email for the 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rpoS"/>
                          <a:ea typeface="+mn-ea"/>
                          <a:cs typeface="+mn-cs"/>
                        </a:rPr>
                        <a:t>assignment of </a:t>
                      </a:r>
                      <a:r>
                        <a:rPr lang="en-US" sz="1600" b="1" noProof="0" dirty="0">
                          <a:solidFill>
                            <a:schemeClr val="tx1"/>
                          </a:solidFill>
                          <a:cs typeface="Arial"/>
                        </a:rPr>
                        <a:t>new </a:t>
                      </a:r>
                      <a:r>
                        <a:rPr lang="en-US" sz="1600" b="0" noProof="0" dirty="0">
                          <a:solidFill>
                            <a:schemeClr val="tx1"/>
                          </a:solidFill>
                          <a:cs typeface="Arial"/>
                        </a:rPr>
                        <a:t>(</a:t>
                      </a:r>
                      <a:r>
                        <a:rPr lang="en-US" sz="1600" b="0" baseline="0" noProof="0" dirty="0">
                          <a:solidFill>
                            <a:schemeClr val="tx1"/>
                          </a:solidFill>
                          <a:cs typeface="Arial"/>
                        </a:rPr>
                        <a:t>~</a:t>
                      </a:r>
                      <a:r>
                        <a:rPr lang="en-US" sz="1600" b="0" noProof="0" dirty="0">
                          <a:solidFill>
                            <a:schemeClr val="tx1"/>
                          </a:solidFill>
                          <a:cs typeface="Arial"/>
                        </a:rPr>
                        <a:t>1 person per ITX) and </a:t>
                      </a:r>
                      <a:r>
                        <a:rPr lang="en-US" sz="1600" b="1" noProof="0" dirty="0">
                          <a:solidFill>
                            <a:schemeClr val="tx1"/>
                          </a:solidFill>
                          <a:cs typeface="Arial"/>
                        </a:rPr>
                        <a:t>empowerment of existing</a:t>
                      </a:r>
                      <a:r>
                        <a:rPr lang="en-US" sz="1600" b="0" noProof="0" dirty="0">
                          <a:solidFill>
                            <a:schemeClr val="tx1"/>
                          </a:solidFill>
                          <a:cs typeface="Arial"/>
                        </a:rPr>
                        <a:t> Community members in AI, FOSS, CONNECT UNLOCK DRIVE and Agile </a:t>
                      </a:r>
                    </a:p>
                  </a:txBody>
                  <a:tcPr marL="91392" marR="91392" marT="45696" marB="456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88959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orpoS"/>
                        </a:defRPr>
                      </a:lvl1pPr>
                      <a:lvl2pPr marL="544479" algn="l" defTabSz="1088959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orpoS"/>
                        </a:defRPr>
                      </a:lvl2pPr>
                      <a:lvl3pPr marL="1088959" algn="l" defTabSz="1088959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orpoS"/>
                        </a:defRPr>
                      </a:lvl3pPr>
                      <a:lvl4pPr marL="1633438" algn="l" defTabSz="1088959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orpoS"/>
                        </a:defRPr>
                      </a:lvl4pPr>
                      <a:lvl5pPr marL="2177918" algn="l" defTabSz="1088959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orpoS"/>
                        </a:defRPr>
                      </a:lvl5pPr>
                      <a:lvl6pPr marL="2722397" algn="l" defTabSz="1088959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orpoS"/>
                        </a:defRPr>
                      </a:lvl6pPr>
                      <a:lvl7pPr marL="3266877" algn="l" defTabSz="1088959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orpoS"/>
                        </a:defRPr>
                      </a:lvl7pPr>
                      <a:lvl8pPr marL="3811356" algn="l" defTabSz="1088959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orpoS"/>
                        </a:defRPr>
                      </a:lvl8pPr>
                      <a:lvl9pPr marL="4355836" algn="l" defTabSz="1088959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orpoS"/>
                        </a:defRPr>
                      </a:lvl9pPr>
                    </a:lstStyle>
                    <a:p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392" marR="91392" marT="45696" marB="456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88959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orpoS"/>
                        </a:defRPr>
                      </a:lvl1pPr>
                      <a:lvl2pPr marL="544479" algn="l" defTabSz="1088959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orpoS"/>
                        </a:defRPr>
                      </a:lvl2pPr>
                      <a:lvl3pPr marL="1088959" algn="l" defTabSz="1088959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orpoS"/>
                        </a:defRPr>
                      </a:lvl3pPr>
                      <a:lvl4pPr marL="1633438" algn="l" defTabSz="1088959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orpoS"/>
                        </a:defRPr>
                      </a:lvl4pPr>
                      <a:lvl5pPr marL="2177918" algn="l" defTabSz="1088959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orpoS"/>
                        </a:defRPr>
                      </a:lvl5pPr>
                      <a:lvl6pPr marL="2722397" algn="l" defTabSz="1088959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orpoS"/>
                        </a:defRPr>
                      </a:lvl6pPr>
                      <a:lvl7pPr marL="3266877" algn="l" defTabSz="1088959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orpoS"/>
                        </a:defRPr>
                      </a:lvl7pPr>
                      <a:lvl8pPr marL="3811356" algn="l" defTabSz="1088959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orpoS"/>
                        </a:defRPr>
                      </a:lvl8pPr>
                      <a:lvl9pPr marL="4355836" algn="l" defTabSz="1088959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orpoS"/>
                        </a:defRPr>
                      </a:lvl9pPr>
                    </a:lstStyle>
                    <a:p>
                      <a:pPr algn="ctr"/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392" marR="91392" marT="45696" marB="456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132">
                <a:tc>
                  <a:txBody>
                    <a:bodyPr/>
                    <a:lstStyle>
                      <a:lvl1pPr marL="0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1pPr>
                      <a:lvl2pPr marL="544479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2pPr>
                      <a:lvl3pPr marL="1088959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3pPr>
                      <a:lvl4pPr marL="1633438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4pPr>
                      <a:lvl5pPr marL="2177918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5pPr>
                      <a:lvl6pPr marL="2722397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6pPr>
                      <a:lvl7pPr marL="3266877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7pPr>
                      <a:lvl8pPr marL="3811356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8pPr>
                      <a:lvl9pPr marL="4355836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9pPr>
                    </a:lstStyle>
                    <a:p>
                      <a:pPr marL="285750" marR="0" lvl="0" indent="-285750" algn="l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-"/>
                        <a:tabLst/>
                        <a:defRPr/>
                      </a:pPr>
                      <a:r>
                        <a:rPr lang="en-US" sz="1600" b="0" kern="1200" noProof="0" dirty="0" smtClean="0">
                          <a:solidFill>
                            <a:schemeClr val="tx1"/>
                          </a:solidFill>
                          <a:latin typeface="CorpoS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We will work on the </a:t>
                      </a:r>
                      <a:r>
                        <a:rPr lang="en-US" sz="1600" b="1" kern="1200" noProof="0" dirty="0" smtClean="0">
                          <a:solidFill>
                            <a:schemeClr val="tx1"/>
                          </a:solidFill>
                          <a:latin typeface="CorpoS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goals</a:t>
                      </a:r>
                      <a:r>
                        <a:rPr lang="en-US" sz="1600" b="0" kern="1200" noProof="0" dirty="0" smtClean="0">
                          <a:solidFill>
                            <a:schemeClr val="tx1"/>
                          </a:solidFill>
                          <a:latin typeface="CorpoS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 with the Sponsors</a:t>
                      </a:r>
                    </a:p>
                  </a:txBody>
                  <a:tcPr marL="91392" marR="91392" marT="45696" marB="456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1pPr>
                      <a:lvl2pPr marL="544479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2pPr>
                      <a:lvl3pPr marL="1088959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3pPr>
                      <a:lvl4pPr marL="1633438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4pPr>
                      <a:lvl5pPr marL="2177918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5pPr>
                      <a:lvl6pPr marL="2722397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6pPr>
                      <a:lvl7pPr marL="3266877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7pPr>
                      <a:lvl8pPr marL="3811356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8pPr>
                      <a:lvl9pPr marL="4355836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9pPr>
                    </a:lstStyle>
                    <a:p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392" marR="91392" marT="45696" marB="456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1pPr>
                      <a:lvl2pPr marL="544479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2pPr>
                      <a:lvl3pPr marL="1088959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3pPr>
                      <a:lvl4pPr marL="1633438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4pPr>
                      <a:lvl5pPr marL="2177918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5pPr>
                      <a:lvl6pPr marL="2722397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6pPr>
                      <a:lvl7pPr marL="3266877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7pPr>
                      <a:lvl8pPr marL="3811356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8pPr>
                      <a:lvl9pPr marL="4355836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9pPr>
                    </a:lstStyle>
                    <a:p>
                      <a:pPr algn="ctr"/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392" marR="91392" marT="45696" marB="456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678">
                <a:tc>
                  <a:txBody>
                    <a:bodyPr/>
                    <a:lstStyle>
                      <a:lvl1pPr marL="0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1pPr>
                      <a:lvl2pPr marL="544479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2pPr>
                      <a:lvl3pPr marL="1088959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3pPr>
                      <a:lvl4pPr marL="1633438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4pPr>
                      <a:lvl5pPr marL="2177918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5pPr>
                      <a:lvl6pPr marL="2722397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6pPr>
                      <a:lvl7pPr marL="3266877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7pPr>
                      <a:lvl8pPr marL="3811356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8pPr>
                      <a:lvl9pPr marL="4355836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9pPr>
                    </a:lstStyle>
                    <a:p>
                      <a:pPr marL="285750" marR="0" lvl="0" indent="-285750" algn="l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-"/>
                        <a:tabLst/>
                        <a:defRPr/>
                      </a:pPr>
                      <a:r>
                        <a:rPr lang="en-US" sz="1600" b="0" kern="1200" noProof="0" dirty="0" smtClean="0">
                          <a:solidFill>
                            <a:schemeClr val="tx1"/>
                          </a:solidFill>
                          <a:latin typeface="CorpoS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We will re-visit the model and results in IT-LSM in about 6 Months</a:t>
                      </a:r>
                    </a:p>
                    <a:p>
                      <a:pPr marL="0" marR="0" lvl="0" indent="0" algn="l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noProof="0" dirty="0">
                        <a:solidFill>
                          <a:schemeClr val="tx1"/>
                        </a:solidFill>
                        <a:cs typeface="Arial" panose="020B0604020202020204" pitchFamily="34" charset="0"/>
                      </a:endParaRPr>
                    </a:p>
                  </a:txBody>
                  <a:tcPr marL="91392" marR="91392" marT="45696" marB="456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1pPr>
                      <a:lvl2pPr marL="544479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2pPr>
                      <a:lvl3pPr marL="1088959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3pPr>
                      <a:lvl4pPr marL="1633438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4pPr>
                      <a:lvl5pPr marL="2177918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5pPr>
                      <a:lvl6pPr marL="2722397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6pPr>
                      <a:lvl7pPr marL="3266877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7pPr>
                      <a:lvl8pPr marL="3811356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8pPr>
                      <a:lvl9pPr marL="4355836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9pPr>
                    </a:lstStyle>
                    <a:p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392" marR="91392" marT="45696" marB="456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1pPr>
                      <a:lvl2pPr marL="544479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2pPr>
                      <a:lvl3pPr marL="1088959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3pPr>
                      <a:lvl4pPr marL="1633438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4pPr>
                      <a:lvl5pPr marL="2177918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5pPr>
                      <a:lvl6pPr marL="2722397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6pPr>
                      <a:lvl7pPr marL="3266877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7pPr>
                      <a:lvl8pPr marL="3811356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8pPr>
                      <a:lvl9pPr marL="4355836" algn="l" defTabSz="1088959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orpoS"/>
                        </a:defRPr>
                      </a:lvl9pPr>
                    </a:lstStyle>
                    <a:p>
                      <a:pPr algn="ctr"/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392" marR="91392" marT="45696" marB="456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8126413" y="2284413"/>
            <a:ext cx="363538" cy="5524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177622" indent="-177622" defTabSz="913814">
              <a:buFont typeface="Wingdings" pitchFamily="2" charset="2"/>
              <a:buChar char="§"/>
            </a:pPr>
            <a:endParaRPr lang="de-DE" sz="1199" kern="0" dirty="0">
              <a:solidFill>
                <a:srgbClr val="FFFFFF">
                  <a:lumMod val="50000"/>
                </a:srgbClr>
              </a:solidFill>
              <a:cs typeface="Arial" charset="0"/>
            </a:endParaRPr>
          </a:p>
          <a:p>
            <a:pPr defTabSz="913814"/>
            <a:endParaRPr lang="de-DE" sz="1799" kern="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17525" y="1571625"/>
            <a:ext cx="11153776" cy="116205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60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are currently Communities in the IT that work in a distributed fashion on products, projects or initiatives. One of the main challenges is the lack of </a:t>
            </a:r>
            <a:r>
              <a:rPr lang="en-US" sz="16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commitment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With this model and your support we want to </a:t>
            </a:r>
            <a:r>
              <a:rPr lang="en-US" sz="16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create commitment and accountability 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 Communities. </a:t>
            </a:r>
            <a:endParaRPr lang="en-US" sz="1599" kern="0">
              <a:solidFill>
                <a:srgbClr val="000000"/>
              </a:solidFill>
              <a:cs typeface="Arial"/>
            </a:endParaRPr>
          </a:p>
          <a:p>
            <a:pPr marL="285607" indent="-285607" defTabSz="913814">
              <a:buFont typeface="Symbol" panose="05050102010706020507" pitchFamily="18" charset="2"/>
              <a:buChar char="-"/>
            </a:pPr>
            <a:endParaRPr lang="en-US" sz="1599" kern="0">
              <a:solidFill>
                <a:srgbClr val="000000"/>
              </a:solidFill>
              <a:cs typeface="Arial"/>
            </a:endParaRPr>
          </a:p>
          <a:p>
            <a:pPr defTabSz="913814"/>
            <a:endParaRPr lang="en-US" sz="1599" b="1" kern="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15950" y="1390650"/>
            <a:ext cx="4398963" cy="341313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3814"/>
            <a:r>
              <a:rPr lang="en-US" sz="1799" kern="0" dirty="0">
                <a:solidFill>
                  <a:srgbClr val="000000"/>
                </a:solidFill>
              </a:rPr>
              <a:t>        Background of the Treatment</a:t>
            </a:r>
            <a:endParaRPr lang="de-DE" sz="1799" kern="0" dirty="0">
              <a:solidFill>
                <a:srgbClr val="000000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354138"/>
            <a:ext cx="391172" cy="334963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517525" y="4573588"/>
            <a:ext cx="11153776" cy="1808163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defTabSz="913814"/>
            <a:endParaRPr lang="de-DE" sz="1599" kern="0" dirty="0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8845550" y="4351338"/>
            <a:ext cx="1643063" cy="339725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Ins="35981" rtlCol="0" anchor="ctr"/>
          <a:lstStyle/>
          <a:p>
            <a:pPr defTabSz="913357">
              <a:defRPr/>
            </a:pPr>
            <a:r>
              <a:rPr lang="en-US" sz="1799" kern="0">
                <a:solidFill>
                  <a:srgbClr val="000000"/>
                </a:solidFill>
              </a:rPr>
              <a:t>     Who/Unit</a:t>
            </a:r>
            <a:endParaRPr lang="de-DE" sz="1799" kern="0" dirty="0">
              <a:solidFill>
                <a:srgbClr val="000000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0572750" y="4351338"/>
            <a:ext cx="1008063" cy="339725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Ins="0" rtlCol="0" anchor="ctr"/>
          <a:lstStyle/>
          <a:p>
            <a:pPr defTabSz="913357">
              <a:defRPr/>
            </a:pPr>
            <a:r>
              <a:rPr lang="en-US" sz="1799" kern="0">
                <a:solidFill>
                  <a:srgbClr val="000000"/>
                </a:solidFill>
              </a:rPr>
              <a:t>    Date</a:t>
            </a:r>
            <a:endParaRPr lang="de-DE" sz="1799" kern="0" dirty="0">
              <a:solidFill>
                <a:srgbClr val="000000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325" y="4408488"/>
            <a:ext cx="258763" cy="25876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3" y="4413250"/>
            <a:ext cx="196905" cy="234950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615950" y="4368800"/>
            <a:ext cx="4398963" cy="3429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3357">
              <a:defRPr/>
            </a:pPr>
            <a:r>
              <a:rPr lang="en-US" sz="1799" kern="0" dirty="0">
                <a:solidFill>
                  <a:srgbClr val="000000"/>
                </a:solidFill>
              </a:rPr>
              <a:t>        Recommendation / Next Steps</a:t>
            </a:r>
            <a:endParaRPr lang="de-DE" sz="1799" kern="0" dirty="0">
              <a:solidFill>
                <a:srgbClr val="000000"/>
              </a:solidFill>
            </a:endParaRPr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4314825"/>
            <a:ext cx="423417" cy="396875"/>
          </a:xfrm>
          <a:prstGeom prst="rect">
            <a:avLst/>
          </a:prstGeom>
        </p:spPr>
      </p:pic>
      <p:sp>
        <p:nvSpPr>
          <p:cNvPr id="21" name="Titel 5"/>
          <p:cNvSpPr txBox="1">
            <a:spLocks/>
          </p:cNvSpPr>
          <p:nvPr/>
        </p:nvSpPr>
        <p:spPr>
          <a:xfrm>
            <a:off x="517525" y="334963"/>
            <a:ext cx="11160126" cy="10080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271" rtl="0" eaLnBrk="1" latinLnBrk="0" hangingPunct="1">
              <a:spcBef>
                <a:spcPts val="0"/>
              </a:spcBef>
              <a:buFont typeface="+mj-lt"/>
              <a:buNone/>
              <a:defRPr sz="3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814"/>
            <a:r>
              <a:rPr lang="en-US" sz="2999" dirty="0">
                <a:solidFill>
                  <a:srgbClr val="000000"/>
                </a:solidFill>
                <a:latin typeface="+mn-lt"/>
              </a:rPr>
              <a:t>Executive Summary</a:t>
            </a:r>
            <a:br>
              <a:rPr lang="en-US" sz="2999" dirty="0">
                <a:solidFill>
                  <a:srgbClr val="000000"/>
                </a:solidFill>
                <a:latin typeface="+mn-lt"/>
              </a:rPr>
            </a:br>
            <a:endParaRPr lang="de-DE" sz="2999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8132763" y="3649663"/>
            <a:ext cx="365125" cy="55403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177622" indent="-177622" defTabSz="913814">
              <a:buFont typeface="Wingdings" pitchFamily="2" charset="2"/>
              <a:buChar char="§"/>
            </a:pPr>
            <a:endParaRPr lang="de-DE" sz="1199" kern="0" dirty="0">
              <a:solidFill>
                <a:srgbClr val="FFFFFF">
                  <a:lumMod val="50000"/>
                </a:srgbClr>
              </a:solidFill>
              <a:cs typeface="Arial" charset="0"/>
            </a:endParaRPr>
          </a:p>
          <a:p>
            <a:pPr defTabSz="913814"/>
            <a:endParaRPr lang="de-DE" sz="1799" kern="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17525" y="2936875"/>
            <a:ext cx="11160126" cy="116205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285607" indent="-285607" defTabSz="913814">
              <a:buFont typeface="Symbol" panose="05050102010706020507" pitchFamily="18" charset="2"/>
              <a:buChar char="-"/>
            </a:pPr>
            <a:endParaRPr lang="en-US" sz="1599" b="1" kern="0">
              <a:solidFill>
                <a:srgbClr val="000000"/>
              </a:solidFill>
              <a:cs typeface="Arial"/>
            </a:endParaRPr>
          </a:p>
          <a:p>
            <a:pPr marL="285607" indent="-285607" defTabSz="913814">
              <a:buFont typeface="Symbol" panose="05050102010706020507" pitchFamily="18" charset="2"/>
              <a:buChar char="-"/>
            </a:pPr>
            <a:r>
              <a:rPr lang="en-US" sz="1599" b="1" kern="0">
                <a:solidFill>
                  <a:srgbClr val="000000"/>
                </a:solidFill>
                <a:cs typeface="Arial"/>
              </a:rPr>
              <a:t>Together with you we want to break the silos and </a:t>
            </a:r>
            <a:r>
              <a:rPr lang="en-US" sz="1599" b="1" u="sng" kern="0">
                <a:solidFill>
                  <a:srgbClr val="000000"/>
                </a:solidFill>
                <a:cs typeface="Arial"/>
              </a:rPr>
              <a:t>empower already motivated employees </a:t>
            </a:r>
            <a:r>
              <a:rPr lang="en-US" sz="1599" b="1" kern="0">
                <a:solidFill>
                  <a:srgbClr val="000000"/>
                </a:solidFill>
                <a:cs typeface="Arial"/>
              </a:rPr>
              <a:t>to feel supported to work in a distributed model</a:t>
            </a:r>
          </a:p>
        </p:txBody>
      </p:sp>
      <p:sp>
        <p:nvSpPr>
          <p:cNvPr id="25" name="Rechteck 24"/>
          <p:cNvSpPr/>
          <p:nvPr/>
        </p:nvSpPr>
        <p:spPr>
          <a:xfrm>
            <a:off x="615950" y="2803525"/>
            <a:ext cx="3106738" cy="339725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3814"/>
            <a:r>
              <a:rPr lang="en-US" sz="1799" kern="0" dirty="0">
                <a:solidFill>
                  <a:srgbClr val="000000"/>
                </a:solidFill>
              </a:rPr>
              <a:t>        Purpose &amp; Discussion</a:t>
            </a:r>
            <a:endParaRPr lang="de-DE" sz="1799" kern="0" dirty="0">
              <a:solidFill>
                <a:srgbClr val="000000"/>
              </a:solidFill>
            </a:endParaRPr>
          </a:p>
        </p:txBody>
      </p:sp>
      <p:sp>
        <p:nvSpPr>
          <p:cNvPr id="26" name="Ovale Legende 25"/>
          <p:cNvSpPr/>
          <p:nvPr/>
        </p:nvSpPr>
        <p:spPr>
          <a:xfrm>
            <a:off x="668339" y="2808288"/>
            <a:ext cx="403225" cy="254000"/>
          </a:xfrm>
          <a:prstGeom prst="wedgeEllipseCallou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30225EF0-95AE-1445-9091-215705311C40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8432800" y="998538"/>
            <a:ext cx="188913" cy="1889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217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2000" b="0" i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79964" algn="l" defTabSz="914217" rtl="0" eaLnBrk="1" latinLnBrk="0" hangingPunct="1">
              <a:lnSpc>
                <a:spcPct val="120000"/>
              </a:lnSpc>
              <a:spcBef>
                <a:spcPts val="0"/>
              </a:spcBef>
              <a:buSzPct val="120000"/>
              <a:buFont typeface="Arial" panose="020B0604020202020204" pitchFamily="34" charset="0"/>
              <a:buChar char="▪"/>
              <a:defRPr lang="de-DE" sz="20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928" indent="-179964" algn="l" defTabSz="914217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lang="de-DE" sz="1599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914217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lang="de-DE" sz="1599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914217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lang="de-DE" sz="1599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640" indent="-179910" algn="l" defTabSz="914217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9856" indent="-179964" algn="l" defTabSz="91421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599" kern="120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defRPr>
            </a:lvl7pPr>
            <a:lvl8pPr marL="719856" indent="-179964" algn="l" defTabSz="91421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599" kern="120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defRPr>
            </a:lvl8pPr>
            <a:lvl9pPr marL="719856" indent="-179964" algn="l" defTabSz="91421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599" kern="120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de-DE" sz="1867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de-DE" sz="1867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30225EF0-95AE-1445-9091-215705311C40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9544050" y="998538"/>
            <a:ext cx="188913" cy="1889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217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2000" b="0" i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79964" algn="l" defTabSz="914217" rtl="0" eaLnBrk="1" latinLnBrk="0" hangingPunct="1">
              <a:lnSpc>
                <a:spcPct val="120000"/>
              </a:lnSpc>
              <a:spcBef>
                <a:spcPts val="0"/>
              </a:spcBef>
              <a:buSzPct val="120000"/>
              <a:buFont typeface="Arial" panose="020B0604020202020204" pitchFamily="34" charset="0"/>
              <a:buChar char="▪"/>
              <a:defRPr lang="de-DE" sz="20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928" indent="-179964" algn="l" defTabSz="914217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lang="de-DE" sz="1599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914217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lang="de-DE" sz="1599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914217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lang="de-DE" sz="1599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640" indent="-179910" algn="l" defTabSz="914217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9856" indent="-179964" algn="l" defTabSz="91421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599" kern="120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defRPr>
            </a:lvl7pPr>
            <a:lvl8pPr marL="719856" indent="-179964" algn="l" defTabSz="91421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599" kern="120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defRPr>
            </a:lvl8pPr>
            <a:lvl9pPr marL="719856" indent="-179964" algn="l" defTabSz="91421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599" kern="120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de-DE" sz="1867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de-DE" sz="1867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30225EF0-95AE-1445-9091-215705311C40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10623550" y="998538"/>
            <a:ext cx="188913" cy="1889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217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2000" b="0" i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79964" algn="l" defTabSz="914217" rtl="0" eaLnBrk="1" latinLnBrk="0" hangingPunct="1">
              <a:lnSpc>
                <a:spcPct val="120000"/>
              </a:lnSpc>
              <a:spcBef>
                <a:spcPts val="0"/>
              </a:spcBef>
              <a:buSzPct val="120000"/>
              <a:buFont typeface="Arial" panose="020B0604020202020204" pitchFamily="34" charset="0"/>
              <a:buChar char="▪"/>
              <a:defRPr lang="de-DE" sz="20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928" indent="-179964" algn="l" defTabSz="914217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lang="de-DE" sz="1599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914217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lang="de-DE" sz="1599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914217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lang="de-DE" sz="1599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640" indent="-179910" algn="l" defTabSz="914217" rtl="0" eaLnBrk="1" latinLnBrk="0" hangingPunct="1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9856" indent="-179964" algn="l" defTabSz="91421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599" kern="120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defRPr>
            </a:lvl7pPr>
            <a:lvl8pPr marL="719856" indent="-179964" algn="l" defTabSz="91421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599" kern="120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defRPr>
            </a:lvl8pPr>
            <a:lvl9pPr marL="719856" indent="-179964" algn="l" defTabSz="91421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599" kern="120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de-DE" sz="1867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de-DE" sz="1867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8612188" y="935038"/>
            <a:ext cx="817563" cy="484188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r>
              <a:rPr lang="de-DE" sz="1100" dirty="0"/>
              <a:t>Information</a:t>
            </a:r>
          </a:p>
          <a:p>
            <a:endParaRPr lang="de-DE" sz="1100" dirty="0" err="1"/>
          </a:p>
        </p:txBody>
      </p:sp>
      <p:sp>
        <p:nvSpPr>
          <p:cNvPr id="31" name="Textfeld 30"/>
          <p:cNvSpPr txBox="1"/>
          <p:nvPr/>
        </p:nvSpPr>
        <p:spPr>
          <a:xfrm>
            <a:off x="9747250" y="944563"/>
            <a:ext cx="817563" cy="484188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r>
              <a:rPr lang="de-DE" sz="1100" dirty="0" err="1"/>
              <a:t>Discussion</a:t>
            </a:r>
            <a:endParaRPr lang="de-DE" sz="1100" dirty="0"/>
          </a:p>
          <a:p>
            <a:endParaRPr lang="de-DE" sz="1100" dirty="0" err="1"/>
          </a:p>
        </p:txBody>
      </p:sp>
      <p:sp>
        <p:nvSpPr>
          <p:cNvPr id="32" name="Textfeld 31"/>
          <p:cNvSpPr txBox="1"/>
          <p:nvPr/>
        </p:nvSpPr>
        <p:spPr>
          <a:xfrm>
            <a:off x="10850563" y="922338"/>
            <a:ext cx="817563" cy="484188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r>
              <a:rPr lang="de-DE" sz="1100" dirty="0" err="1"/>
              <a:t>Decision</a:t>
            </a:r>
            <a:endParaRPr lang="de-DE" sz="1100" dirty="0"/>
          </a:p>
          <a:p>
            <a:endParaRPr lang="de-DE" sz="1100" dirty="0" err="1"/>
          </a:p>
        </p:txBody>
      </p:sp>
    </p:spTree>
    <p:extLst>
      <p:ext uri="{BB962C8B-B14F-4D97-AF65-F5344CB8AC3E}">
        <p14:creationId xmlns:p14="http://schemas.microsoft.com/office/powerpoint/2010/main" val="11293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A0B18-AE38-A2B6-67BD-DB409801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10" y="622945"/>
            <a:ext cx="10935731" cy="947210"/>
          </a:xfrm>
        </p:spPr>
        <p:txBody>
          <a:bodyPr/>
          <a:lstStyle/>
          <a:p>
            <a:r>
              <a:rPr lang="en-AU">
                <a:solidFill>
                  <a:schemeClr val="tx1"/>
                </a:solidFill>
              </a:rPr>
              <a:t>From initial set-up of communities we have now a </a:t>
            </a:r>
            <a:r>
              <a:rPr lang="en-AU">
                <a:solidFill>
                  <a:schemeClr val="tx1"/>
                </a:solidFill>
                <a:highlight>
                  <a:srgbClr val="FFFF00"/>
                </a:highlight>
              </a:rPr>
              <a:t>diverse set of distributed virtual teams</a:t>
            </a:r>
            <a:r>
              <a:rPr lang="en-AU">
                <a:solidFill>
                  <a:schemeClr val="tx1"/>
                </a:solidFill>
              </a:rPr>
              <a:t> with different maturity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755AFF-0391-524D-F2B8-D269ED7FB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70" y="1848279"/>
            <a:ext cx="5437835" cy="3064676"/>
          </a:xfrm>
          <a:prstGeom prst="rect">
            <a:avLst/>
          </a:prstGeom>
        </p:spPr>
      </p:pic>
      <p:sp>
        <p:nvSpPr>
          <p:cNvPr id="5" name="Abgerundetes Rechteck 2">
            <a:extLst>
              <a:ext uri="{FF2B5EF4-FFF2-40B4-BE49-F238E27FC236}">
                <a16:creationId xmlns:a16="http://schemas.microsoft.com/office/drawing/2014/main" id="{D3221B52-A7F2-BA15-2BA6-26D89FE95AA5}"/>
              </a:ext>
            </a:extLst>
          </p:cNvPr>
          <p:cNvSpPr/>
          <p:nvPr/>
        </p:nvSpPr>
        <p:spPr>
          <a:xfrm>
            <a:off x="7242441" y="2778860"/>
            <a:ext cx="1505297" cy="1203512"/>
          </a:xfrm>
          <a:prstGeom prst="roundRect">
            <a:avLst/>
          </a:prstGeom>
          <a:solidFill>
            <a:schemeClr val="tx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b="1">
                <a:solidFill>
                  <a:srgbClr val="FFFFFF"/>
                </a:solidFill>
              </a:rPr>
              <a:t>API</a:t>
            </a:r>
          </a:p>
        </p:txBody>
      </p:sp>
      <p:sp>
        <p:nvSpPr>
          <p:cNvPr id="6" name="Abgerundetes Rechteck 2">
            <a:extLst>
              <a:ext uri="{FF2B5EF4-FFF2-40B4-BE49-F238E27FC236}">
                <a16:creationId xmlns:a16="http://schemas.microsoft.com/office/drawing/2014/main" id="{7436726D-42AB-DCFB-3B08-C312FCF74A2E}"/>
              </a:ext>
            </a:extLst>
          </p:cNvPr>
          <p:cNvSpPr/>
          <p:nvPr/>
        </p:nvSpPr>
        <p:spPr>
          <a:xfrm>
            <a:off x="8833482" y="2778859"/>
            <a:ext cx="1505297" cy="1203512"/>
          </a:xfrm>
          <a:prstGeom prst="roundRect">
            <a:avLst/>
          </a:prstGeom>
          <a:solidFill>
            <a:schemeClr val="tx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b="1" err="1">
                <a:solidFill>
                  <a:srgbClr val="FFFFFF"/>
                </a:solidFill>
              </a:rPr>
              <a:t>Unite</a:t>
            </a:r>
            <a:r>
              <a:rPr lang="de-DE" sz="2000" b="1">
                <a:solidFill>
                  <a:srgbClr val="FFFFFF"/>
                </a:solidFill>
              </a:rPr>
              <a:t> Cloud</a:t>
            </a:r>
          </a:p>
        </p:txBody>
      </p:sp>
      <p:sp>
        <p:nvSpPr>
          <p:cNvPr id="7" name="Abgerundetes Rechteck 2">
            <a:extLst>
              <a:ext uri="{FF2B5EF4-FFF2-40B4-BE49-F238E27FC236}">
                <a16:creationId xmlns:a16="http://schemas.microsoft.com/office/drawing/2014/main" id="{97E96AD1-A650-91E2-E5B7-59E3EB6F63D0}"/>
              </a:ext>
            </a:extLst>
          </p:cNvPr>
          <p:cNvSpPr/>
          <p:nvPr/>
        </p:nvSpPr>
        <p:spPr>
          <a:xfrm>
            <a:off x="7242440" y="4039375"/>
            <a:ext cx="1505297" cy="1203512"/>
          </a:xfrm>
          <a:prstGeom prst="roundRect">
            <a:avLst/>
          </a:prstGeom>
          <a:solidFill>
            <a:schemeClr val="tx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b="1">
                <a:solidFill>
                  <a:srgbClr val="FFFFFF"/>
                </a:solidFill>
              </a:rPr>
              <a:t>EA</a:t>
            </a:r>
          </a:p>
        </p:txBody>
      </p:sp>
      <p:sp>
        <p:nvSpPr>
          <p:cNvPr id="8" name="Abgerundetes Rechteck 2">
            <a:extLst>
              <a:ext uri="{FF2B5EF4-FFF2-40B4-BE49-F238E27FC236}">
                <a16:creationId xmlns:a16="http://schemas.microsoft.com/office/drawing/2014/main" id="{F3375780-D3FE-FD45-4700-940E2D4B9221}"/>
              </a:ext>
            </a:extLst>
          </p:cNvPr>
          <p:cNvSpPr/>
          <p:nvPr/>
        </p:nvSpPr>
        <p:spPr>
          <a:xfrm>
            <a:off x="8833482" y="4039375"/>
            <a:ext cx="1505297" cy="1203512"/>
          </a:xfrm>
          <a:prstGeom prst="roundRect">
            <a:avLst/>
          </a:prstGeom>
          <a:solidFill>
            <a:schemeClr val="tx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b="1">
                <a:solidFill>
                  <a:srgbClr val="FFFFFF"/>
                </a:solidFill>
              </a:rPr>
              <a:t>FOSS</a:t>
            </a:r>
          </a:p>
        </p:txBody>
      </p:sp>
      <p:sp>
        <p:nvSpPr>
          <p:cNvPr id="9" name="Abgerundetes Rechteck 2">
            <a:extLst>
              <a:ext uri="{FF2B5EF4-FFF2-40B4-BE49-F238E27FC236}">
                <a16:creationId xmlns:a16="http://schemas.microsoft.com/office/drawing/2014/main" id="{6E4342E4-4902-3079-58ED-36D2D0554F27}"/>
              </a:ext>
            </a:extLst>
          </p:cNvPr>
          <p:cNvSpPr/>
          <p:nvPr/>
        </p:nvSpPr>
        <p:spPr>
          <a:xfrm>
            <a:off x="7242440" y="5299891"/>
            <a:ext cx="1505297" cy="1203512"/>
          </a:xfrm>
          <a:prstGeom prst="roundRect">
            <a:avLst/>
          </a:prstGeom>
          <a:solidFill>
            <a:schemeClr val="tx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b="1">
                <a:solidFill>
                  <a:srgbClr val="FFFFFF"/>
                </a:solidFill>
              </a:rPr>
              <a:t>Agile</a:t>
            </a:r>
          </a:p>
        </p:txBody>
      </p:sp>
      <p:sp>
        <p:nvSpPr>
          <p:cNvPr id="10" name="Abgerundetes Rechteck 2">
            <a:extLst>
              <a:ext uri="{FF2B5EF4-FFF2-40B4-BE49-F238E27FC236}">
                <a16:creationId xmlns:a16="http://schemas.microsoft.com/office/drawing/2014/main" id="{92FFF387-A482-417C-2F4C-DB28E139A35B}"/>
              </a:ext>
            </a:extLst>
          </p:cNvPr>
          <p:cNvSpPr/>
          <p:nvPr/>
        </p:nvSpPr>
        <p:spPr>
          <a:xfrm>
            <a:off x="8823954" y="5313724"/>
            <a:ext cx="1505297" cy="1203512"/>
          </a:xfrm>
          <a:prstGeom prst="roundRect">
            <a:avLst/>
          </a:prstGeom>
          <a:solidFill>
            <a:schemeClr val="tx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b="1">
                <a:solidFill>
                  <a:srgbClr val="FFFFFF"/>
                </a:solidFill>
              </a:rPr>
              <a:t>AI</a:t>
            </a:r>
          </a:p>
        </p:txBody>
      </p:sp>
      <p:sp>
        <p:nvSpPr>
          <p:cNvPr id="11" name="Abgerundetes Rechteck 2">
            <a:extLst>
              <a:ext uri="{FF2B5EF4-FFF2-40B4-BE49-F238E27FC236}">
                <a16:creationId xmlns:a16="http://schemas.microsoft.com/office/drawing/2014/main" id="{973DB8F9-7654-97A0-E843-3C1B4A829901}"/>
              </a:ext>
            </a:extLst>
          </p:cNvPr>
          <p:cNvSpPr/>
          <p:nvPr/>
        </p:nvSpPr>
        <p:spPr>
          <a:xfrm>
            <a:off x="10424524" y="2778858"/>
            <a:ext cx="1505297" cy="1203512"/>
          </a:xfrm>
          <a:prstGeom prst="roundRect">
            <a:avLst/>
          </a:prstGeom>
          <a:solidFill>
            <a:schemeClr val="tx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b="1">
                <a:solidFill>
                  <a:srgbClr val="FFFFFF"/>
                </a:solidFill>
              </a:rPr>
              <a:t>CUD</a:t>
            </a:r>
          </a:p>
        </p:txBody>
      </p:sp>
      <p:sp>
        <p:nvSpPr>
          <p:cNvPr id="12" name="Abgerundetes Rechteck 2">
            <a:extLst>
              <a:ext uri="{FF2B5EF4-FFF2-40B4-BE49-F238E27FC236}">
                <a16:creationId xmlns:a16="http://schemas.microsoft.com/office/drawing/2014/main" id="{00EC59C7-D39B-1A1D-A8D1-1F3C22609BA7}"/>
              </a:ext>
            </a:extLst>
          </p:cNvPr>
          <p:cNvSpPr/>
          <p:nvPr/>
        </p:nvSpPr>
        <p:spPr>
          <a:xfrm>
            <a:off x="10424524" y="4077477"/>
            <a:ext cx="1505297" cy="1203512"/>
          </a:xfrm>
          <a:prstGeom prst="roundRect">
            <a:avLst/>
          </a:prstGeom>
          <a:solidFill>
            <a:schemeClr val="tx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b="1">
                <a:solidFill>
                  <a:srgbClr val="FFFFFF"/>
                </a:solidFill>
              </a:rPr>
              <a:t>…</a:t>
            </a:r>
          </a:p>
        </p:txBody>
      </p:sp>
      <p:pic>
        <p:nvPicPr>
          <p:cNvPr id="14" name="Grafik 1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0A72CF1E-FCA9-53FE-1BF9-3C4183C0C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125897">
            <a:off x="4791241" y="4639665"/>
            <a:ext cx="1676063" cy="1676063"/>
          </a:xfrm>
          <a:prstGeom prst="rect">
            <a:avLst/>
          </a:prstGeom>
        </p:spPr>
      </p:pic>
      <p:pic>
        <p:nvPicPr>
          <p:cNvPr id="15" name="Grafik 1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9DF92905-DA4C-86D8-D7A4-D7CA9CCE8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061067" y="1397852"/>
            <a:ext cx="1676063" cy="167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3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AA8DF-D1B9-47E8-4FD5-3595B3A3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10" y="622945"/>
            <a:ext cx="10935731" cy="947210"/>
          </a:xfrm>
        </p:spPr>
        <p:txBody>
          <a:bodyPr/>
          <a:lstStyle/>
          <a:p>
            <a:r>
              <a:rPr lang="en-BZ">
                <a:solidFill>
                  <a:schemeClr val="tx1"/>
                </a:solidFill>
              </a:rPr>
              <a:t>We are already creating </a:t>
            </a:r>
            <a:r>
              <a:rPr lang="en-BZ">
                <a:solidFill>
                  <a:schemeClr val="tx1"/>
                </a:solidFill>
                <a:highlight>
                  <a:srgbClr val="FFFF00"/>
                </a:highlight>
              </a:rPr>
              <a:t>value</a:t>
            </a:r>
            <a:r>
              <a:rPr lang="en-BZ">
                <a:solidFill>
                  <a:schemeClr val="tx1"/>
                </a:solidFill>
              </a:rPr>
              <a:t> but believe we can use the </a:t>
            </a:r>
            <a:r>
              <a:rPr lang="en-BZ">
                <a:solidFill>
                  <a:schemeClr val="tx1"/>
                </a:solidFill>
                <a:highlight>
                  <a:srgbClr val="FFFF00"/>
                </a:highlight>
              </a:rPr>
              <a:t>learnings</a:t>
            </a:r>
            <a:r>
              <a:rPr lang="en-BZ">
                <a:solidFill>
                  <a:schemeClr val="tx1"/>
                </a:solidFill>
              </a:rPr>
              <a:t> to professionalize the model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2A32056B-3745-5914-3087-EC5385B7FFAA}"/>
              </a:ext>
            </a:extLst>
          </p:cNvPr>
          <p:cNvSpPr/>
          <p:nvPr/>
        </p:nvSpPr>
        <p:spPr>
          <a:xfrm>
            <a:off x="631910" y="2022557"/>
            <a:ext cx="1927161" cy="1181373"/>
          </a:xfrm>
          <a:prstGeom prst="roundRect">
            <a:avLst/>
          </a:prstGeom>
          <a:solidFill>
            <a:schemeClr val="tx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>
                <a:solidFill>
                  <a:srgbClr val="FFFFFF"/>
                </a:solidFill>
              </a:rPr>
              <a:t>Enterprise Architecture</a:t>
            </a:r>
          </a:p>
        </p:txBody>
      </p:sp>
      <p:sp>
        <p:nvSpPr>
          <p:cNvPr id="4" name="Abgerundetes Rechteck 2">
            <a:extLst>
              <a:ext uri="{FF2B5EF4-FFF2-40B4-BE49-F238E27FC236}">
                <a16:creationId xmlns:a16="http://schemas.microsoft.com/office/drawing/2014/main" id="{597087F8-F068-BAC5-D14C-A18041DCE252}"/>
              </a:ext>
            </a:extLst>
          </p:cNvPr>
          <p:cNvSpPr/>
          <p:nvPr/>
        </p:nvSpPr>
        <p:spPr>
          <a:xfrm>
            <a:off x="5077676" y="2039812"/>
            <a:ext cx="1927161" cy="1181373"/>
          </a:xfrm>
          <a:prstGeom prst="roundRect">
            <a:avLst/>
          </a:prstGeom>
          <a:solidFill>
            <a:schemeClr val="tx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>
                <a:solidFill>
                  <a:srgbClr val="FFFFFF"/>
                </a:solidFill>
              </a:rPr>
              <a:t>CUD</a:t>
            </a:r>
          </a:p>
        </p:txBody>
      </p:sp>
      <p:sp>
        <p:nvSpPr>
          <p:cNvPr id="5" name="Abgerundetes Rechteck 2">
            <a:extLst>
              <a:ext uri="{FF2B5EF4-FFF2-40B4-BE49-F238E27FC236}">
                <a16:creationId xmlns:a16="http://schemas.microsoft.com/office/drawing/2014/main" id="{FF1464B2-362C-525E-CED5-F4E09EFEEF57}"/>
              </a:ext>
            </a:extLst>
          </p:cNvPr>
          <p:cNvSpPr/>
          <p:nvPr/>
        </p:nvSpPr>
        <p:spPr>
          <a:xfrm>
            <a:off x="7285517" y="2022557"/>
            <a:ext cx="1927161" cy="1181373"/>
          </a:xfrm>
          <a:prstGeom prst="roundRect">
            <a:avLst/>
          </a:prstGeom>
          <a:solidFill>
            <a:schemeClr val="tx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>
                <a:solidFill>
                  <a:srgbClr val="FFFFFF"/>
                </a:solidFill>
              </a:rPr>
              <a:t>AI</a:t>
            </a:r>
          </a:p>
        </p:txBody>
      </p:sp>
      <p:sp>
        <p:nvSpPr>
          <p:cNvPr id="6" name="Abgerundetes Rechteck 2">
            <a:extLst>
              <a:ext uri="{FF2B5EF4-FFF2-40B4-BE49-F238E27FC236}">
                <a16:creationId xmlns:a16="http://schemas.microsoft.com/office/drawing/2014/main" id="{259E1AE5-19B8-6D3A-DDD0-2488C4DD6B5B}"/>
              </a:ext>
            </a:extLst>
          </p:cNvPr>
          <p:cNvSpPr/>
          <p:nvPr/>
        </p:nvSpPr>
        <p:spPr>
          <a:xfrm>
            <a:off x="9920449" y="3014753"/>
            <a:ext cx="1989744" cy="3410626"/>
          </a:xfrm>
          <a:prstGeom prst="round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84" indent="-171484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1400" err="1">
                <a:solidFill>
                  <a:schemeClr val="tx1"/>
                </a:solidFill>
              </a:rPr>
              <a:t>No</a:t>
            </a:r>
            <a:r>
              <a:rPr lang="de-DE" sz="1400">
                <a:solidFill>
                  <a:schemeClr val="tx1"/>
                </a:solidFill>
              </a:rPr>
              <a:t> accountability and </a:t>
            </a:r>
            <a:r>
              <a:rPr lang="de-DE" sz="1400" err="1">
                <a:solidFill>
                  <a:schemeClr val="tx1"/>
                </a:solidFill>
              </a:rPr>
              <a:t>commitment</a:t>
            </a:r>
            <a:endParaRPr lang="de-DE" sz="1400">
              <a:solidFill>
                <a:schemeClr val="tx1"/>
              </a:solidFill>
            </a:endParaRPr>
          </a:p>
          <a:p>
            <a:pPr marL="171484" indent="-171484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tx1"/>
                </a:solidFill>
              </a:rPr>
              <a:t>People moved away from </a:t>
            </a:r>
            <a:r>
              <a:rPr lang="de-DE" sz="1400" err="1">
                <a:solidFill>
                  <a:schemeClr val="tx1"/>
                </a:solidFill>
              </a:rPr>
              <a:t>Roles</a:t>
            </a:r>
            <a:endParaRPr lang="de-DE" sz="1400">
              <a:solidFill>
                <a:schemeClr val="tx1"/>
              </a:solidFill>
            </a:endParaRPr>
          </a:p>
          <a:p>
            <a:pPr marL="171484" indent="-171484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tx1"/>
                </a:solidFill>
              </a:rPr>
              <a:t>Sponsorship not </a:t>
            </a:r>
            <a:r>
              <a:rPr lang="de-DE" sz="1400" err="1">
                <a:solidFill>
                  <a:schemeClr val="tx1"/>
                </a:solidFill>
              </a:rPr>
              <a:t>executed</a:t>
            </a:r>
            <a:endParaRPr lang="de-DE" sz="1400">
              <a:solidFill>
                <a:schemeClr val="tx1"/>
              </a:solidFill>
            </a:endParaRPr>
          </a:p>
          <a:p>
            <a:pPr marL="171484" indent="-171484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1400" err="1">
                <a:solidFill>
                  <a:schemeClr val="tx1"/>
                </a:solidFill>
              </a:rPr>
              <a:t>Unclear</a:t>
            </a:r>
            <a:r>
              <a:rPr lang="de-DE" sz="1400">
                <a:solidFill>
                  <a:schemeClr val="tx1"/>
                </a:solidFill>
              </a:rPr>
              <a:t> roles &amp; responsibilities</a:t>
            </a:r>
          </a:p>
          <a:p>
            <a:pPr marL="171484" indent="-171484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1400" err="1">
                <a:solidFill>
                  <a:schemeClr val="tx1"/>
                </a:solidFill>
              </a:rPr>
              <a:t>No</a:t>
            </a:r>
            <a:r>
              <a:rPr lang="de-DE" sz="1400">
                <a:solidFill>
                  <a:schemeClr val="tx1"/>
                </a:solidFill>
              </a:rPr>
              <a:t> Goals</a:t>
            </a:r>
          </a:p>
          <a:p>
            <a:pPr marL="171484" indent="-171484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1400" err="1">
                <a:solidFill>
                  <a:schemeClr val="tx1"/>
                </a:solidFill>
              </a:rPr>
              <a:t>Wrongly</a:t>
            </a:r>
            <a:r>
              <a:rPr lang="de-DE" sz="1400">
                <a:solidFill>
                  <a:schemeClr val="tx1"/>
                </a:solidFill>
              </a:rPr>
              <a:t> assigned /inherited </a:t>
            </a:r>
            <a:r>
              <a:rPr lang="de-DE" sz="1400" err="1">
                <a:solidFill>
                  <a:schemeClr val="tx1"/>
                </a:solidFill>
              </a:rPr>
              <a:t>people</a:t>
            </a:r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7" name="Abgerundetes Rechteck 2">
            <a:extLst>
              <a:ext uri="{FF2B5EF4-FFF2-40B4-BE49-F238E27FC236}">
                <a16:creationId xmlns:a16="http://schemas.microsoft.com/office/drawing/2014/main" id="{25E014C6-90FB-6F67-4BFD-CC087550B819}"/>
              </a:ext>
            </a:extLst>
          </p:cNvPr>
          <p:cNvSpPr/>
          <p:nvPr/>
        </p:nvSpPr>
        <p:spPr>
          <a:xfrm>
            <a:off x="631910" y="3407456"/>
            <a:ext cx="1927161" cy="2381735"/>
          </a:xfrm>
          <a:prstGeom prst="round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84" indent="-17148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tx1"/>
                </a:solidFill>
              </a:rPr>
              <a:t>High Sponsor Engagement (Thomas steering and committing budget)</a:t>
            </a:r>
          </a:p>
          <a:p>
            <a:pPr marL="171484" indent="-17148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tx1"/>
                </a:solidFill>
              </a:rPr>
              <a:t>Defined Lead</a:t>
            </a:r>
          </a:p>
          <a:p>
            <a:pPr marL="171484" indent="-17148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tx1"/>
                </a:solidFill>
              </a:rPr>
              <a:t>Defined Goals</a:t>
            </a:r>
          </a:p>
          <a:p>
            <a:endParaRPr lang="en-SG" sz="1400">
              <a:solidFill>
                <a:schemeClr val="tx1"/>
              </a:solidFill>
            </a:endParaRPr>
          </a:p>
        </p:txBody>
      </p:sp>
      <p:sp>
        <p:nvSpPr>
          <p:cNvPr id="8" name="Abgerundetes Rechteck 2">
            <a:extLst>
              <a:ext uri="{FF2B5EF4-FFF2-40B4-BE49-F238E27FC236}">
                <a16:creationId xmlns:a16="http://schemas.microsoft.com/office/drawing/2014/main" id="{82213AA5-4DA1-ADA5-D5A3-068078E50A1C}"/>
              </a:ext>
            </a:extLst>
          </p:cNvPr>
          <p:cNvSpPr/>
          <p:nvPr/>
        </p:nvSpPr>
        <p:spPr>
          <a:xfrm>
            <a:off x="5077676" y="3424710"/>
            <a:ext cx="1927161" cy="2381735"/>
          </a:xfrm>
          <a:prstGeom prst="round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84" indent="-17148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tx1"/>
                </a:solidFill>
              </a:rPr>
              <a:t>High Sponsor Engagement (By the fact its for Marcus </a:t>
            </a:r>
            <a:r>
              <a:rPr lang="en-SG" sz="1400">
                <a:solidFill>
                  <a:schemeClr val="tx1"/>
                </a:solidFill>
                <a:sym typeface="Wingdings" panose="05000000000000000000" pitchFamily="2" charset="2"/>
              </a:rPr>
              <a:t> )</a:t>
            </a:r>
          </a:p>
          <a:p>
            <a:pPr marL="171484" indent="-17148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tx1"/>
                </a:solidFill>
              </a:rPr>
              <a:t>Defined Lead</a:t>
            </a:r>
            <a:endParaRPr lang="en-SG" sz="140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84" indent="-17148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tx1"/>
                </a:solidFill>
                <a:sym typeface="Wingdings" panose="05000000000000000000" pitchFamily="2" charset="2"/>
              </a:rPr>
              <a:t>L1 Support</a:t>
            </a:r>
          </a:p>
          <a:p>
            <a:pPr marL="171484" indent="-17148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tx1"/>
                </a:solidFill>
                <a:sym typeface="Wingdings" panose="05000000000000000000" pitchFamily="2" charset="2"/>
              </a:rPr>
              <a:t>Defined Goals</a:t>
            </a:r>
            <a:endParaRPr lang="en-SG" sz="1400">
              <a:solidFill>
                <a:schemeClr val="tx1"/>
              </a:solidFill>
            </a:endParaRPr>
          </a:p>
        </p:txBody>
      </p:sp>
      <p:sp>
        <p:nvSpPr>
          <p:cNvPr id="9" name="Abgerundetes Rechteck 2">
            <a:extLst>
              <a:ext uri="{FF2B5EF4-FFF2-40B4-BE49-F238E27FC236}">
                <a16:creationId xmlns:a16="http://schemas.microsoft.com/office/drawing/2014/main" id="{CB1BD488-1E0E-37AE-4FF1-5F87069822EF}"/>
              </a:ext>
            </a:extLst>
          </p:cNvPr>
          <p:cNvSpPr/>
          <p:nvPr/>
        </p:nvSpPr>
        <p:spPr>
          <a:xfrm>
            <a:off x="7268358" y="3407454"/>
            <a:ext cx="1927161" cy="2381735"/>
          </a:xfrm>
          <a:prstGeom prst="round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84" indent="-17148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tx1"/>
                </a:solidFill>
              </a:rPr>
              <a:t>High Sponsor Engagement (Jonas active in “working groups”)</a:t>
            </a:r>
            <a:endParaRPr lang="en-SG" sz="140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84" indent="-17148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tx1"/>
                </a:solidFill>
                <a:sym typeface="Wingdings" panose="05000000000000000000" pitchFamily="2" charset="2"/>
              </a:rPr>
              <a:t>High intrinsic Motivation</a:t>
            </a:r>
          </a:p>
          <a:p>
            <a:pPr marL="171484" indent="-17148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tx1"/>
                </a:solidFill>
                <a:sym typeface="Wingdings" panose="05000000000000000000" pitchFamily="2" charset="2"/>
              </a:rPr>
              <a:t>Alignment sometimes missing</a:t>
            </a:r>
            <a:endParaRPr lang="en-SG" sz="1400">
              <a:solidFill>
                <a:schemeClr val="tx1"/>
              </a:solidFill>
            </a:endParaRPr>
          </a:p>
        </p:txBody>
      </p:sp>
      <p:pic>
        <p:nvPicPr>
          <p:cNvPr id="11" name="Grafik 10" descr="Ein Bild, das Stern, gelb, Dreieck, Astronomie enthält.&#10;&#10;Automatisch generierte Beschreibung">
            <a:extLst>
              <a:ext uri="{FF2B5EF4-FFF2-40B4-BE49-F238E27FC236}">
                <a16:creationId xmlns:a16="http://schemas.microsoft.com/office/drawing/2014/main" id="{739A87D3-49B7-D1A7-4A66-0CE3A223D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465" y="2214503"/>
            <a:ext cx="1452393" cy="1600498"/>
          </a:xfrm>
          <a:prstGeom prst="rect">
            <a:avLst/>
          </a:prstGeom>
        </p:spPr>
      </p:pic>
      <p:sp>
        <p:nvSpPr>
          <p:cNvPr id="13" name="Abgerundetes Rechteck 2">
            <a:extLst>
              <a:ext uri="{FF2B5EF4-FFF2-40B4-BE49-F238E27FC236}">
                <a16:creationId xmlns:a16="http://schemas.microsoft.com/office/drawing/2014/main" id="{3DC8E847-54EC-DAEE-EC85-0B5B9CA8BBCE}"/>
              </a:ext>
            </a:extLst>
          </p:cNvPr>
          <p:cNvSpPr/>
          <p:nvPr/>
        </p:nvSpPr>
        <p:spPr>
          <a:xfrm>
            <a:off x="2868353" y="2039812"/>
            <a:ext cx="1927161" cy="1181373"/>
          </a:xfrm>
          <a:prstGeom prst="roundRect">
            <a:avLst/>
          </a:prstGeom>
          <a:solidFill>
            <a:schemeClr val="tx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>
                <a:solidFill>
                  <a:srgbClr val="FFFFFF"/>
                </a:solidFill>
              </a:rPr>
              <a:t>Agile</a:t>
            </a:r>
          </a:p>
        </p:txBody>
      </p:sp>
      <p:sp>
        <p:nvSpPr>
          <p:cNvPr id="14" name="Abgerundetes Rechteck 2">
            <a:extLst>
              <a:ext uri="{FF2B5EF4-FFF2-40B4-BE49-F238E27FC236}">
                <a16:creationId xmlns:a16="http://schemas.microsoft.com/office/drawing/2014/main" id="{187B2E3C-010F-B9E0-A943-8C748419B602}"/>
              </a:ext>
            </a:extLst>
          </p:cNvPr>
          <p:cNvSpPr/>
          <p:nvPr/>
        </p:nvSpPr>
        <p:spPr>
          <a:xfrm>
            <a:off x="2851194" y="3424709"/>
            <a:ext cx="1927161" cy="2381735"/>
          </a:xfrm>
          <a:prstGeom prst="round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84" indent="-17148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tx1"/>
                </a:solidFill>
                <a:sym typeface="Wingdings" panose="05000000000000000000" pitchFamily="2" charset="2"/>
              </a:rPr>
              <a:t>Very high intrinsic Motivation</a:t>
            </a:r>
          </a:p>
          <a:p>
            <a:pPr marL="171484" indent="-17148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tx1"/>
                </a:solidFill>
              </a:rPr>
              <a:t>Defined Lead</a:t>
            </a:r>
            <a:endParaRPr lang="en-SG" sz="140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84" indent="-17148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tx1"/>
                </a:solidFill>
                <a:sym typeface="Wingdings" panose="05000000000000000000" pitchFamily="2" charset="2"/>
              </a:rPr>
              <a:t>Defined Goals </a:t>
            </a:r>
            <a:endParaRPr lang="en-SG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5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1910" y="622945"/>
            <a:ext cx="10935731" cy="947210"/>
          </a:xfrm>
        </p:spPr>
        <p:txBody>
          <a:bodyPr/>
          <a:lstStyle/>
          <a:p>
            <a:r>
              <a:rPr lang="en-BZ">
                <a:solidFill>
                  <a:schemeClr val="tx1"/>
                </a:solidFill>
              </a:rPr>
              <a:t>We want to </a:t>
            </a:r>
            <a:r>
              <a:rPr lang="en-BZ">
                <a:solidFill>
                  <a:schemeClr val="tx1"/>
                </a:solidFill>
                <a:highlight>
                  <a:srgbClr val="FFFF00"/>
                </a:highlight>
              </a:rPr>
              <a:t>enhance this model </a:t>
            </a:r>
            <a:r>
              <a:rPr lang="en-BZ">
                <a:solidFill>
                  <a:schemeClr val="tx1"/>
                </a:solidFill>
              </a:rPr>
              <a:t>and propose a 3-step-approach for </a:t>
            </a:r>
            <a:r>
              <a:rPr lang="en-BZ">
                <a:solidFill>
                  <a:schemeClr val="tx1"/>
                </a:solidFill>
                <a:highlight>
                  <a:srgbClr val="FFFF00"/>
                </a:highlight>
              </a:rPr>
              <a:t>distributed collaboration</a:t>
            </a:r>
          </a:p>
        </p:txBody>
      </p:sp>
      <p:sp>
        <p:nvSpPr>
          <p:cNvPr id="3" name="Abgerundetes Rechteck 2"/>
          <p:cNvSpPr/>
          <p:nvPr/>
        </p:nvSpPr>
        <p:spPr>
          <a:xfrm>
            <a:off x="1090380" y="3433052"/>
            <a:ext cx="2486600" cy="1134784"/>
          </a:xfrm>
          <a:prstGeom prst="roundRect">
            <a:avLst/>
          </a:prstGeom>
          <a:solidFill>
            <a:schemeClr val="tx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>
                <a:solidFill>
                  <a:srgbClr val="FFFFFF"/>
                </a:solidFill>
              </a:rPr>
              <a:t>Informal Community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4382079" y="2594395"/>
            <a:ext cx="2486600" cy="1134784"/>
          </a:xfrm>
          <a:prstGeom prst="roundRect">
            <a:avLst/>
          </a:prstGeom>
          <a:solidFill>
            <a:schemeClr val="tx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>
                <a:solidFill>
                  <a:srgbClr val="FFFFFF"/>
                </a:solidFill>
              </a:rPr>
              <a:t>CTO* Community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7673778" y="1650516"/>
            <a:ext cx="2486600" cy="1134784"/>
          </a:xfrm>
          <a:prstGeom prst="roundRect">
            <a:avLst/>
          </a:prstGeom>
          <a:solidFill>
            <a:schemeClr val="tx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err="1">
                <a:solidFill>
                  <a:srgbClr val="FFFFFF"/>
                </a:solidFill>
              </a:rPr>
              <a:t>CoE</a:t>
            </a:r>
            <a:endParaRPr lang="de-DE" sz="1200" b="1">
              <a:solidFill>
                <a:srgbClr val="FFFFFF"/>
              </a:solidFill>
            </a:endParaRPr>
          </a:p>
        </p:txBody>
      </p:sp>
      <p:sp>
        <p:nvSpPr>
          <p:cNvPr id="6" name="Abgerundetes Rechteck 2">
            <a:extLst>
              <a:ext uri="{FF2B5EF4-FFF2-40B4-BE49-F238E27FC236}">
                <a16:creationId xmlns:a16="http://schemas.microsoft.com/office/drawing/2014/main" id="{E19EA336-1FEF-B3CA-0CFF-4E3E87C74262}"/>
              </a:ext>
            </a:extLst>
          </p:cNvPr>
          <p:cNvSpPr/>
          <p:nvPr/>
        </p:nvSpPr>
        <p:spPr>
          <a:xfrm>
            <a:off x="1090379" y="4683613"/>
            <a:ext cx="2486599" cy="1698566"/>
          </a:xfrm>
          <a:prstGeom prst="round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84" indent="-17148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tx1"/>
                </a:solidFill>
              </a:rPr>
              <a:t>People who want to exchange on a topic loosely</a:t>
            </a:r>
          </a:p>
          <a:p>
            <a:pPr marL="171484" indent="-17148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tx1"/>
                </a:solidFill>
              </a:rPr>
              <a:t>There is value in this already!</a:t>
            </a:r>
          </a:p>
          <a:p>
            <a:endParaRPr lang="en-SG" sz="1400">
              <a:solidFill>
                <a:schemeClr val="tx1"/>
              </a:solidFill>
            </a:endParaRPr>
          </a:p>
        </p:txBody>
      </p:sp>
      <p:sp>
        <p:nvSpPr>
          <p:cNvPr id="7" name="Abgerundetes Rechteck 2">
            <a:extLst>
              <a:ext uri="{FF2B5EF4-FFF2-40B4-BE49-F238E27FC236}">
                <a16:creationId xmlns:a16="http://schemas.microsoft.com/office/drawing/2014/main" id="{C061BFF2-6CA3-F4AB-7BC0-BAA796EEE277}"/>
              </a:ext>
            </a:extLst>
          </p:cNvPr>
          <p:cNvSpPr/>
          <p:nvPr/>
        </p:nvSpPr>
        <p:spPr>
          <a:xfrm>
            <a:off x="4382079" y="3829308"/>
            <a:ext cx="2486599" cy="2552871"/>
          </a:xfrm>
          <a:prstGeom prst="round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84" indent="-17148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tx1"/>
                </a:solidFill>
              </a:rPr>
              <a:t>Intermediate step to more formal </a:t>
            </a:r>
            <a:r>
              <a:rPr lang="en-SG" sz="1400" err="1">
                <a:solidFill>
                  <a:schemeClr val="tx1"/>
                </a:solidFill>
              </a:rPr>
              <a:t>CoE</a:t>
            </a:r>
            <a:endParaRPr lang="en-SG" sz="1400">
              <a:solidFill>
                <a:schemeClr val="tx1"/>
              </a:solidFill>
            </a:endParaRPr>
          </a:p>
          <a:p>
            <a:pPr marL="171484" indent="-17148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tx1"/>
                </a:solidFill>
              </a:rPr>
              <a:t>Lean approach but includes goals and accountability</a:t>
            </a:r>
          </a:p>
          <a:p>
            <a:pPr marL="171484" indent="-17148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tx1"/>
                </a:solidFill>
              </a:rPr>
              <a:t>Details follow on next slide </a:t>
            </a:r>
            <a:r>
              <a:rPr lang="en-SG" sz="140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SG" sz="1400">
              <a:solidFill>
                <a:schemeClr val="tx1"/>
              </a:solidFill>
            </a:endParaRPr>
          </a:p>
          <a:p>
            <a:endParaRPr lang="en-SG" sz="1400">
              <a:solidFill>
                <a:schemeClr val="tx1"/>
              </a:solidFill>
            </a:endParaRPr>
          </a:p>
        </p:txBody>
      </p:sp>
      <p:sp>
        <p:nvSpPr>
          <p:cNvPr id="8" name="Abgerundetes Rechteck 2">
            <a:extLst>
              <a:ext uri="{FF2B5EF4-FFF2-40B4-BE49-F238E27FC236}">
                <a16:creationId xmlns:a16="http://schemas.microsoft.com/office/drawing/2014/main" id="{A4420E87-EF6F-E807-7A65-A446F723A632}"/>
              </a:ext>
            </a:extLst>
          </p:cNvPr>
          <p:cNvSpPr/>
          <p:nvPr/>
        </p:nvSpPr>
        <p:spPr>
          <a:xfrm>
            <a:off x="7673779" y="2865659"/>
            <a:ext cx="2486599" cy="3516520"/>
          </a:xfrm>
          <a:prstGeom prst="round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84" indent="-17148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tx1"/>
                </a:solidFill>
              </a:rPr>
              <a:t>Decentral Team with formal structure</a:t>
            </a:r>
          </a:p>
          <a:p>
            <a:pPr marL="171484" indent="-17148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tx1"/>
                </a:solidFill>
              </a:rPr>
              <a:t>Clear responsibilities and goals</a:t>
            </a:r>
          </a:p>
          <a:p>
            <a:pPr marL="171484" indent="-17148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tx1"/>
                </a:solidFill>
              </a:rPr>
              <a:t>Close support and interaction with Group Architecture Board </a:t>
            </a:r>
          </a:p>
          <a:p>
            <a:pPr marL="171484" indent="-17148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tx1"/>
                </a:solidFill>
              </a:rPr>
              <a:t>“Biggest decentral topics”</a:t>
            </a:r>
          </a:p>
          <a:p>
            <a:endParaRPr lang="en-SG" sz="140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7707CD4E-AE83-F33B-3AF1-371E0E20B7BA}"/>
              </a:ext>
            </a:extLst>
          </p:cNvPr>
          <p:cNvSpPr/>
          <p:nvPr/>
        </p:nvSpPr>
        <p:spPr>
          <a:xfrm rot="1681230">
            <a:off x="6182930" y="2569073"/>
            <a:ext cx="914612" cy="261317"/>
          </a:xfrm>
          <a:prstGeom prst="rect">
            <a:avLst/>
          </a:prstGeom>
          <a:solidFill>
            <a:srgbClr val="FFFF3C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>
                <a:solidFill>
                  <a:schemeClr val="tx1"/>
                </a:solidFill>
              </a:rPr>
              <a:t>NEW!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9133F6B-A85A-D23F-3618-EEBDAA33C5EC}"/>
              </a:ext>
            </a:extLst>
          </p:cNvPr>
          <p:cNvSpPr txBox="1"/>
          <p:nvPr/>
        </p:nvSpPr>
        <p:spPr>
          <a:xfrm>
            <a:off x="8765955" y="6568073"/>
            <a:ext cx="1608108" cy="291515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61" tIns="45731" rIns="91461" bIns="45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200">
                <a:solidFill>
                  <a:schemeClr val="tx2"/>
                </a:solidFill>
              </a:rPr>
              <a:t>*Open </a:t>
            </a:r>
            <a:r>
              <a:rPr lang="de-DE" sz="1200" err="1">
                <a:solidFill>
                  <a:schemeClr val="tx2"/>
                </a:solidFill>
              </a:rPr>
              <a:t>for</a:t>
            </a:r>
            <a:r>
              <a:rPr lang="de-DE" sz="1200">
                <a:solidFill>
                  <a:schemeClr val="tx2"/>
                </a:solidFill>
              </a:rPr>
              <a:t> </a:t>
            </a:r>
            <a:r>
              <a:rPr lang="de-DE" sz="1200" err="1">
                <a:solidFill>
                  <a:schemeClr val="tx2"/>
                </a:solidFill>
              </a:rPr>
              <a:t>nameing</a:t>
            </a:r>
            <a:endParaRPr lang="de-DE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51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1910" y="622945"/>
            <a:ext cx="10935731" cy="947210"/>
          </a:xfrm>
        </p:spPr>
        <p:txBody>
          <a:bodyPr/>
          <a:lstStyle/>
          <a:p>
            <a:r>
              <a:rPr lang="en-BZ">
                <a:solidFill>
                  <a:schemeClr val="tx1"/>
                </a:solidFill>
              </a:rPr>
              <a:t>In order to </a:t>
            </a:r>
            <a:r>
              <a:rPr lang="en-BZ">
                <a:solidFill>
                  <a:schemeClr val="tx1"/>
                </a:solidFill>
                <a:highlight>
                  <a:srgbClr val="FFFF00"/>
                </a:highlight>
              </a:rPr>
              <a:t>enhance the value of our communities </a:t>
            </a:r>
            <a:r>
              <a:rPr lang="en-BZ">
                <a:solidFill>
                  <a:schemeClr val="tx1"/>
                </a:solidFill>
              </a:rPr>
              <a:t>we </a:t>
            </a:r>
            <a:r>
              <a:rPr lang="en-BZ">
                <a:solidFill>
                  <a:schemeClr val="tx1"/>
                </a:solidFill>
                <a:highlight>
                  <a:srgbClr val="FFFF00"/>
                </a:highlight>
              </a:rPr>
              <a:t>re-ignite</a:t>
            </a:r>
            <a:r>
              <a:rPr lang="en-BZ">
                <a:solidFill>
                  <a:schemeClr val="tx1"/>
                </a:solidFill>
              </a:rPr>
              <a:t> them with a </a:t>
            </a:r>
            <a:r>
              <a:rPr lang="en-BZ">
                <a:solidFill>
                  <a:schemeClr val="tx1"/>
                </a:solidFill>
                <a:highlight>
                  <a:srgbClr val="FFFF00"/>
                </a:highlight>
              </a:rPr>
              <a:t>new level of professionalism*</a:t>
            </a:r>
          </a:p>
        </p:txBody>
      </p:sp>
      <p:sp>
        <p:nvSpPr>
          <p:cNvPr id="3" name="Abgerundetes Rechteck 2"/>
          <p:cNvSpPr/>
          <p:nvPr/>
        </p:nvSpPr>
        <p:spPr>
          <a:xfrm>
            <a:off x="1068860" y="2090568"/>
            <a:ext cx="2486600" cy="1134784"/>
          </a:xfrm>
          <a:prstGeom prst="roundRect">
            <a:avLst/>
          </a:prstGeom>
          <a:solidFill>
            <a:schemeClr val="tx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>
                <a:solidFill>
                  <a:srgbClr val="FFFFFF"/>
                </a:solidFill>
              </a:rPr>
              <a:t>Assigned Member 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4543483" y="2090568"/>
            <a:ext cx="2486600" cy="1134784"/>
          </a:xfrm>
          <a:prstGeom prst="roundRect">
            <a:avLst/>
          </a:prstGeom>
          <a:solidFill>
            <a:schemeClr val="tx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>
                <a:solidFill>
                  <a:srgbClr val="FFFFFF"/>
                </a:solidFill>
              </a:rPr>
              <a:t>Goals and Sponsor commitment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8018106" y="2090568"/>
            <a:ext cx="2486600" cy="1134784"/>
          </a:xfrm>
          <a:prstGeom prst="roundRect">
            <a:avLst/>
          </a:prstGeom>
          <a:solidFill>
            <a:schemeClr val="tx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>
                <a:solidFill>
                  <a:srgbClr val="FFFFFF"/>
                </a:solidFill>
              </a:rPr>
              <a:t>Intrinsic Motivation</a:t>
            </a:r>
          </a:p>
        </p:txBody>
      </p:sp>
      <p:sp>
        <p:nvSpPr>
          <p:cNvPr id="6" name="Abgerundetes Rechteck 2">
            <a:extLst>
              <a:ext uri="{FF2B5EF4-FFF2-40B4-BE49-F238E27FC236}">
                <a16:creationId xmlns:a16="http://schemas.microsoft.com/office/drawing/2014/main" id="{E19EA336-1FEF-B3CA-0CFF-4E3E87C74262}"/>
              </a:ext>
            </a:extLst>
          </p:cNvPr>
          <p:cNvSpPr/>
          <p:nvPr/>
        </p:nvSpPr>
        <p:spPr>
          <a:xfrm>
            <a:off x="1068859" y="3353775"/>
            <a:ext cx="2486599" cy="2381735"/>
          </a:xfrm>
          <a:prstGeom prst="round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84" indent="-17148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tx1"/>
                </a:solidFill>
              </a:rPr>
              <a:t>We want to make it official (again)</a:t>
            </a:r>
          </a:p>
          <a:p>
            <a:pPr marL="171484" indent="-17148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tx1"/>
                </a:solidFill>
              </a:rPr>
              <a:t>We want to give our volunteers the leadership backing they deserve (and need)</a:t>
            </a:r>
          </a:p>
          <a:p>
            <a:endParaRPr lang="en-SG" sz="1400">
              <a:solidFill>
                <a:schemeClr val="tx1"/>
              </a:solidFill>
            </a:endParaRPr>
          </a:p>
        </p:txBody>
      </p:sp>
      <p:sp>
        <p:nvSpPr>
          <p:cNvPr id="7" name="Abgerundetes Rechteck 2">
            <a:extLst>
              <a:ext uri="{FF2B5EF4-FFF2-40B4-BE49-F238E27FC236}">
                <a16:creationId xmlns:a16="http://schemas.microsoft.com/office/drawing/2014/main" id="{C061BFF2-6CA3-F4AB-7BC0-BAA796EEE277}"/>
              </a:ext>
            </a:extLst>
          </p:cNvPr>
          <p:cNvSpPr/>
          <p:nvPr/>
        </p:nvSpPr>
        <p:spPr>
          <a:xfrm>
            <a:off x="4543482" y="3353775"/>
            <a:ext cx="2486599" cy="2381735"/>
          </a:xfrm>
          <a:prstGeom prst="round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84" indent="-17148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tx1"/>
                </a:solidFill>
              </a:rPr>
              <a:t>We want to strengthen the Sponsor role</a:t>
            </a:r>
          </a:p>
          <a:p>
            <a:pPr marL="171484" indent="-17148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tx1"/>
                </a:solidFill>
              </a:rPr>
              <a:t>We want to bring more accountability to it</a:t>
            </a:r>
          </a:p>
          <a:p>
            <a:pPr marL="171484" indent="-17148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tx1"/>
                </a:solidFill>
              </a:rPr>
              <a:t>We want to start a clear goal-process with sponsor and community</a:t>
            </a:r>
          </a:p>
          <a:p>
            <a:endParaRPr lang="en-SG" sz="1400">
              <a:solidFill>
                <a:schemeClr val="tx1"/>
              </a:solidFill>
            </a:endParaRPr>
          </a:p>
        </p:txBody>
      </p:sp>
      <p:sp>
        <p:nvSpPr>
          <p:cNvPr id="8" name="Abgerundetes Rechteck 2">
            <a:extLst>
              <a:ext uri="{FF2B5EF4-FFF2-40B4-BE49-F238E27FC236}">
                <a16:creationId xmlns:a16="http://schemas.microsoft.com/office/drawing/2014/main" id="{A4420E87-EF6F-E807-7A65-A446F723A632}"/>
              </a:ext>
            </a:extLst>
          </p:cNvPr>
          <p:cNvSpPr/>
          <p:nvPr/>
        </p:nvSpPr>
        <p:spPr>
          <a:xfrm>
            <a:off x="8018105" y="3353775"/>
            <a:ext cx="2486599" cy="2381735"/>
          </a:xfrm>
          <a:prstGeom prst="round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84" indent="-17148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tx1"/>
                </a:solidFill>
              </a:rPr>
              <a:t>We want to use the opportunity to engage the people in their &lt;3 topics</a:t>
            </a:r>
          </a:p>
          <a:p>
            <a:pPr marL="171484" indent="-171484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tx1"/>
                </a:solidFill>
              </a:rPr>
              <a:t>We want to make it ideally voluntarily but empowered by a mandate (and then part of the job)</a:t>
            </a:r>
          </a:p>
          <a:p>
            <a:endParaRPr lang="en-SG" sz="140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6318684-6951-7C3B-8DBB-0831B5751566}"/>
              </a:ext>
            </a:extLst>
          </p:cNvPr>
          <p:cNvSpPr/>
          <p:nvPr/>
        </p:nvSpPr>
        <p:spPr>
          <a:xfrm>
            <a:off x="8709730" y="6553042"/>
            <a:ext cx="2357830" cy="21888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>
                <a:solidFill>
                  <a:schemeClr val="tx2"/>
                </a:solidFill>
              </a:rPr>
              <a:t>*in </a:t>
            </a:r>
            <a:r>
              <a:rPr lang="de-DE" sz="1200" err="1">
                <a:solidFill>
                  <a:schemeClr val="tx2"/>
                </a:solidFill>
              </a:rPr>
              <a:t>case</a:t>
            </a:r>
            <a:r>
              <a:rPr lang="de-DE" sz="1200">
                <a:solidFill>
                  <a:schemeClr val="tx2"/>
                </a:solidFill>
              </a:rPr>
              <a:t> </a:t>
            </a:r>
            <a:r>
              <a:rPr lang="de-DE" sz="1200" err="1">
                <a:solidFill>
                  <a:schemeClr val="tx2"/>
                </a:solidFill>
              </a:rPr>
              <a:t>the</a:t>
            </a:r>
            <a:r>
              <a:rPr lang="de-DE" sz="1200">
                <a:solidFill>
                  <a:schemeClr val="tx2"/>
                </a:solidFill>
              </a:rPr>
              <a:t> </a:t>
            </a:r>
            <a:r>
              <a:rPr lang="de-DE" sz="1200" err="1">
                <a:solidFill>
                  <a:schemeClr val="tx2"/>
                </a:solidFill>
              </a:rPr>
              <a:t>topic</a:t>
            </a:r>
            <a:r>
              <a:rPr lang="de-DE" sz="1200">
                <a:solidFill>
                  <a:schemeClr val="tx2"/>
                </a:solidFill>
              </a:rPr>
              <a:t> </a:t>
            </a:r>
            <a:r>
              <a:rPr lang="de-DE" sz="1200" err="1">
                <a:solidFill>
                  <a:schemeClr val="tx2"/>
                </a:solidFill>
              </a:rPr>
              <a:t>requires</a:t>
            </a:r>
            <a:r>
              <a:rPr lang="de-DE" sz="1200">
                <a:solidFill>
                  <a:schemeClr val="tx2"/>
                </a:solidFill>
              </a:rPr>
              <a:t> </a:t>
            </a:r>
            <a:r>
              <a:rPr lang="de-DE" sz="1200" err="1">
                <a:solidFill>
                  <a:schemeClr val="tx2"/>
                </a:solidFill>
              </a:rPr>
              <a:t>it!</a:t>
            </a:r>
            <a:endParaRPr lang="de-DE" sz="1200">
              <a:solidFill>
                <a:schemeClr val="tx2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A75AF90-6A5D-99D1-61C2-A16AEE9FFD51}"/>
              </a:ext>
            </a:extLst>
          </p:cNvPr>
          <p:cNvSpPr/>
          <p:nvPr/>
        </p:nvSpPr>
        <p:spPr>
          <a:xfrm>
            <a:off x="1068859" y="5857311"/>
            <a:ext cx="9435846" cy="491171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1" tIns="45731" rIns="91461" bIns="45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BZ" sz="1200" b="1">
                <a:solidFill>
                  <a:srgbClr val="FFFFFF"/>
                </a:solidFill>
              </a:rPr>
              <a:t>This is still less formal than a </a:t>
            </a:r>
            <a:r>
              <a:rPr lang="en-BZ" sz="1200" b="1" err="1">
                <a:solidFill>
                  <a:srgbClr val="FFFFFF"/>
                </a:solidFill>
              </a:rPr>
              <a:t>CoE</a:t>
            </a:r>
            <a:r>
              <a:rPr lang="en-BZ" sz="1200" b="1">
                <a:solidFill>
                  <a:srgbClr val="FFFFFF"/>
                </a:solidFill>
              </a:rPr>
              <a:t> but holds already enough value. If a bigger organization (e.g. CoE) is required the transition can be made easily!</a:t>
            </a:r>
          </a:p>
        </p:txBody>
      </p:sp>
    </p:spTree>
    <p:extLst>
      <p:ext uri="{BB962C8B-B14F-4D97-AF65-F5344CB8AC3E}">
        <p14:creationId xmlns:p14="http://schemas.microsoft.com/office/powerpoint/2010/main" val="156754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70786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Folie" r:id="rId4" imgW="592" imgH="591" progId="TCLayout.ActiveDocument.1">
                  <p:embed/>
                </p:oleObj>
              </mc:Choice>
              <mc:Fallback>
                <p:oleObj name="think-cell Folie" r:id="rId4" imgW="592" imgH="591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914911">
              <a:lnSpc>
                <a:spcPct val="108000"/>
              </a:lnSpc>
              <a:spcAft>
                <a:spcPts val="1008"/>
              </a:spcAft>
            </a:pPr>
            <a:r>
              <a:rPr lang="en-US" smtClean="0"/>
              <a:t>CTO Community Working Model | ITG | October 4, 2023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911">
              <a:lnSpc>
                <a:spcPct val="108000"/>
              </a:lnSpc>
              <a:spcAft>
                <a:spcPts val="1008"/>
              </a:spcAft>
            </a:pPr>
            <a:fld id="{52531704-8F80-415D-BD2B-6B9991AE822F}" type="slidenum">
              <a:rPr lang="de-DE" smtClean="0"/>
              <a:pPr defTabSz="914911">
                <a:lnSpc>
                  <a:spcPct val="108000"/>
                </a:lnSpc>
                <a:spcAft>
                  <a:spcPts val="1008"/>
                </a:spcAft>
              </a:pPr>
              <a:t>7</a:t>
            </a:fld>
            <a:endParaRPr lang="de-DE" dirty="0"/>
          </a:p>
        </p:txBody>
      </p:sp>
      <p:sp>
        <p:nvSpPr>
          <p:cNvPr id="7" name="Titel 5"/>
          <p:cNvSpPr txBox="1">
            <a:spLocks/>
          </p:cNvSpPr>
          <p:nvPr/>
        </p:nvSpPr>
        <p:spPr>
          <a:xfrm>
            <a:off x="479142" y="368300"/>
            <a:ext cx="11190390" cy="10083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271" rtl="0" eaLnBrk="1" latinLnBrk="0" hangingPunct="1">
              <a:spcBef>
                <a:spcPts val="0"/>
              </a:spcBef>
              <a:buFont typeface="+mj-lt"/>
              <a:buNone/>
              <a:defRPr sz="3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Recommendation</a:t>
            </a:r>
            <a:endParaRPr lang="de-DE" dirty="0">
              <a:latin typeface="+mn-lt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82550" y="1615970"/>
            <a:ext cx="11186984" cy="4696350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2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poS"/>
              <a:ea typeface="+mn-ea"/>
              <a:cs typeface="+mn-cs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267751" y="1446592"/>
            <a:ext cx="1649373" cy="340282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Ins="0" rtlCol="0" anchor="ctr"/>
          <a:lstStyle/>
          <a:p>
            <a:pPr marL="0" marR="0" lvl="0" indent="0" defTabSz="9138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    Who /Unit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8971297" y="1444459"/>
            <a:ext cx="1679976" cy="340282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38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      Target date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0779695" y="1446592"/>
            <a:ext cx="314233" cy="340282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lIns="108000" rIns="108000" rtlCol="0" anchor="ctr"/>
          <a:lstStyle/>
          <a:p>
            <a:pPr marL="0" marR="0" lvl="0" indent="0" algn="ctr" defTabSz="9138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</a:rPr>
              <a:t>Y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12" name="Rechteck 11"/>
          <p:cNvSpPr/>
          <p:nvPr/>
        </p:nvSpPr>
        <p:spPr>
          <a:xfrm>
            <a:off x="11283751" y="1446592"/>
            <a:ext cx="314233" cy="340282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lIns="108000" rIns="108000" rtlCol="0" anchor="ctr"/>
          <a:lstStyle/>
          <a:p>
            <a:pPr marL="0" marR="0" lvl="0" indent="0" algn="ctr" defTabSz="9138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453" y="1449697"/>
            <a:ext cx="328705" cy="33504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924" y="1478992"/>
            <a:ext cx="238640" cy="290240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706482" y="1445298"/>
            <a:ext cx="5858158" cy="340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3814">
              <a:defRPr/>
            </a:pPr>
            <a:r>
              <a:rPr lang="en-US" dirty="0">
                <a:solidFill>
                  <a:schemeClr val="tx1"/>
                </a:solidFill>
              </a:rPr>
              <a:t>Recommendation / Acknowledgment / Next Steps</a:t>
            </a:r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673420"/>
              </p:ext>
            </p:extLst>
          </p:nvPr>
        </p:nvGraphicFramePr>
        <p:xfrm>
          <a:off x="482549" y="1925126"/>
          <a:ext cx="10729195" cy="2073397"/>
        </p:xfrm>
        <a:graphic>
          <a:graphicData uri="http://schemas.openxmlformats.org/drawingml/2006/table">
            <a:tbl>
              <a:tblPr firstRow="1" bandRow="1"/>
              <a:tblGrid>
                <a:gridCol w="90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36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-"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We will approach you via email for the assignment of </a:t>
                      </a:r>
                      <a:r>
                        <a:rPr lang="en-US" sz="16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new (~1 person per ITX for e.g. AI) and empowerment of existing Community members in AI, FOSS, CONNECT UNCLOCK DRIVE and Agile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-"/>
                        <a:tabLst/>
                        <a:defRPr/>
                      </a:pPr>
                      <a:r>
                        <a:rPr lang="en-US" sz="16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We only need motivated volunteers – don’t assign for the sake of assigning </a:t>
                      </a:r>
                      <a:r>
                        <a:rPr lang="en-US" sz="16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 </a:t>
                      </a:r>
                      <a:r>
                        <a:rPr lang="en-MY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We </a:t>
                      </a:r>
                      <a:r>
                        <a:rPr lang="en-MY" sz="1600" dirty="0" smtClean="0">
                          <a:solidFill>
                            <a:schemeClr val="bg1"/>
                          </a:solidFill>
                        </a:rPr>
                        <a:t>will re-visit </a:t>
                      </a:r>
                      <a:r>
                        <a:rPr lang="en-MY" sz="1600" dirty="0" err="1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MY" sz="1600" dirty="0" smtClean="0">
                          <a:solidFill>
                            <a:schemeClr val="bg1"/>
                          </a:solidFill>
                        </a:rPr>
                        <a:t> topic and results in IT-LSM in about 6 </a:t>
                      </a:r>
                      <a:r>
                        <a:rPr lang="en-MY" sz="1600" dirty="0" err="1" smtClean="0">
                          <a:solidFill>
                            <a:schemeClr val="bg1"/>
                          </a:solidFill>
                        </a:rPr>
                        <a:t>MonthWe</a:t>
                      </a:r>
                      <a:r>
                        <a:rPr lang="en-MY" sz="1600" dirty="0" smtClean="0">
                          <a:solidFill>
                            <a:schemeClr val="bg1"/>
                          </a:solidFill>
                        </a:rPr>
                        <a:t> will re-</a:t>
                      </a:r>
                      <a:r>
                        <a:rPr lang="en-MY" sz="1600" dirty="0" err="1" smtClean="0">
                          <a:solidFill>
                            <a:schemeClr val="bg1"/>
                          </a:solidFill>
                        </a:rPr>
                        <a:t>visi</a:t>
                      </a:r>
                      <a:endParaRPr lang="en-MY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4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-"/>
                        <a:tabLst/>
                        <a:defRPr/>
                      </a:pPr>
                      <a:r>
                        <a:rPr lang="en-US" sz="1600" b="0" noProof="0" dirty="0">
                          <a:solidFill>
                            <a:schemeClr val="tx1"/>
                          </a:solidFill>
                          <a:latin typeface="+mn-lt"/>
                          <a:cs typeface="Arial"/>
                          <a:sym typeface="Wingdings" panose="05000000000000000000" pitchFamily="2" charset="2"/>
                        </a:rPr>
                        <a:t>We will work on the </a:t>
                      </a:r>
                      <a:r>
                        <a:rPr lang="en-US" sz="1600" b="1" noProof="0" dirty="0">
                          <a:solidFill>
                            <a:schemeClr val="tx1"/>
                          </a:solidFill>
                          <a:latin typeface="+mn-lt"/>
                          <a:cs typeface="Arial"/>
                          <a:sym typeface="Wingdings" panose="05000000000000000000" pitchFamily="2" charset="2"/>
                        </a:rPr>
                        <a:t>goals</a:t>
                      </a:r>
                      <a:r>
                        <a:rPr lang="en-US" sz="1600" b="0" noProof="0" dirty="0">
                          <a:solidFill>
                            <a:schemeClr val="tx1"/>
                          </a:solidFill>
                          <a:latin typeface="+mn-lt"/>
                          <a:cs typeface="Arial"/>
                          <a:sym typeface="Wingdings" panose="05000000000000000000" pitchFamily="2" charset="2"/>
                        </a:rPr>
                        <a:t> with the Sponsors</a:t>
                      </a:r>
                      <a:endParaRPr lang="de-DE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4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285750" indent="-285750">
                        <a:buFont typeface="Symbol" panose="05050102010706020507" pitchFamily="18" charset="2"/>
                        <a:buChar char="-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We will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re-visit the model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and results in IT-LSM in about 6 Months</a:t>
                      </a:r>
                    </a:p>
                    <a:p>
                      <a:endParaRPr lang="de-DE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5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642583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Folie" r:id="rId4" imgW="592" imgH="591" progId="TCLayout.ActiveDocument.1">
                  <p:embed/>
                </p:oleObj>
              </mc:Choice>
              <mc:Fallback>
                <p:oleObj name="think-cell Folie" r:id="rId4" imgW="592" imgH="591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914911">
              <a:lnSpc>
                <a:spcPct val="108000"/>
              </a:lnSpc>
              <a:spcAft>
                <a:spcPts val="1008"/>
              </a:spcAft>
            </a:pPr>
            <a:r>
              <a:rPr lang="en-US" smtClean="0"/>
              <a:t>CTO Community Working Model | ITG | October 4, 2023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911">
              <a:lnSpc>
                <a:spcPct val="108000"/>
              </a:lnSpc>
              <a:spcAft>
                <a:spcPts val="1008"/>
              </a:spcAft>
            </a:pPr>
            <a:fld id="{52531704-8F80-415D-BD2B-6B9991AE822F}" type="slidenum">
              <a:rPr lang="de-DE" smtClean="0"/>
              <a:pPr defTabSz="914911">
                <a:lnSpc>
                  <a:spcPct val="108000"/>
                </a:lnSpc>
                <a:spcAft>
                  <a:spcPts val="1008"/>
                </a:spcAft>
              </a:pPr>
              <a:t>8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482336" y="2133650"/>
            <a:ext cx="204600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271"/>
            <a:r>
              <a:rPr lang="en-US" sz="5400" dirty="0">
                <a:solidFill>
                  <a:srgbClr val="000000"/>
                </a:solidFill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05419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qXKKTW2umgjckqfIoTr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J6psXYiIy12WHKNUa7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mqRvrUhandp8t_jOXa9p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aimler Truck">
  <a:themeElements>
    <a:clrScheme name="© Daimler2">
      <a:dk1>
        <a:sysClr val="windowText" lastClr="000000"/>
      </a:dk1>
      <a:lt1>
        <a:sysClr val="window" lastClr="FFFFFF"/>
      </a:lt1>
      <a:dk2>
        <a:srgbClr val="9E9E9E"/>
      </a:dk2>
      <a:lt2>
        <a:srgbClr val="E6E6E6"/>
      </a:lt2>
      <a:accent1>
        <a:srgbClr val="00677F"/>
      </a:accent1>
      <a:accent2>
        <a:srgbClr val="A6CAD8"/>
      </a:accent2>
      <a:accent3>
        <a:srgbClr val="5097AB"/>
      </a:accent3>
      <a:accent4>
        <a:srgbClr val="007A93"/>
      </a:accent4>
      <a:accent5>
        <a:srgbClr val="004355"/>
      </a:accent5>
      <a:accent6>
        <a:srgbClr val="00677F"/>
      </a:accent6>
      <a:hlink>
        <a:srgbClr val="00677F"/>
      </a:hlink>
      <a:folHlink>
        <a:srgbClr val="9E9E9E"/>
      </a:folHlink>
    </a:clrScheme>
    <a:fontScheme name="© Daimler">
      <a:majorFont>
        <a:latin typeface="Daimler CS"/>
        <a:ea typeface=""/>
        <a:cs typeface=""/>
      </a:majorFont>
      <a:minorFont>
        <a:latin typeface="Daimler C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lIns="72000" tIns="72000" rIns="72000" bIns="72000" rtlCol="0" anchor="ctr"/>
      <a:lstStyle>
        <a:defPPr algn="ctr">
          <a:defRPr sz="2000" dirty="0" err="1" smtClean="0">
            <a:latin typeface="Daimler CS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>
          <a:defRPr sz="2000" dirty="0" err="1" smtClean="0">
            <a:latin typeface="Daimler CS" pitchFamily="2" charset="0"/>
          </a:defRPr>
        </a:defPPr>
      </a:lstStyle>
    </a:txDef>
  </a:objectDefaults>
  <a:extraClrSchemeLst/>
  <a:custClrLst>
    <a:custClr name="Light Grey 100%">
      <a:srgbClr val="E6E6E6"/>
    </a:custClr>
    <a:custClr name="Light Grey +20 K">
      <a:srgbClr val="C8C8C8"/>
    </a:custClr>
    <a:custClr name="Light Grey +40 K">
      <a:srgbClr val="9E9E9E"/>
    </a:custClr>
    <a:custClr name="Light Grey +60 K">
      <a:srgbClr val="707070"/>
    </a:custClr>
    <a:custClr name="Light Grey +80 K">
      <a:srgbClr val="444444"/>
    </a:custClr>
    <a:custClr name="Weiß">
      <a:srgbClr val="FFFFFF"/>
    </a:custClr>
    <a:custClr name="Schwarz">
      <a:srgbClr val="000000"/>
    </a:custClr>
    <a:custClr>
      <a:srgbClr val="FFFFFF"/>
    </a:custClr>
    <a:custClr>
      <a:srgbClr val="FFFFFF"/>
    </a:custClr>
    <a:custClr>
      <a:srgbClr val="FFFFFF"/>
    </a:custClr>
    <a:custClr name="Petrol 100%">
      <a:srgbClr val="00677F"/>
    </a:custClr>
    <a:custClr name="Petrol 20%">
      <a:srgbClr val="A6CAD8"/>
    </a:custClr>
    <a:custClr name="Petrol 40%">
      <a:srgbClr val="79AEBF"/>
    </a:custClr>
    <a:custClr name="Petrol 60%">
      <a:srgbClr val="5097AB"/>
    </a:custClr>
    <a:custClr name="Petrol 80%">
      <a:srgbClr val="007A93"/>
    </a:custClr>
    <a:custClr name="Petrol +20 K">
      <a:srgbClr val="00566A"/>
    </a:custClr>
    <a:custClr name="Petrol +40 K">
      <a:srgbClr val="004355"/>
    </a:custClr>
    <a:custClr>
      <a:srgbClr val="FFFFFF"/>
    </a:custClr>
    <a:custClr>
      <a:srgbClr val="FFFFFF"/>
    </a:custClr>
    <a:custClr>
      <a:srgbClr val="FFFFFF"/>
    </a:custClr>
    <a:custClr name="Deep Red 100%">
      <a:srgbClr val="71180C"/>
    </a:custClr>
    <a:custClr name="Deep Red +20 K">
      <a:srgbClr val="5A130A"/>
    </a:custClr>
    <a:custClr name="Deep Red +40 K">
      <a:srgbClr val="440E07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ün">
      <a:srgbClr val="00962F"/>
    </a:custClr>
    <a:custClr name="Gelb">
      <a:srgbClr val="FFD700"/>
    </a:custClr>
    <a:custClr name="Rot">
      <a:srgbClr val="FF0000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DT_PPT_Template_2021_EN.potx" id="{57D8D3D5-FBF6-402F-B786-A61759F7D873}" vid="{CA6737E2-8867-43E3-8528-A0CC7752C2B5}"/>
    </a:ext>
  </a:extLst>
</a:theme>
</file>

<file path=ppt/theme/theme2.xml><?xml version="1.0" encoding="utf-8"?>
<a:theme xmlns:a="http://schemas.openxmlformats.org/drawingml/2006/main" name="Office Theme">
  <a:themeElements>
    <a:clrScheme name="Daimler PPT">
      <a:dk1>
        <a:sysClr val="windowText" lastClr="000000"/>
      </a:dk1>
      <a:lt1>
        <a:sysClr val="window" lastClr="FFFFFF"/>
      </a:lt1>
      <a:dk2>
        <a:srgbClr val="E6E6E6"/>
      </a:dk2>
      <a:lt2>
        <a:srgbClr val="71180C"/>
      </a:lt2>
      <a:accent1>
        <a:srgbClr val="004355"/>
      </a:accent1>
      <a:accent2>
        <a:srgbClr val="00677F"/>
      </a:accent2>
      <a:accent3>
        <a:srgbClr val="007A93"/>
      </a:accent3>
      <a:accent4>
        <a:srgbClr val="A6CAD8"/>
      </a:accent4>
      <a:accent5>
        <a:srgbClr val="444444"/>
      </a:accent5>
      <a:accent6>
        <a:srgbClr val="9E9E9E"/>
      </a:accent6>
      <a:hlink>
        <a:srgbClr val="000000"/>
      </a:hlink>
      <a:folHlink>
        <a:srgbClr val="000000"/>
      </a:folHlink>
    </a:clrScheme>
    <a:fontScheme name="Daimler PPT">
      <a:majorFont>
        <a:latin typeface="Daimler CS"/>
        <a:ea typeface=""/>
        <a:cs typeface=""/>
      </a:majorFont>
      <a:minorFont>
        <a:latin typeface="Daimler C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aimler PPT">
      <a:dk1>
        <a:sysClr val="windowText" lastClr="000000"/>
      </a:dk1>
      <a:lt1>
        <a:sysClr val="window" lastClr="FFFFFF"/>
      </a:lt1>
      <a:dk2>
        <a:srgbClr val="E6E6E6"/>
      </a:dk2>
      <a:lt2>
        <a:srgbClr val="71180C"/>
      </a:lt2>
      <a:accent1>
        <a:srgbClr val="004355"/>
      </a:accent1>
      <a:accent2>
        <a:srgbClr val="00677F"/>
      </a:accent2>
      <a:accent3>
        <a:srgbClr val="007A93"/>
      </a:accent3>
      <a:accent4>
        <a:srgbClr val="A6CAD8"/>
      </a:accent4>
      <a:accent5>
        <a:srgbClr val="444444"/>
      </a:accent5>
      <a:accent6>
        <a:srgbClr val="9E9E9E"/>
      </a:accent6>
      <a:hlink>
        <a:srgbClr val="000000"/>
      </a:hlink>
      <a:folHlink>
        <a:srgbClr val="000000"/>
      </a:folHlink>
    </a:clrScheme>
    <a:fontScheme name="Daimler PPT">
      <a:majorFont>
        <a:latin typeface="Daimler CS"/>
        <a:ea typeface=""/>
        <a:cs typeface=""/>
      </a:majorFont>
      <a:minorFont>
        <a:latin typeface="Daimler C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bb2963f-df74-4706-bf7e-17d35aa2bb72">
      <Terms xmlns="http://schemas.microsoft.com/office/infopath/2007/PartnerControls"/>
    </lcf76f155ced4ddcb4097134ff3c332f>
    <TaxCatchAll xmlns="9eaa4ae3-1800-4482-b65e-2448899ca2e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C7A0F8EEA2E4D9244F7D814CC58C4" ma:contentTypeVersion="14" ma:contentTypeDescription="Create a new document." ma:contentTypeScope="" ma:versionID="b41a7915dc13df1fc11c837b17397023">
  <xsd:schema xmlns:xsd="http://www.w3.org/2001/XMLSchema" xmlns:xs="http://www.w3.org/2001/XMLSchema" xmlns:p="http://schemas.microsoft.com/office/2006/metadata/properties" xmlns:ns2="2bb2963f-df74-4706-bf7e-17d35aa2bb72" xmlns:ns3="9eaa4ae3-1800-4482-b65e-2448899ca2e8" targetNamespace="http://schemas.microsoft.com/office/2006/metadata/properties" ma:root="true" ma:fieldsID="6a485aa9d87bdc27d24a5b0893a56f5a" ns2:_="" ns3:_="">
    <xsd:import namespace="2bb2963f-df74-4706-bf7e-17d35aa2bb72"/>
    <xsd:import namespace="9eaa4ae3-1800-4482-b65e-2448899ca2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b2963f-df74-4706-bf7e-17d35aa2bb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99af8e8-aa77-48fe-9061-5a9da22cf2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aa4ae3-1800-4482-b65e-2448899ca2e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bf3bc83-ddee-4c3a-9569-1bd2e101c052}" ma:internalName="TaxCatchAll" ma:showField="CatchAllData" ma:web="9eaa4ae3-1800-4482-b65e-2448899ca2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78708C-E540-4185-9E7A-EB6632785DA7}">
  <ds:schemaRefs>
    <ds:schemaRef ds:uri="http://schemas.microsoft.com/office/2006/documentManagement/types"/>
    <ds:schemaRef ds:uri="9eaa4ae3-1800-4482-b65e-2448899ca2e8"/>
    <ds:schemaRef ds:uri="2bb2963f-df74-4706-bf7e-17d35aa2bb72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AB1B715-95C8-461F-8DD2-FF234D1017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D40293-2293-4411-B59A-2360C0D361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b2963f-df74-4706-bf7e-17d35aa2bb72"/>
    <ds:schemaRef ds:uri="9eaa4ae3-1800-4482-b65e-2448899ca2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DT_PPT_Template_2021_EN - BoM</Template>
  <TotalTime>0</TotalTime>
  <Words>682</Words>
  <Application>Microsoft Office PowerPoint</Application>
  <PresentationFormat>Benutzerdefiniert</PresentationFormat>
  <Paragraphs>104</Paragraphs>
  <Slides>8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7" baseType="lpstr">
      <vt:lpstr>Arial</vt:lpstr>
      <vt:lpstr>Calibri</vt:lpstr>
      <vt:lpstr>Wingdings</vt:lpstr>
      <vt:lpstr>Daimler CS</vt:lpstr>
      <vt:lpstr>CorpoS</vt:lpstr>
      <vt:lpstr>Symbol</vt:lpstr>
      <vt:lpstr>Daimler Truck</vt:lpstr>
      <vt:lpstr>think-cell Folie</vt:lpstr>
      <vt:lpstr>think-cell Slide</vt:lpstr>
      <vt:lpstr>  CTO Community Working Model</vt:lpstr>
      <vt:lpstr>PowerPoint-Präsentation</vt:lpstr>
      <vt:lpstr>From initial set-up of communities we have now a diverse set of distributed virtual teams with different maturity</vt:lpstr>
      <vt:lpstr>We are already creating value but believe we can use the learnings to professionalize the model</vt:lpstr>
      <vt:lpstr>We want to enhance this model and propose a 3-step-approach for distributed collaboration</vt:lpstr>
      <vt:lpstr>In order to enhance the value of our communities we re-ignite them with a new level of professionalism*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of Presentation</dc:title>
  <dc:subject/>
  <dc:creator/>
  <cp:keywords/>
  <dc:description/>
  <cp:lastModifiedBy/>
  <cp:revision>3</cp:revision>
  <dcterms:created xsi:type="dcterms:W3CDTF">2021-11-29T06:54:05Z</dcterms:created>
  <dcterms:modified xsi:type="dcterms:W3CDTF">2023-09-29T18:55:39Z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b5ff3ce-c151-426b-9620-64dd2650a755_Enabled">
    <vt:lpwstr>true</vt:lpwstr>
  </property>
  <property fmtid="{D5CDD505-2E9C-101B-9397-08002B2CF9AE}" pid="3" name="MSIP_Label_ab5ff3ce-c151-426b-9620-64dd2650a755_SetDate">
    <vt:lpwstr>2022-08-11T15:11:59Z</vt:lpwstr>
  </property>
  <property fmtid="{D5CDD505-2E9C-101B-9397-08002B2CF9AE}" pid="4" name="MSIP_Label_ab5ff3ce-c151-426b-9620-64dd2650a755_Method">
    <vt:lpwstr>Standard</vt:lpwstr>
  </property>
  <property fmtid="{D5CDD505-2E9C-101B-9397-08002B2CF9AE}" pid="5" name="MSIP_Label_ab5ff3ce-c151-426b-9620-64dd2650a755_Name">
    <vt:lpwstr>Daimler Truck Internal</vt:lpwstr>
  </property>
  <property fmtid="{D5CDD505-2E9C-101B-9397-08002B2CF9AE}" pid="6" name="MSIP_Label_ab5ff3ce-c151-426b-9620-64dd2650a755_SiteId">
    <vt:lpwstr>505cca53-5750-4134-9501-8d52d5df3cd1</vt:lpwstr>
  </property>
  <property fmtid="{D5CDD505-2E9C-101B-9397-08002B2CF9AE}" pid="7" name="MSIP_Label_ab5ff3ce-c151-426b-9620-64dd2650a755_ActionId">
    <vt:lpwstr>73a2c460-25ee-438b-b6fa-df1f372dfb22</vt:lpwstr>
  </property>
  <property fmtid="{D5CDD505-2E9C-101B-9397-08002B2CF9AE}" pid="8" name="MSIP_Label_ab5ff3ce-c151-426b-9620-64dd2650a755_ContentBits">
    <vt:lpwstr>0</vt:lpwstr>
  </property>
  <property fmtid="{D5CDD505-2E9C-101B-9397-08002B2CF9AE}" pid="9" name="ContentTypeId">
    <vt:lpwstr>0x010100CD4C7A0F8EEA2E4D9244F7D814CC58C4</vt:lpwstr>
  </property>
  <property fmtid="{D5CDD505-2E9C-101B-9397-08002B2CF9AE}" pid="10" name="MediaServiceImageTags">
    <vt:lpwstr/>
  </property>
</Properties>
</file>