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6" r:id="rId1"/>
  </p:sldMasterIdLst>
  <p:notesMasterIdLst>
    <p:notesMasterId r:id="rId19"/>
  </p:notesMasterIdLst>
  <p:handoutMasterIdLst>
    <p:handoutMasterId r:id="rId20"/>
  </p:handoutMasterIdLst>
  <p:sldIdLst>
    <p:sldId id="363" r:id="rId2"/>
    <p:sldId id="372" r:id="rId3"/>
    <p:sldId id="396" r:id="rId4"/>
    <p:sldId id="394" r:id="rId5"/>
    <p:sldId id="407" r:id="rId6"/>
    <p:sldId id="397" r:id="rId7"/>
    <p:sldId id="398" r:id="rId8"/>
    <p:sldId id="399" r:id="rId9"/>
    <p:sldId id="400" r:id="rId10"/>
    <p:sldId id="405" r:id="rId11"/>
    <p:sldId id="401" r:id="rId12"/>
    <p:sldId id="402" r:id="rId13"/>
    <p:sldId id="406" r:id="rId14"/>
    <p:sldId id="403" r:id="rId15"/>
    <p:sldId id="404" r:id="rId16"/>
    <p:sldId id="395" r:id="rId17"/>
    <p:sldId id="384" r:id="rId18"/>
  </p:sldIdLst>
  <p:sldSz cx="24384000" cy="13716000"/>
  <p:notesSz cx="6858000" cy="9144000"/>
  <p:custDataLst>
    <p:tags r:id="rId21"/>
  </p:custDataLst>
  <p:defaultTextStyle>
    <a:defPPr>
      <a:defRPr lang="de-DE"/>
    </a:defPPr>
    <a:lvl1pPr algn="l" defTabSz="2436813" rtl="0" fontAlgn="base">
      <a:spcBef>
        <a:spcPct val="0"/>
      </a:spcBef>
      <a:spcAft>
        <a:spcPct val="0"/>
      </a:spcAft>
      <a:defRPr sz="48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1219200" indent="-762000" algn="l" defTabSz="2436813" rtl="0" fontAlgn="base">
      <a:spcBef>
        <a:spcPct val="0"/>
      </a:spcBef>
      <a:spcAft>
        <a:spcPct val="0"/>
      </a:spcAft>
      <a:defRPr sz="48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2436813" indent="-1522413" algn="l" defTabSz="2436813" rtl="0" fontAlgn="base">
      <a:spcBef>
        <a:spcPct val="0"/>
      </a:spcBef>
      <a:spcAft>
        <a:spcPct val="0"/>
      </a:spcAft>
      <a:defRPr sz="48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3656013" indent="-2284413" algn="l" defTabSz="2436813" rtl="0" fontAlgn="base">
      <a:spcBef>
        <a:spcPct val="0"/>
      </a:spcBef>
      <a:spcAft>
        <a:spcPct val="0"/>
      </a:spcAft>
      <a:defRPr sz="48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4875213" indent="-3046413" algn="l" defTabSz="2436813" rtl="0" fontAlgn="base">
      <a:spcBef>
        <a:spcPct val="0"/>
      </a:spcBef>
      <a:spcAft>
        <a:spcPct val="0"/>
      </a:spcAft>
      <a:defRPr sz="48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48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48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48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48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orient="horz" pos="560" userDrawn="1">
          <p15:clr>
            <a:srgbClr val="A4A3A4"/>
          </p15:clr>
        </p15:guide>
        <p15:guide id="3" orient="horz" pos="8088" userDrawn="1">
          <p15:clr>
            <a:srgbClr val="A4A3A4"/>
          </p15:clr>
        </p15:guide>
        <p15:guide id="4" orient="horz" pos="2304" userDrawn="1">
          <p15:clr>
            <a:srgbClr val="A4A3A4"/>
          </p15:clr>
        </p15:guide>
        <p15:guide id="5" orient="horz" pos="1808" userDrawn="1">
          <p15:clr>
            <a:srgbClr val="A4A3A4"/>
          </p15:clr>
        </p15:guide>
        <p15:guide id="6" orient="horz" pos="7739" userDrawn="1">
          <p15:clr>
            <a:srgbClr val="A4A3A4"/>
          </p15:clr>
        </p15:guide>
        <p15:guide id="7" pos="7680" userDrawn="1">
          <p15:clr>
            <a:srgbClr val="A4A3A4"/>
          </p15:clr>
        </p15:guide>
        <p15:guide id="8" pos="7827" userDrawn="1">
          <p15:clr>
            <a:srgbClr val="A4A3A4"/>
          </p15:clr>
        </p15:guide>
        <p15:guide id="9" pos="7533" userDrawn="1">
          <p15:clr>
            <a:srgbClr val="A4A3A4"/>
          </p15:clr>
        </p15:guide>
        <p15:guide id="10" pos="928" userDrawn="1">
          <p15:clr>
            <a:srgbClr val="A4A3A4"/>
          </p15:clr>
        </p15:guide>
        <p15:guide id="11" pos="14427" userDrawn="1">
          <p15:clr>
            <a:srgbClr val="A4A3A4"/>
          </p15:clr>
        </p15:guide>
        <p15:guide id="12" pos="6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9925"/>
    <a:srgbClr val="2F59A7"/>
    <a:srgbClr val="4E7FC1"/>
    <a:srgbClr val="4E7FC2"/>
    <a:srgbClr val="FFCD09"/>
    <a:srgbClr val="F7A607"/>
    <a:srgbClr val="EB5A0D"/>
    <a:srgbClr val="373B3B"/>
    <a:srgbClr val="676766"/>
    <a:srgbClr val="6C6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85458" autoAdjust="0"/>
  </p:normalViewPr>
  <p:slideViewPr>
    <p:cSldViewPr snapToGrid="0" snapToObjects="1">
      <p:cViewPr varScale="1">
        <p:scale>
          <a:sx n="50" d="100"/>
          <a:sy n="50" d="100"/>
        </p:scale>
        <p:origin x="876" y="72"/>
      </p:cViewPr>
      <p:guideLst>
        <p:guide orient="horz" pos="4320"/>
        <p:guide orient="horz" pos="560"/>
        <p:guide orient="horz" pos="8088"/>
        <p:guide orient="horz" pos="2304"/>
        <p:guide orient="horz" pos="1808"/>
        <p:guide orient="horz" pos="7739"/>
        <p:guide pos="7680"/>
        <p:guide pos="7827"/>
        <p:guide pos="7533"/>
        <p:guide pos="928"/>
        <p:guide pos="14427"/>
        <p:guide pos="6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2438394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2438394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8ECE293-17B9-764E-9124-7965BE688D52}" type="datetimeFigureOut">
              <a:rPr lang="de-DE" smtClean="0"/>
              <a:pPr>
                <a:defRPr/>
              </a:pPr>
              <a:t>10.10.2018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2438394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2438394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83DAC77-7DC7-7247-B926-59C5FD6A3DE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02577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2438394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2438394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6DC8D1A-1900-1745-BF88-3493E6E5DF85}" type="datetimeFigureOut">
              <a:rPr lang="de-DE" smtClean="0"/>
              <a:pPr>
                <a:defRPr/>
              </a:pPr>
              <a:t>10.10.2018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2438394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2438394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6E144C1-29CD-1E4A-9B4B-AE02CFFA676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06724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2436813" rtl="0" eaLnBrk="0" fontAlgn="base" hangingPunct="0">
      <a:spcBef>
        <a:spcPct val="30000"/>
      </a:spcBef>
      <a:spcAft>
        <a:spcPct val="0"/>
      </a:spcAft>
      <a:defRPr sz="3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1219200" algn="l" defTabSz="2436813" rtl="0" eaLnBrk="0" fontAlgn="base" hangingPunct="0">
      <a:spcBef>
        <a:spcPct val="30000"/>
      </a:spcBef>
      <a:spcAft>
        <a:spcPct val="0"/>
      </a:spcAft>
      <a:defRPr sz="3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2436813" algn="l" defTabSz="2436813" rtl="0" eaLnBrk="0" fontAlgn="base" hangingPunct="0">
      <a:spcBef>
        <a:spcPct val="30000"/>
      </a:spcBef>
      <a:spcAft>
        <a:spcPct val="0"/>
      </a:spcAft>
      <a:defRPr sz="3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3656013" algn="l" defTabSz="2436813" rtl="0" eaLnBrk="0" fontAlgn="base" hangingPunct="0">
      <a:spcBef>
        <a:spcPct val="30000"/>
      </a:spcBef>
      <a:spcAft>
        <a:spcPct val="0"/>
      </a:spcAft>
      <a:defRPr sz="3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4875213" algn="l" defTabSz="2436813" rtl="0" eaLnBrk="0" fontAlgn="base" hangingPunct="0">
      <a:spcBef>
        <a:spcPct val="30000"/>
      </a:spcBef>
      <a:spcAft>
        <a:spcPct val="0"/>
      </a:spcAft>
      <a:defRPr sz="3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6095987" algn="l" defTabSz="2438394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7315184" algn="l" defTabSz="2438394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8534381" algn="l" defTabSz="2438394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9753578" algn="l" defTabSz="2438394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E144C1-29CD-1E4A-9B4B-AE02CFFA676B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377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de-DE" baseline="0" dirty="0" smtClean="0"/>
              <a:t>Java 8 / 9 Support, damit alle Möglichkeiten für funktionale Programmierung, Streams etc.</a:t>
            </a:r>
          </a:p>
          <a:p>
            <a:pPr marL="457200" indent="-457200">
              <a:buFontTx/>
              <a:buChar char="-"/>
            </a:pPr>
            <a:r>
              <a:rPr lang="de-DE" baseline="0" dirty="0" smtClean="0"/>
              <a:t>Spring 5</a:t>
            </a:r>
          </a:p>
          <a:p>
            <a:pPr marL="1676400" lvl="1" indent="-457200">
              <a:buFontTx/>
              <a:buChar char="-"/>
            </a:pPr>
            <a:r>
              <a:rPr lang="de-DE" baseline="0" dirty="0" smtClean="0"/>
              <a:t>Schnittstellen und Bibliotheken für reaktive Programmierung</a:t>
            </a:r>
          </a:p>
          <a:p>
            <a:pPr marL="1676400" lvl="1" indent="-457200">
              <a:buFontTx/>
              <a:buChar char="-"/>
            </a:pPr>
            <a:r>
              <a:rPr lang="de-DE" baseline="0" dirty="0" err="1" smtClean="0"/>
              <a:t>Functional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API‘s</a:t>
            </a:r>
            <a:r>
              <a:rPr lang="de-DE" baseline="0" dirty="0" smtClean="0"/>
              <a:t> zur um Java 8 Features zu unterstützen (z.B. für Routing)</a:t>
            </a:r>
          </a:p>
          <a:p>
            <a:pPr marL="1676400" lvl="1" indent="-457200">
              <a:buFontTx/>
              <a:buChar char="-"/>
            </a:pPr>
            <a:r>
              <a:rPr lang="de-DE" baseline="0" dirty="0" err="1" smtClean="0"/>
              <a:t>Kotlin</a:t>
            </a:r>
            <a:r>
              <a:rPr lang="de-DE" baseline="0" dirty="0" smtClean="0"/>
              <a:t> Support</a:t>
            </a:r>
          </a:p>
          <a:p>
            <a:pPr marL="457200" lvl="0" indent="-457200">
              <a:buFontTx/>
              <a:buChar char="-"/>
            </a:pPr>
            <a:r>
              <a:rPr lang="de-DE" baseline="0" dirty="0" smtClean="0"/>
              <a:t>Neue Mindestversion der eingesetzten Komponenten</a:t>
            </a:r>
          </a:p>
          <a:p>
            <a:pPr marL="1676400" lvl="1" indent="-457200">
              <a:buFontTx/>
              <a:buChar char="-"/>
            </a:pPr>
            <a:r>
              <a:rPr lang="de-DE" baseline="0" dirty="0" smtClean="0"/>
              <a:t>Java 8</a:t>
            </a:r>
          </a:p>
          <a:p>
            <a:pPr marL="1676400" lvl="1" indent="-457200">
              <a:buFontTx/>
              <a:buChar char="-"/>
            </a:pPr>
            <a:r>
              <a:rPr lang="de-DE" baseline="0" dirty="0" err="1" smtClean="0"/>
              <a:t>Tomcat</a:t>
            </a:r>
            <a:r>
              <a:rPr lang="de-DE" baseline="0" dirty="0" smtClean="0"/>
              <a:t> 8</a:t>
            </a:r>
          </a:p>
          <a:p>
            <a:pPr marL="1676400" lvl="1" indent="-457200">
              <a:buFontTx/>
              <a:buChar char="-"/>
            </a:pPr>
            <a:r>
              <a:rPr lang="de-DE" baseline="0" dirty="0" err="1" smtClean="0"/>
              <a:t>Thymeleaf</a:t>
            </a:r>
            <a:r>
              <a:rPr lang="de-DE" baseline="0" dirty="0" smtClean="0"/>
              <a:t> 3</a:t>
            </a:r>
          </a:p>
          <a:p>
            <a:pPr marL="1676400" lvl="1" indent="-457200">
              <a:buFontTx/>
              <a:buChar char="-"/>
            </a:pPr>
            <a:r>
              <a:rPr lang="de-DE" baseline="0" dirty="0" err="1" smtClean="0"/>
              <a:t>Hibernate</a:t>
            </a:r>
            <a:r>
              <a:rPr lang="de-DE" baseline="0" dirty="0" smtClean="0"/>
              <a:t> 5.2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E144C1-29CD-1E4A-9B4B-AE02CFFA676B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348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de-DE" baseline="0" dirty="0" smtClean="0"/>
              <a:t>Alle Schreibweisen können über </a:t>
            </a:r>
            <a:r>
              <a:rPr lang="de-DE" baseline="0" dirty="0" err="1" smtClean="0"/>
              <a:t>de.jcon.helloworld</a:t>
            </a:r>
            <a:r>
              <a:rPr lang="de-DE" baseline="0" dirty="0" smtClean="0"/>
              <a:t> abgerufen werden</a:t>
            </a:r>
          </a:p>
          <a:p>
            <a:pPr marL="457200" indent="-457200">
              <a:buFontTx/>
              <a:buChar char="-"/>
            </a:pPr>
            <a:r>
              <a:rPr lang="de-DE" baseline="0" dirty="0" smtClean="0"/>
              <a:t>Neue Formate in Properties</a:t>
            </a:r>
          </a:p>
          <a:p>
            <a:pPr marL="1676400" lvl="1" indent="-457200">
              <a:buFontTx/>
              <a:buChar char="-"/>
            </a:pPr>
            <a:r>
              <a:rPr lang="de-DE" baseline="0" dirty="0" smtClean="0"/>
              <a:t>1s wird zu </a:t>
            </a:r>
            <a:r>
              <a:rPr lang="de-DE" baseline="0" dirty="0" err="1" smtClean="0"/>
              <a:t>javax.Duration</a:t>
            </a:r>
            <a:r>
              <a:rPr lang="de-DE" baseline="0" dirty="0" smtClean="0"/>
              <a:t> im Code</a:t>
            </a:r>
          </a:p>
          <a:p>
            <a:pPr marL="1676400" lvl="1" indent="-457200">
              <a:buFontTx/>
              <a:buChar char="-"/>
            </a:pPr>
            <a:r>
              <a:rPr lang="de-DE" baseline="0" dirty="0" smtClean="0"/>
              <a:t>Konsistente Listenbehandlung aus Properties heraus (</a:t>
            </a:r>
            <a:r>
              <a:rPr lang="de-DE" baseline="0" dirty="0" err="1" smtClean="0"/>
              <a:t>default</a:t>
            </a:r>
            <a:r>
              <a:rPr lang="de-DE" baseline="0" dirty="0" smtClean="0"/>
              <a:t> Values im Code werden komplett aus Werten in den Properties überschrieben und nicht mehr </a:t>
            </a:r>
            <a:r>
              <a:rPr lang="de-DE" baseline="0" dirty="0" err="1" smtClean="0"/>
              <a:t>gemerged</a:t>
            </a:r>
            <a:r>
              <a:rPr lang="de-DE" baseline="0" dirty="0" smtClean="0"/>
              <a:t>, egal wie die Liste im </a:t>
            </a:r>
            <a:r>
              <a:rPr lang="de-DE" baseline="0" dirty="0" err="1" smtClean="0"/>
              <a:t>yml</a:t>
            </a:r>
            <a:r>
              <a:rPr lang="de-DE" baseline="0" dirty="0" smtClean="0"/>
              <a:t> oder </a:t>
            </a:r>
            <a:r>
              <a:rPr lang="de-DE" baseline="0" dirty="0" err="1" smtClean="0"/>
              <a:t>properties</a:t>
            </a:r>
            <a:r>
              <a:rPr lang="de-DE" baseline="0" dirty="0" smtClean="0"/>
              <a:t> definiert ist)</a:t>
            </a:r>
          </a:p>
          <a:p>
            <a:pPr marL="1676400" lvl="1" indent="-457200">
              <a:buFontTx/>
              <a:buChar char="-"/>
            </a:pPr>
            <a:r>
              <a:rPr lang="de-DE" baseline="0" dirty="0" smtClean="0"/>
              <a:t>YAML Listen können an Sets gebunden werden</a:t>
            </a:r>
          </a:p>
          <a:p>
            <a:pPr marL="457200" lvl="0" indent="-457200">
              <a:buFontTx/>
              <a:buChar char="-"/>
            </a:pPr>
            <a:r>
              <a:rPr lang="de-DE" baseline="0" dirty="0" smtClean="0"/>
              <a:t>Origin Support</a:t>
            </a:r>
          </a:p>
          <a:p>
            <a:pPr marL="1676400" lvl="1" indent="-457200">
              <a:buFontTx/>
              <a:buChar char="-"/>
            </a:pPr>
            <a:r>
              <a:rPr lang="de-DE" baseline="0" dirty="0" smtClean="0"/>
              <a:t>Zeigt die Stelle wo das Property spezifiziert wurde (z.B. im </a:t>
            </a:r>
            <a:r>
              <a:rPr lang="de-DE" baseline="0" dirty="0" err="1" smtClean="0"/>
              <a:t>Actuator-Env-Endpoint</a:t>
            </a:r>
            <a:r>
              <a:rPr lang="de-DE" baseline="0" dirty="0" smtClean="0"/>
              <a:t>)</a:t>
            </a:r>
          </a:p>
          <a:p>
            <a:pPr marL="457200" lvl="0" indent="-457200">
              <a:buFontTx/>
              <a:buChar char="-"/>
            </a:pPr>
            <a:r>
              <a:rPr lang="de-DE" baseline="0" dirty="0" err="1" smtClean="0"/>
              <a:t>Gradle-Plugin</a:t>
            </a:r>
            <a:endParaRPr lang="de-DE" baseline="0" dirty="0" smtClean="0"/>
          </a:p>
          <a:p>
            <a:pPr marL="1676400" lvl="1" indent="-457200">
              <a:buFontTx/>
              <a:buChar char="-"/>
            </a:pPr>
            <a:r>
              <a:rPr lang="de-DE" baseline="0" dirty="0" err="1" smtClean="0"/>
              <a:t>bootRepackage</a:t>
            </a:r>
            <a:r>
              <a:rPr lang="de-DE" baseline="0" dirty="0" smtClean="0"/>
              <a:t> ist </a:t>
            </a:r>
            <a:r>
              <a:rPr lang="de-DE" baseline="0" dirty="0" err="1" smtClean="0"/>
              <a:t>jet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bootJar</a:t>
            </a:r>
            <a:r>
              <a:rPr lang="de-DE" baseline="0" dirty="0" smtClean="0"/>
              <a:t> &amp; </a:t>
            </a:r>
            <a:r>
              <a:rPr lang="de-DE" baseline="0" dirty="0" err="1" smtClean="0"/>
              <a:t>bootWar</a:t>
            </a:r>
            <a:endParaRPr lang="de-DE" baseline="0" dirty="0" smtClean="0"/>
          </a:p>
          <a:p>
            <a:pPr marL="1676400" lvl="1" indent="-457200">
              <a:buFontTx/>
              <a:buChar char="-"/>
            </a:pPr>
            <a:r>
              <a:rPr lang="de-DE" baseline="0" dirty="0" smtClean="0"/>
              <a:t>das </a:t>
            </a:r>
            <a:r>
              <a:rPr lang="de-DE" baseline="0" dirty="0" err="1" smtClean="0"/>
              <a:t>Dependency</a:t>
            </a:r>
            <a:r>
              <a:rPr lang="de-DE" baseline="0" dirty="0" smtClean="0"/>
              <a:t>-Management-</a:t>
            </a:r>
            <a:r>
              <a:rPr lang="de-DE" baseline="0" dirty="0" err="1" smtClean="0"/>
              <a:t>Plugin</a:t>
            </a:r>
            <a:r>
              <a:rPr lang="de-DE" baseline="0" dirty="0" smtClean="0"/>
              <a:t> muss jetzt explizit eingebunden werden</a:t>
            </a:r>
          </a:p>
          <a:p>
            <a:pPr marL="457200" lvl="0" indent="-457200">
              <a:buFontTx/>
              <a:buChar char="-"/>
            </a:pPr>
            <a:r>
              <a:rPr lang="de-DE" baseline="0" dirty="0" err="1" smtClean="0"/>
              <a:t>Actuator</a:t>
            </a:r>
            <a:r>
              <a:rPr lang="de-DE" baseline="0" dirty="0" smtClean="0"/>
              <a:t>-Endpoints</a:t>
            </a:r>
          </a:p>
          <a:p>
            <a:pPr marL="1676400" lvl="1" indent="-457200">
              <a:buFontTx/>
              <a:buChar char="-"/>
            </a:pPr>
            <a:r>
              <a:rPr lang="de-DE" baseline="0" dirty="0" smtClean="0"/>
              <a:t>Keine getrennte Security Konfiguration für </a:t>
            </a:r>
            <a:r>
              <a:rPr lang="de-DE" baseline="0" dirty="0" err="1" smtClean="0"/>
              <a:t>Actuator</a:t>
            </a:r>
            <a:r>
              <a:rPr lang="de-DE" baseline="0" dirty="0" smtClean="0"/>
              <a:t> und Applikation mehr</a:t>
            </a:r>
            <a:endParaRPr lang="de-DE" baseline="0" dirty="0" smtClean="0"/>
          </a:p>
          <a:p>
            <a:pPr marL="1676400" lvl="1" indent="-457200">
              <a:buFontTx/>
              <a:buChar char="-"/>
            </a:pPr>
            <a:r>
              <a:rPr lang="de-DE" baseline="0" dirty="0" err="1" smtClean="0"/>
              <a:t>Actuator</a:t>
            </a:r>
            <a:r>
              <a:rPr lang="de-DE" baseline="0" dirty="0" smtClean="0"/>
              <a:t>-Endpoints liegen jetzt unter dem </a:t>
            </a:r>
            <a:r>
              <a:rPr lang="de-DE" baseline="0" dirty="0" err="1" smtClean="0"/>
              <a:t>Actuator-Context</a:t>
            </a:r>
            <a:endParaRPr lang="de-DE" baseline="0" dirty="0" smtClean="0"/>
          </a:p>
          <a:p>
            <a:pPr marL="1676400" lvl="1" indent="-457200">
              <a:buFontTx/>
              <a:buChar char="-"/>
            </a:pPr>
            <a:r>
              <a:rPr lang="de-DE" baseline="0" dirty="0" smtClean="0"/>
              <a:t>Neue Annotation zur </a:t>
            </a:r>
            <a:r>
              <a:rPr lang="de-DE" baseline="0" dirty="0" err="1" smtClean="0"/>
              <a:t>Endpoint</a:t>
            </a:r>
            <a:r>
              <a:rPr lang="de-DE" baseline="0" dirty="0" smtClean="0"/>
              <a:t>-Spezifikation</a:t>
            </a:r>
          </a:p>
          <a:p>
            <a:pPr marL="1676400" lvl="1" indent="-457200">
              <a:buFontTx/>
              <a:buChar char="-"/>
            </a:pPr>
            <a:r>
              <a:rPr lang="de-DE" baseline="0" dirty="0" smtClean="0"/>
              <a:t>Neue </a:t>
            </a:r>
            <a:r>
              <a:rPr lang="de-DE" baseline="0" dirty="0" err="1" smtClean="0"/>
              <a:t>Annotations</a:t>
            </a:r>
            <a:r>
              <a:rPr lang="de-DE" baseline="0" dirty="0" smtClean="0"/>
              <a:t> zum Lesen, Schreiben und Löschen von Werten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E144C1-29CD-1E4A-9B4B-AE02CFFA676B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6325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de-DE" dirty="0" smtClean="0"/>
              <a:t>Endpoints</a:t>
            </a:r>
            <a:r>
              <a:rPr lang="de-DE" baseline="0" dirty="0" smtClean="0"/>
              <a:t> mit neuen Annotationen</a:t>
            </a:r>
          </a:p>
          <a:p>
            <a:pPr marL="457200" indent="-457200">
              <a:buFontTx/>
              <a:buChar char="-"/>
            </a:pPr>
            <a:r>
              <a:rPr lang="de-DE" baseline="0" dirty="0" smtClean="0"/>
              <a:t>Security Adapter muss jetzt einen Passwort-Encoder verwenden</a:t>
            </a:r>
          </a:p>
          <a:p>
            <a:pPr marL="457200" indent="-457200">
              <a:buFontTx/>
              <a:buChar char="-"/>
            </a:pPr>
            <a:r>
              <a:rPr lang="de-DE" baseline="0" dirty="0" err="1" smtClean="0"/>
              <a:t>Actuator</a:t>
            </a:r>
            <a:r>
              <a:rPr lang="de-DE" baseline="0" dirty="0" smtClean="0"/>
              <a:t> Routen von /</a:t>
            </a:r>
            <a:r>
              <a:rPr lang="de-DE" baseline="0" dirty="0" err="1" smtClean="0"/>
              <a:t>actuator</a:t>
            </a:r>
            <a:r>
              <a:rPr lang="de-DE" baseline="0" dirty="0" smtClean="0"/>
              <a:t> wieder auf </a:t>
            </a:r>
            <a:r>
              <a:rPr lang="de-DE" baseline="0" dirty="0" err="1" smtClean="0"/>
              <a:t>root-Context</a:t>
            </a:r>
            <a:r>
              <a:rPr lang="de-DE" baseline="0" dirty="0" smtClean="0"/>
              <a:t> umstellen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E144C1-29CD-1E4A-9B4B-AE02CFFA676B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3935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E144C1-29CD-1E4A-9B4B-AE02CFFA676B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6617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5173666"/>
            <a:ext cx="24384000" cy="8542337"/>
          </a:xfrm>
          <a:prstGeom prst="rect">
            <a:avLst/>
          </a:prstGeom>
          <a:solidFill>
            <a:srgbClr val="373B3B"/>
          </a:solidFill>
          <a:ln>
            <a:solidFill>
              <a:srgbClr val="1D1D1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sz="4800" dirty="0"/>
          </a:p>
        </p:txBody>
      </p:sp>
      <p:sp>
        <p:nvSpPr>
          <p:cNvPr id="4" name="Rechteck 3"/>
          <p:cNvSpPr/>
          <p:nvPr userDrawn="1"/>
        </p:nvSpPr>
        <p:spPr>
          <a:xfrm>
            <a:off x="0" y="13239750"/>
            <a:ext cx="24384000" cy="476250"/>
          </a:xfrm>
          <a:prstGeom prst="rect">
            <a:avLst/>
          </a:prstGeom>
          <a:solidFill>
            <a:srgbClr val="F3BA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sz="4800"/>
          </a:p>
        </p:txBody>
      </p:sp>
    </p:spTree>
    <p:extLst>
      <p:ext uri="{BB962C8B-B14F-4D97-AF65-F5344CB8AC3E}">
        <p14:creationId xmlns:p14="http://schemas.microsoft.com/office/powerpoint/2010/main" val="26981105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ll 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1" y="0"/>
            <a:ext cx="24384000" cy="2624138"/>
          </a:xfrm>
          <a:prstGeom prst="rect">
            <a:avLst/>
          </a:prstGeom>
          <a:solidFill>
            <a:srgbClr val="373B3B"/>
          </a:solidFill>
          <a:ln>
            <a:solidFill>
              <a:srgbClr val="1D1D1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sz="4800" dirty="0"/>
          </a:p>
        </p:txBody>
      </p:sp>
      <p:sp>
        <p:nvSpPr>
          <p:cNvPr id="4" name="Textfeld 3"/>
          <p:cNvSpPr txBox="1">
            <a:spLocks noChangeArrowheads="1"/>
          </p:cNvSpPr>
          <p:nvPr userDrawn="1"/>
        </p:nvSpPr>
        <p:spPr bwMode="auto">
          <a:xfrm>
            <a:off x="1136503" y="1820865"/>
            <a:ext cx="18473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4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4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4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4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2436813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2436813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2436813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2436813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de-DE" sz="4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40000" y="314328"/>
            <a:ext cx="21480133" cy="19526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40000" y="3240000"/>
            <a:ext cx="21480133" cy="8601075"/>
          </a:xfrm>
        </p:spPr>
        <p:txBody>
          <a:bodyPr/>
          <a:lstStyle>
            <a:lvl1pPr marL="685714" indent="-685714"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  <a:defRPr/>
            </a:lvl1pPr>
            <a:lvl2pPr marL="1282540" indent="-571428"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  <a:defRPr sz="4300"/>
            </a:lvl2pPr>
            <a:lvl3pPr marL="2009524" indent="-571428"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  <a:defRPr/>
            </a:lvl3pPr>
            <a:lvl4pPr marL="2720635" indent="-571428"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  <a:defRPr/>
            </a:lvl4pPr>
            <a:lvl5pPr marL="3431746" indent="-571428"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  <a:defRPr sz="40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Foliennummernplatzhalter 5"/>
          <p:cNvSpPr>
            <a:spLocks noGrp="1"/>
          </p:cNvSpPr>
          <p:nvPr userDrawn="1"/>
        </p:nvSpPr>
        <p:spPr bwMode="auto">
          <a:xfrm>
            <a:off x="10849261" y="12931200"/>
            <a:ext cx="2700203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ctr"/>
            <a:r>
              <a:rPr lang="de-DE" sz="2800" b="0" i="0" dirty="0">
                <a:solidFill>
                  <a:schemeClr val="bg1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Folie </a:t>
            </a:r>
            <a:fld id="{43A350D7-F017-B749-BCA7-7EB16B00F499}" type="slidenum">
              <a:rPr lang="de-DE" sz="2800" b="0" i="0" smtClean="0">
                <a:solidFill>
                  <a:schemeClr val="bg1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pPr marL="0" indent="0" algn="ctr"/>
              <a:t>‹Nr.›</a:t>
            </a:fld>
            <a:r>
              <a:rPr lang="de-DE" sz="2800" b="0" i="0" dirty="0">
                <a:solidFill>
                  <a:schemeClr val="bg1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de-DE" sz="2800" b="0" i="0" dirty="0" smtClean="0">
                <a:solidFill>
                  <a:schemeClr val="bg1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von 16</a:t>
            </a:r>
            <a:r>
              <a:rPr lang="de-DE" sz="2800" b="0" i="0" baseline="0" dirty="0" smtClean="0">
                <a:solidFill>
                  <a:schemeClr val="bg1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endParaRPr lang="de-DE" sz="2800" b="0" i="0" dirty="0">
              <a:solidFill>
                <a:schemeClr val="bg1">
                  <a:lumMod val="7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4" name="Rechteck 13"/>
          <p:cNvSpPr/>
          <p:nvPr userDrawn="1"/>
        </p:nvSpPr>
        <p:spPr>
          <a:xfrm flipV="1">
            <a:off x="0" y="13073964"/>
            <a:ext cx="291442" cy="240579"/>
          </a:xfrm>
          <a:prstGeom prst="rect">
            <a:avLst/>
          </a:prstGeom>
          <a:solidFill>
            <a:srgbClr val="F3BA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sz="4800" dirty="0"/>
          </a:p>
        </p:txBody>
      </p:sp>
      <p:pic>
        <p:nvPicPr>
          <p:cNvPr id="15" name="Bild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219005" y="12881901"/>
            <a:ext cx="1873553" cy="632539"/>
          </a:xfrm>
          <a:prstGeom prst="rect">
            <a:avLst/>
          </a:prstGeom>
        </p:spPr>
      </p:pic>
      <p:sp>
        <p:nvSpPr>
          <p:cNvPr id="5" name="Textfeld 4"/>
          <p:cNvSpPr txBox="1"/>
          <p:nvPr userDrawn="1"/>
        </p:nvSpPr>
        <p:spPr>
          <a:xfrm>
            <a:off x="762000" y="965200"/>
            <a:ext cx="184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2951175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ohn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1" y="0"/>
            <a:ext cx="24384000" cy="2624138"/>
          </a:xfrm>
          <a:prstGeom prst="rect">
            <a:avLst/>
          </a:prstGeom>
          <a:solidFill>
            <a:srgbClr val="373B3B"/>
          </a:solidFill>
          <a:ln>
            <a:solidFill>
              <a:srgbClr val="1D1D1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sz="4800" dirty="0"/>
          </a:p>
        </p:txBody>
      </p:sp>
      <p:sp>
        <p:nvSpPr>
          <p:cNvPr id="4" name="Textfeld 3"/>
          <p:cNvSpPr txBox="1">
            <a:spLocks noChangeArrowheads="1"/>
          </p:cNvSpPr>
          <p:nvPr userDrawn="1"/>
        </p:nvSpPr>
        <p:spPr bwMode="auto">
          <a:xfrm>
            <a:off x="1136503" y="1820865"/>
            <a:ext cx="18473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4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4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4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4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2436813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2436813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2436813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2436813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de-DE" sz="4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40000" y="314328"/>
            <a:ext cx="21480133" cy="1952625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40000" y="3240000"/>
            <a:ext cx="21480133" cy="8601075"/>
          </a:xfrm>
        </p:spPr>
        <p:txBody>
          <a:bodyPr/>
          <a:lstStyle>
            <a:lvl1pPr marL="685714" indent="-685714"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282540" indent="-571428"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  <a:defRPr sz="43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2009524" indent="-571428"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720635" indent="-571428"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3431746" indent="-571428"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/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ndard Head H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1" y="0"/>
            <a:ext cx="24384000" cy="26241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sz="4800" dirty="0"/>
          </a:p>
        </p:txBody>
      </p:sp>
      <p:sp>
        <p:nvSpPr>
          <p:cNvPr id="3" name="Titelplatzhalter 1"/>
          <p:cNvSpPr>
            <a:spLocks noGrp="1"/>
          </p:cNvSpPr>
          <p:nvPr>
            <p:ph type="title"/>
          </p:nvPr>
        </p:nvSpPr>
        <p:spPr bwMode="auto">
          <a:xfrm>
            <a:off x="1440000" y="322069"/>
            <a:ext cx="21412587" cy="1980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440000" y="3240000"/>
            <a:ext cx="21480133" cy="8601075"/>
          </a:xfrm>
        </p:spPr>
        <p:txBody>
          <a:bodyPr/>
          <a:lstStyle>
            <a:lvl1pPr marL="685714" indent="-685714"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  <a:defRPr/>
            </a:lvl1pPr>
            <a:lvl2pPr marL="1282540" indent="-571428"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  <a:defRPr sz="4300"/>
            </a:lvl2pPr>
            <a:lvl3pPr marL="2009524" indent="-571428"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  <a:defRPr/>
            </a:lvl3pPr>
            <a:lvl4pPr marL="2720635" indent="-571428"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  <a:defRPr/>
            </a:lvl4pPr>
            <a:lvl5pPr marL="3431746" indent="-571428"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  <a:defRPr sz="40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feld 4"/>
          <p:cNvSpPr txBox="1">
            <a:spLocks noChangeArrowheads="1"/>
          </p:cNvSpPr>
          <p:nvPr userDrawn="1"/>
        </p:nvSpPr>
        <p:spPr bwMode="auto">
          <a:xfrm>
            <a:off x="406800" y="12931200"/>
            <a:ext cx="43101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4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4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4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4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4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2436813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2436813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2436813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2436813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de-DE" sz="2800" b="0" i="0" dirty="0">
                <a:solidFill>
                  <a:schemeClr val="bg1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Titel</a:t>
            </a:r>
            <a:endParaRPr lang="de-DE" sz="2800" b="0" i="0" dirty="0">
              <a:solidFill>
                <a:srgbClr val="BFBFBF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 userDrawn="1"/>
        </p:nvSpPr>
        <p:spPr bwMode="auto">
          <a:xfrm>
            <a:off x="10849261" y="12931200"/>
            <a:ext cx="2700203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ctr"/>
            <a:r>
              <a:rPr lang="de-DE" sz="2800" b="0" i="0" dirty="0">
                <a:solidFill>
                  <a:schemeClr val="bg1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Folie </a:t>
            </a:r>
            <a:fld id="{43A350D7-F017-B749-BCA7-7EB16B00F499}" type="slidenum">
              <a:rPr lang="de-DE" sz="2800" b="0" i="0" smtClean="0">
                <a:solidFill>
                  <a:schemeClr val="bg1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pPr marL="0" indent="0" algn="ctr"/>
              <a:t>‹Nr.›</a:t>
            </a:fld>
            <a:r>
              <a:rPr lang="de-DE" sz="2800" b="0" i="0" dirty="0">
                <a:solidFill>
                  <a:schemeClr val="bg1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von 36</a:t>
            </a:r>
          </a:p>
        </p:txBody>
      </p:sp>
      <p:sp>
        <p:nvSpPr>
          <p:cNvPr id="7" name="Rechteck 6"/>
          <p:cNvSpPr/>
          <p:nvPr userDrawn="1"/>
        </p:nvSpPr>
        <p:spPr>
          <a:xfrm flipV="1">
            <a:off x="0" y="13073964"/>
            <a:ext cx="291442" cy="240579"/>
          </a:xfrm>
          <a:prstGeom prst="rect">
            <a:avLst/>
          </a:prstGeom>
          <a:solidFill>
            <a:srgbClr val="F3BA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sz="4800" dirty="0"/>
          </a:p>
        </p:txBody>
      </p:sp>
      <p:pic>
        <p:nvPicPr>
          <p:cNvPr id="8" name="Bild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219005" y="12881901"/>
            <a:ext cx="1873553" cy="632539"/>
          </a:xfrm>
          <a:prstGeom prst="rect">
            <a:avLst/>
          </a:prstGeom>
        </p:spPr>
      </p:pic>
    </p:spTree>
    <p:extLst/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tandard Head Hell ohn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1" y="0"/>
            <a:ext cx="24384000" cy="26241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sz="4800" dirty="0"/>
          </a:p>
        </p:txBody>
      </p:sp>
      <p:sp>
        <p:nvSpPr>
          <p:cNvPr id="3" name="Titelplatzhalter 1"/>
          <p:cNvSpPr>
            <a:spLocks noGrp="1"/>
          </p:cNvSpPr>
          <p:nvPr>
            <p:ph type="title"/>
          </p:nvPr>
        </p:nvSpPr>
        <p:spPr bwMode="auto">
          <a:xfrm>
            <a:off x="1440000" y="322069"/>
            <a:ext cx="21412587" cy="1980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440000" y="3240000"/>
            <a:ext cx="21480133" cy="8601075"/>
          </a:xfrm>
        </p:spPr>
        <p:txBody>
          <a:bodyPr/>
          <a:lstStyle>
            <a:lvl1pPr marL="685714" indent="-685714"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  <a:defRPr/>
            </a:lvl1pPr>
            <a:lvl2pPr marL="1282540" indent="-571428"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  <a:defRPr sz="4300"/>
            </a:lvl2pPr>
            <a:lvl3pPr marL="2009524" indent="-571428"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  <a:defRPr/>
            </a:lvl3pPr>
            <a:lvl4pPr marL="2720635" indent="-571428"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  <a:defRPr/>
            </a:lvl4pPr>
            <a:lvl5pPr marL="3431746" indent="-571428"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  <a:defRPr sz="40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/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unkel mit Footer">
    <p:bg>
      <p:bgPr>
        <a:solidFill>
          <a:srgbClr val="37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2178" y="12881901"/>
            <a:ext cx="1867206" cy="632539"/>
          </a:xfrm>
          <a:prstGeom prst="rect">
            <a:avLst/>
          </a:prstGeom>
        </p:spPr>
      </p:pic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1440000" y="314328"/>
            <a:ext cx="21412587" cy="19526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1440000" y="3240000"/>
            <a:ext cx="21480133" cy="8601075"/>
          </a:xfrm>
        </p:spPr>
        <p:txBody>
          <a:bodyPr/>
          <a:lstStyle>
            <a:lvl1pPr marL="685714" indent="-685714">
              <a:buClr>
                <a:schemeClr val="bg1"/>
              </a:buClr>
              <a:buFont typeface="Arial"/>
              <a:buChar char="•"/>
              <a:defRPr>
                <a:solidFill>
                  <a:schemeClr val="bg1"/>
                </a:solidFill>
              </a:defRPr>
            </a:lvl1pPr>
            <a:lvl2pPr marL="1282540" indent="-571428">
              <a:buClr>
                <a:schemeClr val="bg1"/>
              </a:buClr>
              <a:buFont typeface="Arial"/>
              <a:buChar char="•"/>
              <a:defRPr sz="4300">
                <a:solidFill>
                  <a:schemeClr val="bg1"/>
                </a:solidFill>
              </a:defRPr>
            </a:lvl2pPr>
            <a:lvl3pPr marL="2009524" indent="-571428">
              <a:buClr>
                <a:schemeClr val="bg1"/>
              </a:buClr>
              <a:buFont typeface="Arial"/>
              <a:buChar char="•"/>
              <a:defRPr>
                <a:solidFill>
                  <a:schemeClr val="bg1"/>
                </a:solidFill>
              </a:defRPr>
            </a:lvl3pPr>
            <a:lvl4pPr marL="2720635" indent="-571428">
              <a:buClr>
                <a:schemeClr val="bg1"/>
              </a:buClr>
              <a:buFont typeface="Arial"/>
              <a:buChar char="•"/>
              <a:defRPr>
                <a:solidFill>
                  <a:schemeClr val="bg1"/>
                </a:solidFill>
              </a:defRPr>
            </a:lvl4pPr>
            <a:lvl5pPr marL="3431746" indent="-571428">
              <a:buClr>
                <a:schemeClr val="bg1"/>
              </a:buClr>
              <a:buFont typeface="Arial"/>
              <a:buChar char="•"/>
              <a:defRPr sz="40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Rechteck 9"/>
          <p:cNvSpPr/>
          <p:nvPr userDrawn="1"/>
        </p:nvSpPr>
        <p:spPr>
          <a:xfrm flipV="1">
            <a:off x="0" y="13073964"/>
            <a:ext cx="291442" cy="240579"/>
          </a:xfrm>
          <a:prstGeom prst="rect">
            <a:avLst/>
          </a:prstGeom>
          <a:solidFill>
            <a:srgbClr val="F3BA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sz="4800" dirty="0"/>
          </a:p>
        </p:txBody>
      </p:sp>
      <p:sp>
        <p:nvSpPr>
          <p:cNvPr id="11" name="Textfeld 10"/>
          <p:cNvSpPr txBox="1">
            <a:spLocks noChangeArrowheads="1"/>
          </p:cNvSpPr>
          <p:nvPr userDrawn="1"/>
        </p:nvSpPr>
        <p:spPr bwMode="auto">
          <a:xfrm>
            <a:off x="406800" y="12931200"/>
            <a:ext cx="43101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4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4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4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4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4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2436813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2436813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2436813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2436813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de-DE" sz="2800" b="0" i="0" dirty="0">
                <a:solidFill>
                  <a:schemeClr val="bg1">
                    <a:lumMod val="6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Titel</a:t>
            </a:r>
          </a:p>
        </p:txBody>
      </p:sp>
      <p:sp>
        <p:nvSpPr>
          <p:cNvPr id="12" name="Foliennummernplatzhalter 5"/>
          <p:cNvSpPr>
            <a:spLocks noGrp="1"/>
          </p:cNvSpPr>
          <p:nvPr userDrawn="1"/>
        </p:nvSpPr>
        <p:spPr bwMode="auto">
          <a:xfrm>
            <a:off x="10849261" y="12931200"/>
            <a:ext cx="2700203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ctr"/>
            <a:r>
              <a:rPr lang="de-DE" sz="2800" b="0" i="0" dirty="0">
                <a:solidFill>
                  <a:schemeClr val="bg1">
                    <a:lumMod val="6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Folie </a:t>
            </a:r>
            <a:fld id="{43A350D7-F017-B749-BCA7-7EB16B00F499}" type="slidenum">
              <a:rPr lang="de-DE" sz="2800" b="0" i="0" smtClean="0">
                <a:solidFill>
                  <a:schemeClr val="bg1">
                    <a:lumMod val="6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pPr marL="0" indent="0" algn="ctr"/>
              <a:t>‹Nr.›</a:t>
            </a:fld>
            <a:r>
              <a:rPr lang="de-DE" sz="2800" b="0" i="0" dirty="0">
                <a:solidFill>
                  <a:schemeClr val="bg1">
                    <a:lumMod val="6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von 36</a:t>
            </a:r>
          </a:p>
        </p:txBody>
      </p:sp>
    </p:spTree>
    <p:extLst/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unkel ohne Footer">
    <p:bg>
      <p:bgPr>
        <a:solidFill>
          <a:srgbClr val="37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1440000" y="314328"/>
            <a:ext cx="21412587" cy="1952625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1440000" y="3240000"/>
            <a:ext cx="21480133" cy="8601075"/>
          </a:xfrm>
        </p:spPr>
        <p:txBody>
          <a:bodyPr/>
          <a:lstStyle>
            <a:lvl1pPr marL="685714" indent="-685714">
              <a:buClr>
                <a:schemeClr val="bg1"/>
              </a:buClr>
              <a:buFont typeface="Arial"/>
              <a:buChar char="•"/>
              <a:defRPr>
                <a:solidFill>
                  <a:schemeClr val="bg1"/>
                </a:solidFill>
              </a:defRPr>
            </a:lvl1pPr>
            <a:lvl2pPr marL="1282540" indent="-571428">
              <a:buClr>
                <a:schemeClr val="bg1"/>
              </a:buClr>
              <a:buFont typeface="Arial"/>
              <a:buChar char="•"/>
              <a:defRPr sz="4300">
                <a:solidFill>
                  <a:schemeClr val="bg1"/>
                </a:solidFill>
              </a:defRPr>
            </a:lvl2pPr>
            <a:lvl3pPr marL="2009524" indent="-571428">
              <a:buClr>
                <a:schemeClr val="bg1"/>
              </a:buClr>
              <a:buFont typeface="Arial"/>
              <a:buChar char="•"/>
              <a:defRPr>
                <a:solidFill>
                  <a:schemeClr val="bg1"/>
                </a:solidFill>
              </a:defRPr>
            </a:lvl3pPr>
            <a:lvl4pPr marL="2720635" indent="-571428">
              <a:buClr>
                <a:schemeClr val="bg1"/>
              </a:buClr>
              <a:buFont typeface="Arial"/>
              <a:buChar char="•"/>
              <a:defRPr>
                <a:solidFill>
                  <a:schemeClr val="bg1"/>
                </a:solidFill>
              </a:defRPr>
            </a:lvl4pPr>
            <a:lvl5pPr marL="3431746" indent="-571428">
              <a:buClr>
                <a:schemeClr val="bg1"/>
              </a:buClr>
              <a:buFont typeface="Arial"/>
              <a:buChar char="•"/>
              <a:defRPr sz="40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/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ll ohn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1440000" y="314328"/>
            <a:ext cx="21412587" cy="1952625"/>
          </a:xfrm>
        </p:spPr>
        <p:txBody>
          <a:bodyPr/>
          <a:lstStyle>
            <a:lvl1pPr>
              <a:defRPr>
                <a:solidFill>
                  <a:srgbClr val="676766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1440000" y="3240000"/>
            <a:ext cx="21480133" cy="8601075"/>
          </a:xfrm>
        </p:spPr>
        <p:txBody>
          <a:bodyPr/>
          <a:lstStyle>
            <a:lvl1pPr marL="685714" indent="-685714"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282540" indent="-571428"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  <a:defRPr sz="43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2009524" indent="-571428"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720635" indent="-571428"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3431746" indent="-571428"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/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sig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8160279" y="894"/>
            <a:ext cx="16223723" cy="13714215"/>
          </a:xfrm>
          <a:prstGeom prst="rect">
            <a:avLst/>
          </a:prstGeom>
          <a:solidFill>
            <a:srgbClr val="373B3B"/>
          </a:solidFill>
          <a:ln>
            <a:solidFill>
              <a:srgbClr val="1D1D1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</p:spTree>
    <p:extLst/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1" y="0"/>
            <a:ext cx="24384000" cy="2624138"/>
          </a:xfrm>
          <a:prstGeom prst="rect">
            <a:avLst/>
          </a:prstGeom>
          <a:solidFill>
            <a:srgbClr val="373B3B"/>
          </a:solidFill>
          <a:ln>
            <a:solidFill>
              <a:srgbClr val="1D1D1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sz="4800" dirty="0"/>
          </a:p>
        </p:txBody>
      </p:sp>
      <p:sp>
        <p:nvSpPr>
          <p:cNvPr id="1027" name="Titelplatzhalter 1"/>
          <p:cNvSpPr>
            <a:spLocks noGrp="1"/>
          </p:cNvSpPr>
          <p:nvPr>
            <p:ph type="title"/>
          </p:nvPr>
        </p:nvSpPr>
        <p:spPr bwMode="auto">
          <a:xfrm>
            <a:off x="1440000" y="322069"/>
            <a:ext cx="21412587" cy="1980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28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1440000" y="3240000"/>
            <a:ext cx="21430048" cy="860107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7" r:id="rId3"/>
    <p:sldLayoutId id="2147483882" r:id="rId4"/>
    <p:sldLayoutId id="2147483883" r:id="rId5"/>
    <p:sldLayoutId id="2147483876" r:id="rId6"/>
    <p:sldLayoutId id="2147483879" r:id="rId7"/>
    <p:sldLayoutId id="2147483878" r:id="rId8"/>
    <p:sldLayoutId id="2147483880" r:id="rId9"/>
    <p:sldLayoutId id="2147483881" r:id="rId10"/>
  </p:sldLayoutIdLst>
  <p:transition>
    <p:wipe dir="r"/>
  </p:transition>
  <p:hf hdr="0"/>
  <p:txStyles>
    <p:titleStyle>
      <a:lvl1pPr algn="l" defTabSz="2436508" rtl="0" eaLnBrk="0" fontAlgn="base" hangingPunct="0">
        <a:spcBef>
          <a:spcPct val="0"/>
        </a:spcBef>
        <a:spcAft>
          <a:spcPct val="0"/>
        </a:spcAft>
        <a:defRPr sz="5999" kern="1200">
          <a:solidFill>
            <a:schemeClr val="bg1"/>
          </a:solidFill>
          <a:latin typeface="Calibri Light"/>
          <a:ea typeface="ＭＳ Ｐゴシック" charset="0"/>
          <a:cs typeface="Calibri Light"/>
        </a:defRPr>
      </a:lvl1pPr>
      <a:lvl2pPr algn="l" defTabSz="2436508" rtl="0" eaLnBrk="0" fontAlgn="base" hangingPunct="0">
        <a:spcBef>
          <a:spcPct val="0"/>
        </a:spcBef>
        <a:spcAft>
          <a:spcPct val="0"/>
        </a:spcAft>
        <a:defRPr sz="6698">
          <a:solidFill>
            <a:schemeClr val="bg1"/>
          </a:solidFill>
          <a:latin typeface="Calibri Light" charset="0"/>
          <a:ea typeface="ＭＳ Ｐゴシック" charset="0"/>
        </a:defRPr>
      </a:lvl2pPr>
      <a:lvl3pPr algn="l" defTabSz="2436508" rtl="0" eaLnBrk="0" fontAlgn="base" hangingPunct="0">
        <a:spcBef>
          <a:spcPct val="0"/>
        </a:spcBef>
        <a:spcAft>
          <a:spcPct val="0"/>
        </a:spcAft>
        <a:defRPr sz="6698">
          <a:solidFill>
            <a:schemeClr val="bg1"/>
          </a:solidFill>
          <a:latin typeface="Calibri Light" charset="0"/>
          <a:ea typeface="ＭＳ Ｐゴシック" charset="0"/>
        </a:defRPr>
      </a:lvl3pPr>
      <a:lvl4pPr algn="l" defTabSz="2436508" rtl="0" eaLnBrk="0" fontAlgn="base" hangingPunct="0">
        <a:spcBef>
          <a:spcPct val="0"/>
        </a:spcBef>
        <a:spcAft>
          <a:spcPct val="0"/>
        </a:spcAft>
        <a:defRPr sz="6698">
          <a:solidFill>
            <a:schemeClr val="bg1"/>
          </a:solidFill>
          <a:latin typeface="Calibri Light" charset="0"/>
          <a:ea typeface="ＭＳ Ｐゴシック" charset="0"/>
        </a:defRPr>
      </a:lvl4pPr>
      <a:lvl5pPr algn="l" defTabSz="2436508" rtl="0" eaLnBrk="0" fontAlgn="base" hangingPunct="0">
        <a:spcBef>
          <a:spcPct val="0"/>
        </a:spcBef>
        <a:spcAft>
          <a:spcPct val="0"/>
        </a:spcAft>
        <a:defRPr sz="6698">
          <a:solidFill>
            <a:schemeClr val="bg1"/>
          </a:solidFill>
          <a:latin typeface="Calibri Light" charset="0"/>
          <a:ea typeface="ＭＳ Ｐゴシック" charset="0"/>
        </a:defRPr>
      </a:lvl5pPr>
      <a:lvl6pPr marL="457143" algn="l" defTabSz="2436508" rtl="0" fontAlgn="base">
        <a:spcBef>
          <a:spcPct val="0"/>
        </a:spcBef>
        <a:spcAft>
          <a:spcPct val="0"/>
        </a:spcAft>
        <a:defRPr sz="6698">
          <a:solidFill>
            <a:schemeClr val="tx2"/>
          </a:solidFill>
          <a:latin typeface="Calibri Light" charset="0"/>
          <a:ea typeface="ＭＳ Ｐゴシック" charset="0"/>
        </a:defRPr>
      </a:lvl6pPr>
      <a:lvl7pPr marL="914286" algn="l" defTabSz="2436508" rtl="0" fontAlgn="base">
        <a:spcBef>
          <a:spcPct val="0"/>
        </a:spcBef>
        <a:spcAft>
          <a:spcPct val="0"/>
        </a:spcAft>
        <a:defRPr sz="6698">
          <a:solidFill>
            <a:schemeClr val="tx2"/>
          </a:solidFill>
          <a:latin typeface="Calibri Light" charset="0"/>
          <a:ea typeface="ＭＳ Ｐゴシック" charset="0"/>
        </a:defRPr>
      </a:lvl7pPr>
      <a:lvl8pPr marL="1371428" algn="l" defTabSz="2436508" rtl="0" fontAlgn="base">
        <a:spcBef>
          <a:spcPct val="0"/>
        </a:spcBef>
        <a:spcAft>
          <a:spcPct val="0"/>
        </a:spcAft>
        <a:defRPr sz="6698">
          <a:solidFill>
            <a:schemeClr val="tx2"/>
          </a:solidFill>
          <a:latin typeface="Calibri Light" charset="0"/>
          <a:ea typeface="ＭＳ Ｐゴシック" charset="0"/>
        </a:defRPr>
      </a:lvl8pPr>
      <a:lvl9pPr marL="1828572" algn="l" defTabSz="2436508" rtl="0" fontAlgn="base">
        <a:spcBef>
          <a:spcPct val="0"/>
        </a:spcBef>
        <a:spcAft>
          <a:spcPct val="0"/>
        </a:spcAft>
        <a:defRPr sz="6698">
          <a:solidFill>
            <a:schemeClr val="tx2"/>
          </a:solidFill>
          <a:latin typeface="Calibri Light" charset="0"/>
          <a:ea typeface="ＭＳ Ｐゴシック" charset="0"/>
        </a:defRPr>
      </a:lvl9pPr>
    </p:titleStyle>
    <p:bodyStyle>
      <a:lvl1pPr marL="709525" indent="-709525" algn="l" defTabSz="2436508" rtl="0" eaLnBrk="0" fontAlgn="base" hangingPunct="0">
        <a:spcBef>
          <a:spcPct val="20000"/>
        </a:spcBef>
        <a:spcAft>
          <a:spcPct val="0"/>
        </a:spcAft>
        <a:buClr>
          <a:schemeClr val="tx1">
            <a:lumMod val="75000"/>
            <a:lumOff val="25000"/>
          </a:schemeClr>
        </a:buClr>
        <a:buFont typeface="Arial" charset="0"/>
        <a:buChar char="•"/>
        <a:defRPr sz="4500" kern="1200">
          <a:solidFill>
            <a:schemeClr val="tx1">
              <a:lumMod val="75000"/>
              <a:lumOff val="25000"/>
            </a:schemeClr>
          </a:solidFill>
          <a:latin typeface="Calibri"/>
          <a:ea typeface="ＭＳ Ｐゴシック" charset="0"/>
          <a:cs typeface="Calibri"/>
        </a:defRPr>
      </a:lvl1pPr>
      <a:lvl2pPr marL="1438095" indent="-726984" algn="l" defTabSz="2436508" rtl="0" eaLnBrk="0" fontAlgn="base" hangingPunct="0">
        <a:spcBef>
          <a:spcPct val="20000"/>
        </a:spcBef>
        <a:spcAft>
          <a:spcPct val="0"/>
        </a:spcAft>
        <a:buClr>
          <a:schemeClr val="tx1">
            <a:lumMod val="75000"/>
            <a:lumOff val="25000"/>
          </a:schemeClr>
        </a:buClr>
        <a:buFont typeface="Arial" charset="0"/>
        <a:buChar char="•"/>
        <a:defRPr sz="4800" kern="1200">
          <a:solidFill>
            <a:schemeClr val="tx1">
              <a:lumMod val="75000"/>
              <a:lumOff val="25000"/>
            </a:schemeClr>
          </a:solidFill>
          <a:latin typeface="Calibri"/>
          <a:ea typeface="ＭＳ Ｐゴシック" charset="0"/>
          <a:cs typeface="Calibri"/>
        </a:defRPr>
      </a:lvl2pPr>
      <a:lvl3pPr marL="1920635" indent="-482540" algn="l" defTabSz="2436508" rtl="0" eaLnBrk="0" fontAlgn="base" hangingPunct="0">
        <a:spcBef>
          <a:spcPct val="20000"/>
        </a:spcBef>
        <a:spcAft>
          <a:spcPct val="0"/>
        </a:spcAft>
        <a:buClr>
          <a:schemeClr val="tx1">
            <a:lumMod val="75000"/>
            <a:lumOff val="25000"/>
          </a:schemeClr>
        </a:buClr>
        <a:buFont typeface="Arial" charset="0"/>
        <a:buChar char="•"/>
        <a:defRPr sz="4300" kern="1200">
          <a:solidFill>
            <a:schemeClr val="tx1">
              <a:lumMod val="75000"/>
              <a:lumOff val="25000"/>
            </a:schemeClr>
          </a:solidFill>
          <a:latin typeface="Calibri"/>
          <a:ea typeface="ＭＳ Ｐゴシック" charset="0"/>
          <a:cs typeface="Calibri"/>
        </a:defRPr>
      </a:lvl3pPr>
      <a:lvl4pPr marL="2626985" indent="-477779" algn="l" defTabSz="2436508" rtl="0" eaLnBrk="0" fontAlgn="base" hangingPunct="0">
        <a:spcBef>
          <a:spcPct val="20000"/>
        </a:spcBef>
        <a:spcAft>
          <a:spcPct val="0"/>
        </a:spcAft>
        <a:buClr>
          <a:schemeClr val="tx1">
            <a:lumMod val="75000"/>
            <a:lumOff val="25000"/>
          </a:schemeClr>
        </a:buClr>
        <a:buFont typeface="Arial" charset="0"/>
        <a:buChar char="•"/>
        <a:defRPr sz="4300" kern="1200">
          <a:solidFill>
            <a:schemeClr val="tx1">
              <a:lumMod val="75000"/>
              <a:lumOff val="25000"/>
            </a:schemeClr>
          </a:solidFill>
          <a:latin typeface="Calibri"/>
          <a:ea typeface="ＭＳ Ｐゴシック" charset="0"/>
          <a:cs typeface="Calibri"/>
        </a:defRPr>
      </a:lvl4pPr>
      <a:lvl5pPr marL="3338095" indent="-477779" algn="l" defTabSz="2436508" rtl="0" eaLnBrk="0" fontAlgn="base" hangingPunct="0">
        <a:spcBef>
          <a:spcPct val="20000"/>
        </a:spcBef>
        <a:spcAft>
          <a:spcPct val="0"/>
        </a:spcAft>
        <a:buClr>
          <a:schemeClr val="tx1">
            <a:lumMod val="75000"/>
            <a:lumOff val="25000"/>
          </a:schemeClr>
        </a:buClr>
        <a:buFont typeface="Arial" charset="0"/>
        <a:buChar char="•"/>
        <a:defRPr sz="4300" kern="1200">
          <a:solidFill>
            <a:schemeClr val="tx1">
              <a:lumMod val="75000"/>
              <a:lumOff val="25000"/>
            </a:schemeClr>
          </a:solidFill>
          <a:latin typeface="Calibri"/>
          <a:ea typeface="ＭＳ Ｐゴシック" charset="0"/>
          <a:cs typeface="Calibri"/>
        </a:defRPr>
      </a:lvl5pPr>
      <a:lvl6pPr marL="6704747" indent="-609522" algn="l" defTabSz="2438090" rtl="0" eaLnBrk="1" latinLnBrk="0" hangingPunct="1">
        <a:spcBef>
          <a:spcPct val="20000"/>
        </a:spcBef>
        <a:buFont typeface="Arial" pitchFamily="34" charset="0"/>
        <a:buChar char="•"/>
        <a:defRPr sz="5299" kern="1200">
          <a:solidFill>
            <a:schemeClr val="tx1"/>
          </a:solidFill>
          <a:latin typeface="+mn-lt"/>
          <a:ea typeface="+mn-ea"/>
          <a:cs typeface="+mn-cs"/>
        </a:defRPr>
      </a:lvl6pPr>
      <a:lvl7pPr marL="7923793" indent="-609522" algn="l" defTabSz="2438090" rtl="0" eaLnBrk="1" latinLnBrk="0" hangingPunct="1">
        <a:spcBef>
          <a:spcPct val="20000"/>
        </a:spcBef>
        <a:buFont typeface="Arial" pitchFamily="34" charset="0"/>
        <a:buChar char="•"/>
        <a:defRPr sz="5299" kern="1200">
          <a:solidFill>
            <a:schemeClr val="tx1"/>
          </a:solidFill>
          <a:latin typeface="+mn-lt"/>
          <a:ea typeface="+mn-ea"/>
          <a:cs typeface="+mn-cs"/>
        </a:defRPr>
      </a:lvl7pPr>
      <a:lvl8pPr marL="9142841" indent="-609522" algn="l" defTabSz="2438090" rtl="0" eaLnBrk="1" latinLnBrk="0" hangingPunct="1">
        <a:spcBef>
          <a:spcPct val="20000"/>
        </a:spcBef>
        <a:buFont typeface="Arial" pitchFamily="34" charset="0"/>
        <a:buChar char="•"/>
        <a:defRPr sz="5299" kern="1200">
          <a:solidFill>
            <a:schemeClr val="tx1"/>
          </a:solidFill>
          <a:latin typeface="+mn-lt"/>
          <a:ea typeface="+mn-ea"/>
          <a:cs typeface="+mn-cs"/>
        </a:defRPr>
      </a:lvl8pPr>
      <a:lvl9pPr marL="10361882" indent="-609522" algn="l" defTabSz="2438090" rtl="0" eaLnBrk="1" latinLnBrk="0" hangingPunct="1">
        <a:spcBef>
          <a:spcPct val="20000"/>
        </a:spcBef>
        <a:buFont typeface="Arial" pitchFamily="34" charset="0"/>
        <a:buChar char="•"/>
        <a:defRPr sz="52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243809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048" algn="l" defTabSz="243809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090" algn="l" defTabSz="243809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137" algn="l" defTabSz="243809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181" algn="l" defTabSz="243809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5225" algn="l" defTabSz="243809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4269" algn="l" defTabSz="243809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3315" algn="l" defTabSz="243809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2359" algn="l" defTabSz="243809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pring.io/projects/spring-boot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spring-projects/spring-boot/wiki/Spring-Boot-2.0-Migration-Guide" TargetMode="External"/><Relationship Id="rId4" Type="http://schemas.openxmlformats.org/officeDocument/2006/relationships/hyperlink" Target="https://www.baeldung.com/new-spring-boot-2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9.png"/><Relationship Id="rId5" Type="http://schemas.openxmlformats.org/officeDocument/2006/relationships/hyperlink" Target="mailto:andy.degenkolbe@consol.de" TargetMode="External"/><Relationship Id="rId4" Type="http://schemas.openxmlformats.org/officeDocument/2006/relationships/hyperlink" Target="mailto:info@consol.d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el 1"/>
          <p:cNvSpPr txBox="1">
            <a:spLocks/>
          </p:cNvSpPr>
          <p:nvPr/>
        </p:nvSpPr>
        <p:spPr bwMode="auto">
          <a:xfrm>
            <a:off x="9661527" y="9322291"/>
            <a:ext cx="14457068" cy="1495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4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4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4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4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2436813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2436813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2436813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2436813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ts val="9998"/>
              </a:lnSpc>
            </a:pPr>
            <a:r>
              <a:rPr lang="de-DE" sz="9998" dirty="0">
                <a:solidFill>
                  <a:schemeClr val="bg1"/>
                </a:solidFill>
                <a:latin typeface="Calibri Light" charset="0"/>
                <a:cs typeface="Calibri Light" charset="0"/>
              </a:rPr>
              <a:t>Von Spring Boot zu Spring Boot 2 - Features und Migration</a:t>
            </a:r>
          </a:p>
        </p:txBody>
      </p:sp>
      <p:cxnSp>
        <p:nvCxnSpPr>
          <p:cNvPr id="4" name="Gerade Verbindung 3"/>
          <p:cNvCxnSpPr/>
          <p:nvPr/>
        </p:nvCxnSpPr>
        <p:spPr>
          <a:xfrm>
            <a:off x="15860235" y="1538981"/>
            <a:ext cx="0" cy="210792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488469" y="1538981"/>
            <a:ext cx="6238731" cy="2107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22361790" y="6794510"/>
            <a:ext cx="184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8096" y="931100"/>
            <a:ext cx="2715808" cy="2715808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10" y="5373065"/>
            <a:ext cx="7620000" cy="247650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860909" y="12344400"/>
            <a:ext cx="52440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>
                <a:solidFill>
                  <a:schemeClr val="bg1"/>
                </a:solidFill>
              </a:rPr>
              <a:t>Andy Degenkolbe</a:t>
            </a:r>
            <a:endParaRPr lang="de-DE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19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Migrationsschritte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Anpassen der POM</a:t>
            </a:r>
          </a:p>
          <a:p>
            <a:r>
              <a:rPr lang="de-DE" dirty="0"/>
              <a:t>Umstellung der </a:t>
            </a:r>
            <a:r>
              <a:rPr lang="de-DE" dirty="0" err="1" smtClean="0"/>
              <a:t>Actuator</a:t>
            </a:r>
            <a:r>
              <a:rPr lang="de-DE" dirty="0" smtClean="0"/>
              <a:t>-Endpoints-Syntax</a:t>
            </a:r>
            <a:endParaRPr lang="de-DE" dirty="0"/>
          </a:p>
          <a:p>
            <a:r>
              <a:rPr lang="de-DE" dirty="0" smtClean="0"/>
              <a:t>Anpassung </a:t>
            </a:r>
            <a:r>
              <a:rPr lang="de-DE" dirty="0" smtClean="0"/>
              <a:t>Spring Security </a:t>
            </a:r>
            <a:r>
              <a:rPr lang="de-DE" dirty="0" smtClean="0"/>
              <a:t>Adapter</a:t>
            </a:r>
            <a:endParaRPr lang="de-DE" dirty="0" smtClean="0"/>
          </a:p>
          <a:p>
            <a:r>
              <a:rPr lang="de-DE" dirty="0" smtClean="0"/>
              <a:t>Umstellung der </a:t>
            </a:r>
            <a:r>
              <a:rPr lang="de-DE" dirty="0" err="1" smtClean="0"/>
              <a:t>Actuator</a:t>
            </a:r>
            <a:r>
              <a:rPr lang="de-DE" dirty="0" smtClean="0"/>
              <a:t>-Routen</a:t>
            </a:r>
          </a:p>
        </p:txBody>
      </p:sp>
    </p:spTree>
    <p:extLst>
      <p:ext uri="{BB962C8B-B14F-4D97-AF65-F5344CB8AC3E}">
        <p14:creationId xmlns:p14="http://schemas.microsoft.com/office/powerpoint/2010/main" val="12500742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078" y="8230469"/>
            <a:ext cx="3611975" cy="277198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>
              <a:solidFill>
                <a:srgbClr val="679925"/>
              </a:solidFill>
            </a:endParaRPr>
          </a:p>
          <a:p>
            <a:endParaRPr lang="de-DE" dirty="0" smtClean="0">
              <a:solidFill>
                <a:srgbClr val="679925"/>
              </a:solidFill>
            </a:endParaRPr>
          </a:p>
          <a:p>
            <a:pPr marL="0" indent="0" algn="ctr">
              <a:buNone/>
            </a:pPr>
            <a:r>
              <a:rPr lang="de-DE" sz="8000" b="1" dirty="0" smtClean="0">
                <a:solidFill>
                  <a:srgbClr val="679925"/>
                </a:solidFill>
              </a:rPr>
              <a:t>Demo</a:t>
            </a:r>
          </a:p>
          <a:p>
            <a:pPr marL="0" indent="0" algn="ctr">
              <a:buNone/>
            </a:pPr>
            <a:r>
              <a:rPr lang="de-DE" sz="3600" b="1" dirty="0">
                <a:solidFill>
                  <a:srgbClr val="679925"/>
                </a:solidFill>
              </a:rPr>
              <a:t>Quellecode unter https://github.com/adegenkolbe/jcon_demo</a:t>
            </a:r>
          </a:p>
        </p:txBody>
      </p:sp>
    </p:spTree>
    <p:extLst>
      <p:ext uri="{BB962C8B-B14F-4D97-AF65-F5344CB8AC3E}">
        <p14:creationId xmlns:p14="http://schemas.microsoft.com/office/powerpoint/2010/main" val="358823106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>
              <a:solidFill>
                <a:srgbClr val="679925"/>
              </a:solidFill>
            </a:endParaRPr>
          </a:p>
          <a:p>
            <a:endParaRPr lang="de-DE" dirty="0" smtClean="0">
              <a:solidFill>
                <a:srgbClr val="679925"/>
              </a:solidFill>
            </a:endParaRPr>
          </a:p>
          <a:p>
            <a:pPr marL="0" indent="0" algn="ctr">
              <a:buNone/>
            </a:pPr>
            <a:r>
              <a:rPr lang="de-DE" sz="8000" b="1" dirty="0" smtClean="0">
                <a:solidFill>
                  <a:srgbClr val="679925"/>
                </a:solidFill>
              </a:rPr>
              <a:t>Zusammenfassung</a:t>
            </a:r>
            <a:endParaRPr lang="de-DE" sz="8000" b="1" dirty="0">
              <a:solidFill>
                <a:srgbClr val="679925"/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4074" y="8173091"/>
            <a:ext cx="2991982" cy="288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08394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Spring Boot 2 kommt mit neuen Versionen von</a:t>
            </a:r>
          </a:p>
          <a:p>
            <a:pPr lvl="1"/>
            <a:r>
              <a:rPr lang="de-DE" dirty="0" smtClean="0"/>
              <a:t>Spring</a:t>
            </a:r>
          </a:p>
          <a:p>
            <a:pPr lvl="1"/>
            <a:r>
              <a:rPr lang="de-DE" dirty="0" err="1" smtClean="0"/>
              <a:t>Hibernate</a:t>
            </a:r>
            <a:endParaRPr lang="de-DE" dirty="0"/>
          </a:p>
          <a:p>
            <a:pPr lvl="1"/>
            <a:r>
              <a:rPr lang="de-DE" dirty="0" err="1" smtClean="0"/>
              <a:t>Tomcat</a:t>
            </a:r>
            <a:endParaRPr lang="de-DE" dirty="0" smtClean="0"/>
          </a:p>
          <a:p>
            <a:pPr lvl="1"/>
            <a:r>
              <a:rPr lang="de-DE" dirty="0" err="1" smtClean="0"/>
              <a:t>Thymeleaf</a:t>
            </a:r>
            <a:endParaRPr lang="de-DE" dirty="0" smtClean="0"/>
          </a:p>
          <a:p>
            <a:r>
              <a:rPr lang="de-DE" dirty="0" smtClean="0"/>
              <a:t>Zur Umstellung notwendige Schritte</a:t>
            </a:r>
          </a:p>
          <a:p>
            <a:pPr lvl="1"/>
            <a:r>
              <a:rPr lang="de-DE" dirty="0" smtClean="0"/>
              <a:t>POM Versionen anpassen</a:t>
            </a:r>
          </a:p>
          <a:p>
            <a:pPr lvl="1"/>
            <a:r>
              <a:rPr lang="de-DE" dirty="0"/>
              <a:t>neue Annotationen und Routen für </a:t>
            </a:r>
            <a:r>
              <a:rPr lang="de-DE" dirty="0" err="1"/>
              <a:t>Actuator</a:t>
            </a:r>
            <a:r>
              <a:rPr lang="de-DE" dirty="0"/>
              <a:t> Endpoints</a:t>
            </a:r>
          </a:p>
          <a:p>
            <a:pPr lvl="1"/>
            <a:r>
              <a:rPr lang="de-DE" dirty="0" smtClean="0"/>
              <a:t>Spring Security Adapter Anpassungen</a:t>
            </a:r>
          </a:p>
        </p:txBody>
      </p:sp>
    </p:spTree>
    <p:extLst>
      <p:ext uri="{BB962C8B-B14F-4D97-AF65-F5344CB8AC3E}">
        <p14:creationId xmlns:p14="http://schemas.microsoft.com/office/powerpoint/2010/main" val="334688070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160000" y="5635627"/>
            <a:ext cx="12623996" cy="1952625"/>
          </a:xfrm>
        </p:spPr>
        <p:txBody>
          <a:bodyPr/>
          <a:lstStyle/>
          <a:p>
            <a:r>
              <a:rPr lang="de-DE" sz="9000" dirty="0"/>
              <a:t>Noch Fragen?</a:t>
            </a:r>
          </a:p>
        </p:txBody>
      </p:sp>
      <p:sp>
        <p:nvSpPr>
          <p:cNvPr id="4" name="Rechteck 3"/>
          <p:cNvSpPr/>
          <p:nvPr/>
        </p:nvSpPr>
        <p:spPr>
          <a:xfrm rot="16200000">
            <a:off x="7633676" y="6589079"/>
            <a:ext cx="3234950" cy="45719"/>
          </a:xfrm>
          <a:prstGeom prst="rect">
            <a:avLst/>
          </a:prstGeom>
          <a:solidFill>
            <a:srgbClr val="FECC0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308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160000" y="5635627"/>
            <a:ext cx="12623996" cy="1952625"/>
          </a:xfrm>
        </p:spPr>
        <p:txBody>
          <a:bodyPr/>
          <a:lstStyle/>
          <a:p>
            <a:r>
              <a:rPr lang="de-DE" sz="9000" dirty="0"/>
              <a:t>Vielen Dank!</a:t>
            </a:r>
          </a:p>
        </p:txBody>
      </p:sp>
      <p:sp>
        <p:nvSpPr>
          <p:cNvPr id="4" name="Rechteck 3"/>
          <p:cNvSpPr/>
          <p:nvPr/>
        </p:nvSpPr>
        <p:spPr>
          <a:xfrm rot="16200000">
            <a:off x="7633676" y="6589079"/>
            <a:ext cx="3234950" cy="45719"/>
          </a:xfrm>
          <a:prstGeom prst="rect">
            <a:avLst/>
          </a:prstGeom>
          <a:solidFill>
            <a:srgbClr val="FECC0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94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8000" y="5416505"/>
            <a:ext cx="5889822" cy="486658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http://</a:t>
            </a:r>
            <a:r>
              <a:rPr lang="de-DE" dirty="0" smtClean="0">
                <a:hlinkClick r:id="rId3"/>
              </a:rPr>
              <a:t>spring.io/projects/spring-boot</a:t>
            </a:r>
            <a:endParaRPr lang="de-DE" dirty="0" smtClean="0"/>
          </a:p>
          <a:p>
            <a:r>
              <a:rPr lang="de-DE" dirty="0">
                <a:hlinkClick r:id="rId4"/>
              </a:rPr>
              <a:t>https://</a:t>
            </a:r>
            <a:r>
              <a:rPr lang="de-DE" dirty="0" smtClean="0">
                <a:hlinkClick r:id="rId4"/>
              </a:rPr>
              <a:t>www.baeldung.com/new-spring-boot-2</a:t>
            </a:r>
            <a:endParaRPr lang="de-DE" dirty="0" smtClean="0"/>
          </a:p>
          <a:p>
            <a:r>
              <a:rPr lang="de-DE" dirty="0">
                <a:hlinkClick r:id="rId5"/>
              </a:rPr>
              <a:t>https://</a:t>
            </a:r>
            <a:r>
              <a:rPr lang="de-DE" dirty="0" smtClean="0">
                <a:hlinkClick r:id="rId5"/>
              </a:rPr>
              <a:t>github.com/spring-projects/spring-boot/wiki/Spring-Boot-2.0-Migration-Guide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192649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-3175" y="-1"/>
            <a:ext cx="24387175" cy="13716000"/>
          </a:xfrm>
          <a:prstGeom prst="rect">
            <a:avLst/>
          </a:prstGeom>
          <a:solidFill>
            <a:srgbClr val="373B3B"/>
          </a:solidFill>
          <a:ln>
            <a:solidFill>
              <a:srgbClr val="1D1D1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12311247" y="0"/>
            <a:ext cx="12075928" cy="13715999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pic>
        <p:nvPicPr>
          <p:cNvPr id="2" name="Bild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47014" y="5432225"/>
            <a:ext cx="9217623" cy="3089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13698961" y="4079305"/>
            <a:ext cx="9934361" cy="889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 err="1">
                <a:solidFill>
                  <a:schemeClr val="bg1"/>
                </a:solidFill>
                <a:latin typeface="Calibri"/>
                <a:cs typeface="Calibri"/>
              </a:rPr>
              <a:t>ConSol</a:t>
            </a:r>
            <a:endParaRPr lang="de-DE" sz="4400" dirty="0">
              <a:solidFill>
                <a:schemeClr val="bg1"/>
              </a:solidFill>
              <a:latin typeface="Calibri"/>
              <a:cs typeface="Calibri"/>
            </a:endParaRPr>
          </a:p>
          <a:p>
            <a:r>
              <a:rPr lang="de-DE" sz="4400" dirty="0">
                <a:solidFill>
                  <a:schemeClr val="bg1"/>
                </a:solidFill>
                <a:latin typeface="Calibri Light"/>
                <a:cs typeface="Calibri Light"/>
              </a:rPr>
              <a:t>Consulting &amp; Solutions Software GmbH</a:t>
            </a:r>
          </a:p>
          <a:p>
            <a:endParaRPr lang="de-DE" sz="4400" dirty="0">
              <a:solidFill>
                <a:schemeClr val="bg1"/>
              </a:solidFill>
              <a:latin typeface="Calibri Light"/>
              <a:cs typeface="Calibri Light"/>
            </a:endParaRPr>
          </a:p>
          <a:p>
            <a:r>
              <a:rPr lang="de-DE" sz="4400" dirty="0">
                <a:solidFill>
                  <a:schemeClr val="bg1"/>
                </a:solidFill>
                <a:latin typeface="Calibri Light"/>
                <a:cs typeface="Calibri Light"/>
              </a:rPr>
              <a:t>Franziskanerstr. 38</a:t>
            </a:r>
          </a:p>
          <a:p>
            <a:r>
              <a:rPr lang="de-DE" sz="4400" dirty="0">
                <a:solidFill>
                  <a:schemeClr val="bg1"/>
                </a:solidFill>
                <a:latin typeface="Calibri Light"/>
                <a:cs typeface="Calibri Light"/>
              </a:rPr>
              <a:t>D-81669 München</a:t>
            </a:r>
          </a:p>
          <a:p>
            <a:r>
              <a:rPr lang="de-DE" sz="4400" dirty="0">
                <a:solidFill>
                  <a:schemeClr val="bg1"/>
                </a:solidFill>
                <a:latin typeface="Calibri Light"/>
                <a:cs typeface="Calibri Light"/>
              </a:rPr>
              <a:t>Tel.: +49-89-45841-100</a:t>
            </a:r>
          </a:p>
          <a:p>
            <a:r>
              <a:rPr lang="de-DE" sz="4400" dirty="0" smtClean="0">
                <a:solidFill>
                  <a:schemeClr val="bg1"/>
                </a:solidFill>
                <a:latin typeface="Calibri Light"/>
                <a:cs typeface="Calibri Light"/>
                <a:hlinkClick r:id="rId4"/>
              </a:rPr>
              <a:t>info@consol.de</a:t>
            </a:r>
            <a:endParaRPr lang="de-DE" sz="4400" dirty="0" smtClean="0">
              <a:solidFill>
                <a:schemeClr val="bg1"/>
              </a:solidFill>
              <a:latin typeface="Calibri Light"/>
              <a:cs typeface="Calibri Light"/>
            </a:endParaRPr>
          </a:p>
          <a:p>
            <a:r>
              <a:rPr lang="de-DE" sz="4400" dirty="0" smtClean="0">
                <a:solidFill>
                  <a:schemeClr val="bg1"/>
                </a:solidFill>
                <a:latin typeface="Calibri Light"/>
                <a:cs typeface="Calibri Light"/>
                <a:hlinkClick r:id="rId5"/>
              </a:rPr>
              <a:t>andy.degenkolbe@consol.de</a:t>
            </a:r>
            <a:endParaRPr lang="de-DE" sz="4400" dirty="0" smtClean="0">
              <a:solidFill>
                <a:schemeClr val="bg1"/>
              </a:solidFill>
              <a:latin typeface="Calibri Light"/>
              <a:cs typeface="Calibri Light"/>
            </a:endParaRPr>
          </a:p>
          <a:p>
            <a:endParaRPr lang="de-DE" sz="4400" dirty="0" smtClean="0">
              <a:solidFill>
                <a:schemeClr val="bg1"/>
              </a:solidFill>
              <a:latin typeface="Calibri Light"/>
              <a:cs typeface="Calibri Light"/>
            </a:endParaRPr>
          </a:p>
          <a:p>
            <a:r>
              <a:rPr lang="de-DE" sz="4400" dirty="0" smtClean="0">
                <a:solidFill>
                  <a:schemeClr val="bg1"/>
                </a:solidFill>
                <a:latin typeface="Calibri Light"/>
                <a:cs typeface="Calibri Light"/>
              </a:rPr>
              <a:t>www.consol.de</a:t>
            </a:r>
            <a:endParaRPr lang="de-DE" sz="4400" dirty="0">
              <a:solidFill>
                <a:schemeClr val="bg1"/>
              </a:solidFill>
              <a:latin typeface="Calibri Light"/>
              <a:cs typeface="Calibri Light"/>
            </a:endParaRPr>
          </a:p>
          <a:p>
            <a:r>
              <a:rPr lang="de-DE" sz="4400" dirty="0">
                <a:solidFill>
                  <a:schemeClr val="bg1"/>
                </a:solidFill>
                <a:latin typeface="Calibri Light"/>
                <a:cs typeface="Calibri Light"/>
              </a:rPr>
              <a:t>Twitter: @</a:t>
            </a:r>
            <a:r>
              <a:rPr lang="de-DE" sz="4400" dirty="0" err="1" smtClean="0">
                <a:solidFill>
                  <a:schemeClr val="bg1"/>
                </a:solidFill>
                <a:latin typeface="Calibri Light"/>
                <a:cs typeface="Calibri Light"/>
              </a:rPr>
              <a:t>consol_</a:t>
            </a:r>
            <a:r>
              <a:rPr lang="de-DE" sz="4400" dirty="0" err="1" smtClean="0">
                <a:solidFill>
                  <a:schemeClr val="bg1"/>
                </a:solidFill>
                <a:latin typeface="Calibri"/>
                <a:cs typeface="Calibri"/>
              </a:rPr>
              <a:t>de</a:t>
            </a:r>
            <a:endParaRPr lang="de-DE" sz="4400" dirty="0" smtClean="0">
              <a:solidFill>
                <a:schemeClr val="bg1"/>
              </a:solidFill>
              <a:latin typeface="Calibri"/>
              <a:cs typeface="Calibri"/>
            </a:endParaRPr>
          </a:p>
          <a:p>
            <a:endParaRPr lang="de-DE" sz="4400" dirty="0">
              <a:solidFill>
                <a:schemeClr val="bg1"/>
              </a:solidFill>
              <a:latin typeface="Calibri"/>
              <a:cs typeface="Calibri"/>
            </a:endParaRPr>
          </a:p>
          <a:p>
            <a:endParaRPr lang="de-DE" sz="4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grpSp>
        <p:nvGrpSpPr>
          <p:cNvPr id="7" name="Gruppieren 6"/>
          <p:cNvGrpSpPr/>
          <p:nvPr/>
        </p:nvGrpSpPr>
        <p:grpSpPr>
          <a:xfrm>
            <a:off x="13698961" y="12260634"/>
            <a:ext cx="2425159" cy="422761"/>
            <a:chOff x="860910" y="11618259"/>
            <a:chExt cx="2425159" cy="422761"/>
          </a:xfrm>
        </p:grpSpPr>
        <p:pic>
          <p:nvPicPr>
            <p:cNvPr id="8" name="Grafik 7"/>
            <p:cNvPicPr>
              <a:picLocks noChangeAspect="1"/>
            </p:cNvPicPr>
            <p:nvPr/>
          </p:nvPicPr>
          <p:blipFill>
            <a:blip r:embed="rId6" cstate="email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0910" y="11618259"/>
              <a:ext cx="422761" cy="422761"/>
            </a:xfrm>
            <a:prstGeom prst="rect">
              <a:avLst/>
            </a:prstGeom>
          </p:spPr>
        </p:pic>
        <p:sp>
          <p:nvSpPr>
            <p:cNvPr id="9" name="Textfeld 8"/>
            <p:cNvSpPr txBox="1"/>
            <p:nvPr userDrawn="1"/>
          </p:nvSpPr>
          <p:spPr>
            <a:xfrm>
              <a:off x="1277186" y="11651224"/>
              <a:ext cx="20088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 smtClean="0">
                  <a:solidFill>
                    <a:schemeClr val="bg1">
                      <a:lumMod val="65000"/>
                    </a:schemeClr>
                  </a:solidFill>
                </a:rPr>
                <a:t>@</a:t>
              </a:r>
              <a:r>
                <a:rPr lang="de-DE" sz="1600" dirty="0" err="1" smtClean="0">
                  <a:solidFill>
                    <a:schemeClr val="bg1">
                      <a:lumMod val="65000"/>
                    </a:schemeClr>
                  </a:solidFill>
                </a:rPr>
                <a:t>andy_degenkolbe</a:t>
              </a:r>
              <a:endParaRPr lang="de-DE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16568157" y="12260634"/>
            <a:ext cx="1779223" cy="422761"/>
            <a:chOff x="860910" y="12108965"/>
            <a:chExt cx="1779223" cy="422761"/>
          </a:xfrm>
        </p:grpSpPr>
        <p:pic>
          <p:nvPicPr>
            <p:cNvPr id="11" name="Grafik 10"/>
            <p:cNvPicPr>
              <a:picLocks noChangeAspect="1"/>
            </p:cNvPicPr>
            <p:nvPr/>
          </p:nvPicPr>
          <p:blipFill>
            <a:blip r:embed="rId7" cstate="email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0910" y="12108965"/>
              <a:ext cx="422761" cy="422761"/>
            </a:xfrm>
            <a:prstGeom prst="rect">
              <a:avLst/>
            </a:prstGeom>
          </p:spPr>
        </p:pic>
        <p:sp>
          <p:nvSpPr>
            <p:cNvPr id="12" name="Textfeld 11"/>
            <p:cNvSpPr txBox="1"/>
            <p:nvPr/>
          </p:nvSpPr>
          <p:spPr>
            <a:xfrm>
              <a:off x="1283671" y="12151068"/>
              <a:ext cx="13564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 err="1" smtClean="0">
                  <a:solidFill>
                    <a:schemeClr val="bg1">
                      <a:lumMod val="65000"/>
                    </a:schemeClr>
                  </a:solidFill>
                </a:rPr>
                <a:t>adegenkolbe</a:t>
              </a:r>
              <a:endParaRPr lang="de-DE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446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40000" y="3240000"/>
            <a:ext cx="21480133" cy="8601075"/>
          </a:xfrm>
        </p:spPr>
        <p:txBody>
          <a:bodyPr/>
          <a:lstStyle/>
          <a:p>
            <a:pPr>
              <a:lnSpc>
                <a:spcPts val="5000"/>
              </a:lnSpc>
              <a:buClr>
                <a:schemeClr val="tx1">
                  <a:lumMod val="75000"/>
                  <a:lumOff val="25000"/>
                </a:schemeClr>
              </a:buClr>
              <a:defRPr/>
            </a:pPr>
            <a:r>
              <a:rPr lang="de-DE" sz="4200" dirty="0" smtClean="0">
                <a:latin typeface="Calibri Light"/>
                <a:cs typeface="Calibri Light"/>
              </a:rPr>
              <a:t>Einführung in Spring Boot</a:t>
            </a:r>
          </a:p>
          <a:p>
            <a:pPr>
              <a:lnSpc>
                <a:spcPts val="5000"/>
              </a:lnSpc>
              <a:buClr>
                <a:schemeClr val="tx1">
                  <a:lumMod val="75000"/>
                  <a:lumOff val="25000"/>
                </a:schemeClr>
              </a:buClr>
              <a:defRPr/>
            </a:pPr>
            <a:r>
              <a:rPr lang="de-DE" sz="4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cs typeface="Calibri Light"/>
              </a:rPr>
              <a:t>Spring Boot 2 Features</a:t>
            </a:r>
          </a:p>
          <a:p>
            <a:pPr>
              <a:lnSpc>
                <a:spcPts val="5000"/>
              </a:lnSpc>
              <a:buClr>
                <a:schemeClr val="tx1">
                  <a:lumMod val="75000"/>
                  <a:lumOff val="25000"/>
                </a:schemeClr>
              </a:buClr>
              <a:defRPr/>
            </a:pPr>
            <a:r>
              <a:rPr lang="de-DE" sz="4200" dirty="0" smtClean="0">
                <a:latin typeface="Calibri Light"/>
                <a:cs typeface="Calibri Light"/>
              </a:rPr>
              <a:t>Was hat sich </a:t>
            </a:r>
            <a:r>
              <a:rPr lang="de-DE" sz="4200" dirty="0" smtClean="0">
                <a:latin typeface="Calibri Light"/>
                <a:cs typeface="Calibri Light"/>
              </a:rPr>
              <a:t>für Entwickler geändert</a:t>
            </a:r>
            <a:r>
              <a:rPr lang="de-DE" sz="4200" dirty="0" smtClean="0">
                <a:latin typeface="Calibri Light"/>
                <a:cs typeface="Calibri Light"/>
              </a:rPr>
              <a:t>?</a:t>
            </a:r>
            <a:endParaRPr lang="de-DE" sz="4200" dirty="0">
              <a:solidFill>
                <a:schemeClr val="tx1">
                  <a:lumMod val="75000"/>
                  <a:lumOff val="25000"/>
                </a:schemeClr>
              </a:solidFill>
              <a:latin typeface="Calibri Light"/>
              <a:cs typeface="Calibri Light"/>
            </a:endParaRPr>
          </a:p>
          <a:p>
            <a:pPr>
              <a:lnSpc>
                <a:spcPts val="5000"/>
              </a:lnSpc>
              <a:buClr>
                <a:schemeClr val="tx1">
                  <a:lumMod val="75000"/>
                  <a:lumOff val="25000"/>
                </a:schemeClr>
              </a:buClr>
              <a:defRPr/>
            </a:pPr>
            <a:r>
              <a:rPr lang="de-DE" sz="4200" dirty="0" smtClean="0">
                <a:latin typeface="Calibri Light"/>
                <a:cs typeface="Calibri Light"/>
              </a:rPr>
              <a:t>Migrationsschritte</a:t>
            </a:r>
          </a:p>
          <a:p>
            <a:pPr>
              <a:lnSpc>
                <a:spcPts val="5000"/>
              </a:lnSpc>
              <a:buClr>
                <a:schemeClr val="tx1">
                  <a:lumMod val="75000"/>
                  <a:lumOff val="25000"/>
                </a:schemeClr>
              </a:buClr>
              <a:defRPr/>
            </a:pPr>
            <a:r>
              <a:rPr lang="de-DE" sz="4200" dirty="0" smtClean="0">
                <a:latin typeface="Calibri Light"/>
                <a:cs typeface="Calibri Light"/>
              </a:rPr>
              <a:t>Demo</a:t>
            </a:r>
          </a:p>
          <a:p>
            <a:pPr>
              <a:lnSpc>
                <a:spcPts val="5000"/>
              </a:lnSpc>
              <a:buClr>
                <a:schemeClr val="tx1">
                  <a:lumMod val="75000"/>
                  <a:lumOff val="25000"/>
                </a:schemeClr>
              </a:buClr>
              <a:defRPr/>
            </a:pPr>
            <a:r>
              <a:rPr lang="de-DE" sz="4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cs typeface="Calibri Light"/>
              </a:rPr>
              <a:t>Zusammenfassung</a:t>
            </a:r>
            <a:endParaRPr lang="de-DE" sz="4200" dirty="0">
              <a:solidFill>
                <a:schemeClr val="tx1">
                  <a:lumMod val="75000"/>
                  <a:lumOff val="25000"/>
                </a:schemeClr>
              </a:solidFill>
              <a:latin typeface="Calibri Light"/>
              <a:cs typeface="Calibri Light"/>
            </a:endParaRPr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216491" y="5169409"/>
            <a:ext cx="5354189" cy="536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1864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>
              <a:solidFill>
                <a:srgbClr val="679925"/>
              </a:solidFill>
            </a:endParaRPr>
          </a:p>
          <a:p>
            <a:endParaRPr lang="de-DE" dirty="0" smtClean="0">
              <a:solidFill>
                <a:srgbClr val="679925"/>
              </a:solidFill>
            </a:endParaRPr>
          </a:p>
          <a:p>
            <a:pPr marL="0" indent="0" algn="ctr">
              <a:buNone/>
            </a:pPr>
            <a:r>
              <a:rPr lang="de-DE" sz="8000" b="1" dirty="0" smtClean="0">
                <a:solidFill>
                  <a:srgbClr val="679925"/>
                </a:solidFill>
              </a:rPr>
              <a:t>Einführung</a:t>
            </a:r>
            <a:endParaRPr lang="de-DE" sz="8000" b="1" dirty="0">
              <a:solidFill>
                <a:srgbClr val="679925"/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078" y="8231358"/>
            <a:ext cx="3611975" cy="277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43354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Einführung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Spring </a:t>
            </a:r>
            <a:r>
              <a:rPr lang="de-DE" dirty="0" smtClean="0"/>
              <a:t>Projekt</a:t>
            </a:r>
          </a:p>
          <a:p>
            <a:r>
              <a:rPr lang="de-DE" dirty="0"/>
              <a:t>Einfache Art </a:t>
            </a:r>
            <a:r>
              <a:rPr lang="de-DE" dirty="0" err="1"/>
              <a:t>standalone</a:t>
            </a:r>
            <a:r>
              <a:rPr lang="de-DE" dirty="0"/>
              <a:t> </a:t>
            </a:r>
            <a:r>
              <a:rPr lang="de-DE" dirty="0" smtClean="0"/>
              <a:t>Spring </a:t>
            </a:r>
            <a:r>
              <a:rPr lang="de-DE" dirty="0"/>
              <a:t>Applikationen zu erstellen</a:t>
            </a:r>
          </a:p>
          <a:p>
            <a:r>
              <a:rPr lang="de-DE" dirty="0" smtClean="0"/>
              <a:t>Konvention </a:t>
            </a:r>
            <a:r>
              <a:rPr lang="de-DE" dirty="0" smtClean="0"/>
              <a:t>über Konfiguration</a:t>
            </a:r>
          </a:p>
          <a:p>
            <a:r>
              <a:rPr lang="de-DE" dirty="0" smtClean="0"/>
              <a:t>Liefert </a:t>
            </a:r>
            <a:r>
              <a:rPr lang="de-DE" dirty="0" smtClean="0"/>
              <a:t>Technologie-Stack für Reaktive- als auch Servlet basierte Anwendungen</a:t>
            </a:r>
          </a:p>
          <a:p>
            <a:pPr marL="0" indent="0">
              <a:buNone/>
            </a:pPr>
            <a:endParaRPr lang="de-DE" dirty="0" smtClean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9018" y="9364575"/>
            <a:ext cx="7620000" cy="247650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481" y="6707100"/>
            <a:ext cx="6433622" cy="5370105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4512623" y="12077205"/>
            <a:ext cx="3123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Quelle: http://spring.io/</a:t>
            </a:r>
          </a:p>
        </p:txBody>
      </p:sp>
    </p:spTree>
    <p:extLst>
      <p:ext uri="{BB962C8B-B14F-4D97-AF65-F5344CB8AC3E}">
        <p14:creationId xmlns:p14="http://schemas.microsoft.com/office/powerpoint/2010/main" val="89982920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>
              <a:solidFill>
                <a:srgbClr val="679925"/>
              </a:solidFill>
            </a:endParaRPr>
          </a:p>
          <a:p>
            <a:endParaRPr lang="de-DE" dirty="0" smtClean="0">
              <a:solidFill>
                <a:srgbClr val="679925"/>
              </a:solidFill>
            </a:endParaRPr>
          </a:p>
          <a:p>
            <a:pPr marL="0" indent="0" algn="ctr">
              <a:buNone/>
            </a:pPr>
            <a:r>
              <a:rPr lang="de-DE" sz="8000" b="1" dirty="0" smtClean="0">
                <a:solidFill>
                  <a:srgbClr val="679925"/>
                </a:solidFill>
              </a:rPr>
              <a:t>Spring Boot 2 Features</a:t>
            </a:r>
            <a:endParaRPr lang="de-DE" sz="8000" b="1" dirty="0">
              <a:solidFill>
                <a:srgbClr val="679925"/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078" y="7182859"/>
            <a:ext cx="3611975" cy="48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23884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196" y="5410200"/>
            <a:ext cx="3810000" cy="381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Spring Boot 2 Features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min. Java 8</a:t>
            </a:r>
            <a:endParaRPr lang="de-DE" dirty="0" smtClean="0"/>
          </a:p>
          <a:p>
            <a:r>
              <a:rPr lang="de-DE" dirty="0" smtClean="0"/>
              <a:t>Update auf Spring Version 5</a:t>
            </a:r>
          </a:p>
          <a:p>
            <a:r>
              <a:rPr lang="de-DE" dirty="0" smtClean="0"/>
              <a:t>Update der eingesetzten Komponenten</a:t>
            </a:r>
          </a:p>
          <a:p>
            <a:pPr marL="711112" lvl="1" indent="0">
              <a:buNone/>
            </a:pPr>
            <a:endParaRPr lang="de-DE" dirty="0" smtClean="0"/>
          </a:p>
          <a:p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509" y="8961905"/>
            <a:ext cx="7050635" cy="1956986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0066" y="6919680"/>
            <a:ext cx="7517609" cy="152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51947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>
              <a:solidFill>
                <a:srgbClr val="679925"/>
              </a:solidFill>
            </a:endParaRPr>
          </a:p>
          <a:p>
            <a:endParaRPr lang="de-DE" dirty="0" smtClean="0">
              <a:solidFill>
                <a:srgbClr val="679925"/>
              </a:solidFill>
            </a:endParaRPr>
          </a:p>
          <a:p>
            <a:pPr marL="0" indent="0" algn="ctr">
              <a:buNone/>
            </a:pPr>
            <a:r>
              <a:rPr lang="de-DE" sz="8000" b="1" dirty="0" smtClean="0">
                <a:solidFill>
                  <a:srgbClr val="679925"/>
                </a:solidFill>
              </a:rPr>
              <a:t>Was hat </a:t>
            </a:r>
            <a:r>
              <a:rPr lang="de-DE" sz="8000" b="1" dirty="0" smtClean="0">
                <a:solidFill>
                  <a:srgbClr val="679925"/>
                </a:solidFill>
              </a:rPr>
              <a:t>sich für Entwickler </a:t>
            </a:r>
            <a:r>
              <a:rPr lang="de-DE" sz="8000" b="1" dirty="0" smtClean="0">
                <a:solidFill>
                  <a:srgbClr val="679925"/>
                </a:solidFill>
              </a:rPr>
              <a:t>geändert?</a:t>
            </a:r>
            <a:endParaRPr lang="de-DE" sz="8000" b="1" dirty="0">
              <a:solidFill>
                <a:srgbClr val="679925"/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078" y="8173091"/>
            <a:ext cx="3611975" cy="288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36885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hat </a:t>
            </a:r>
            <a:r>
              <a:rPr lang="de-DE" dirty="0" smtClean="0"/>
              <a:t>sich für Entwickler </a:t>
            </a:r>
            <a:r>
              <a:rPr lang="de-DE" dirty="0" smtClean="0"/>
              <a:t>geändert 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Property-Binding</a:t>
            </a:r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endParaRPr lang="de-DE" dirty="0" smtClean="0"/>
          </a:p>
          <a:p>
            <a:r>
              <a:rPr lang="de-DE" dirty="0" smtClean="0"/>
              <a:t>Unterstützung von neuen Formaten in Properties</a:t>
            </a:r>
          </a:p>
          <a:p>
            <a:r>
              <a:rPr lang="de-DE" dirty="0" smtClean="0"/>
              <a:t>Origin Support für Properties</a:t>
            </a:r>
          </a:p>
          <a:p>
            <a:r>
              <a:rPr lang="de-DE" dirty="0" smtClean="0"/>
              <a:t>Überarbeitung des </a:t>
            </a:r>
            <a:r>
              <a:rPr lang="de-DE" dirty="0" err="1" smtClean="0"/>
              <a:t>Gradle-Plugins</a:t>
            </a:r>
            <a:endParaRPr lang="de-DE" dirty="0" smtClean="0"/>
          </a:p>
          <a:p>
            <a:r>
              <a:rPr lang="de-DE" dirty="0" smtClean="0"/>
              <a:t>Definition und Routen von </a:t>
            </a:r>
            <a:r>
              <a:rPr lang="de-DE" dirty="0" err="1" smtClean="0"/>
              <a:t>Actuator</a:t>
            </a:r>
            <a:r>
              <a:rPr lang="de-DE" dirty="0" smtClean="0"/>
              <a:t>-Endpoints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4185138" y="4466492"/>
            <a:ext cx="51698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 smtClean="0">
                <a:solidFill>
                  <a:schemeClr val="bg1">
                    <a:lumMod val="75000"/>
                  </a:schemeClr>
                </a:solidFill>
              </a:rPr>
              <a:t>de.jcon.hello-world</a:t>
            </a:r>
            <a:endParaRPr lang="de-DE" sz="40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de-DE" sz="4000" dirty="0" err="1" smtClean="0">
                <a:solidFill>
                  <a:schemeClr val="bg1">
                    <a:lumMod val="75000"/>
                  </a:schemeClr>
                </a:solidFill>
              </a:rPr>
              <a:t>de.jcon.helloWorld</a:t>
            </a:r>
            <a:endParaRPr lang="de-DE" sz="40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de-DE" sz="4000" dirty="0" err="1" smtClean="0">
                <a:solidFill>
                  <a:schemeClr val="bg1">
                    <a:lumMod val="75000"/>
                  </a:schemeClr>
                </a:solidFill>
              </a:rPr>
              <a:t>de.jcon.hello_world</a:t>
            </a:r>
            <a:endParaRPr lang="de-DE" sz="4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0967696" y="5082045"/>
            <a:ext cx="51698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 smtClean="0">
                <a:solidFill>
                  <a:schemeClr val="bg1">
                    <a:lumMod val="75000"/>
                  </a:schemeClr>
                </a:solidFill>
              </a:rPr>
              <a:t>de.jcon.helloworld</a:t>
            </a:r>
            <a:endParaRPr lang="de-DE" sz="40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9" name="Gerade Verbindung mit Pfeil 8"/>
          <p:cNvCxnSpPr>
            <a:stCxn id="4" idx="3"/>
          </p:cNvCxnSpPr>
          <p:nvPr/>
        </p:nvCxnSpPr>
        <p:spPr>
          <a:xfrm>
            <a:off x="9355015" y="5435988"/>
            <a:ext cx="1266093" cy="0"/>
          </a:xfrm>
          <a:prstGeom prst="straightConnector1">
            <a:avLst/>
          </a:prstGeom>
          <a:ln w="1270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03461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>
              <a:solidFill>
                <a:srgbClr val="679925"/>
              </a:solidFill>
            </a:endParaRPr>
          </a:p>
          <a:p>
            <a:endParaRPr lang="de-DE" dirty="0" smtClean="0">
              <a:solidFill>
                <a:srgbClr val="679925"/>
              </a:solidFill>
            </a:endParaRPr>
          </a:p>
          <a:p>
            <a:pPr marL="0" indent="0" algn="ctr">
              <a:buNone/>
            </a:pPr>
            <a:r>
              <a:rPr lang="de-DE" sz="8000" b="1" dirty="0" smtClean="0">
                <a:solidFill>
                  <a:srgbClr val="679925"/>
                </a:solidFill>
              </a:rPr>
              <a:t>Migrationsschritte</a:t>
            </a:r>
            <a:endParaRPr lang="de-DE" sz="8000" b="1" dirty="0">
              <a:solidFill>
                <a:srgbClr val="679925"/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953" y="8173091"/>
            <a:ext cx="3200225" cy="288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46473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4235cd7db9dc35e16cadafe3431086d17ff1ca3a"/>
  <p:tag name="ISPRING_RESOURCE_PATHS_HASH_PRESENTER" val="d37cee478df9734777e7dfd1dbb0c960442e7257"/>
</p:tagLst>
</file>

<file path=ppt/theme/theme1.xml><?xml version="1.0" encoding="utf-8"?>
<a:theme xmlns:a="http://schemas.openxmlformats.org/drawingml/2006/main" name="5_Larissa">
  <a:themeElements>
    <a:clrScheme name="Benutzerdefiniert 7">
      <a:dk1>
        <a:sysClr val="windowText" lastClr="000000"/>
      </a:dk1>
      <a:lt1>
        <a:sysClr val="window" lastClr="FFFFFF"/>
      </a:lt1>
      <a:dk2>
        <a:srgbClr val="626262"/>
      </a:dk2>
      <a:lt2>
        <a:srgbClr val="F2F2F2"/>
      </a:lt2>
      <a:accent1>
        <a:srgbClr val="327DAF"/>
      </a:accent1>
      <a:accent2>
        <a:srgbClr val="A5CBE5"/>
      </a:accent2>
      <a:accent3>
        <a:srgbClr val="CDCDCD"/>
      </a:accent3>
      <a:accent4>
        <a:srgbClr val="FFD500"/>
      </a:accent4>
      <a:accent5>
        <a:srgbClr val="A4A4A4"/>
      </a:accent5>
      <a:accent6>
        <a:srgbClr val="F2F2F2"/>
      </a:accent6>
      <a:hlink>
        <a:srgbClr val="327DAF"/>
      </a:hlink>
      <a:folHlink>
        <a:srgbClr val="327DA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410</Words>
  <Application>Microsoft Office PowerPoint</Application>
  <PresentationFormat>Benutzerdefiniert</PresentationFormat>
  <Paragraphs>119</Paragraphs>
  <Slides>17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ＭＳ Ｐゴシック</vt:lpstr>
      <vt:lpstr>Arial</vt:lpstr>
      <vt:lpstr>Calibri</vt:lpstr>
      <vt:lpstr>Calibri Light</vt:lpstr>
      <vt:lpstr>5_Larissa</vt:lpstr>
      <vt:lpstr>PowerPoint-Präsentation</vt:lpstr>
      <vt:lpstr>Agenda</vt:lpstr>
      <vt:lpstr>PowerPoint-Präsentation</vt:lpstr>
      <vt:lpstr>Einführung</vt:lpstr>
      <vt:lpstr>PowerPoint-Präsentation</vt:lpstr>
      <vt:lpstr>Spring Boot 2 Features</vt:lpstr>
      <vt:lpstr>PowerPoint-Präsentation</vt:lpstr>
      <vt:lpstr>Was hat sich für Entwickler geändert ?</vt:lpstr>
      <vt:lpstr>PowerPoint-Präsentation</vt:lpstr>
      <vt:lpstr>Migrationsschritte</vt:lpstr>
      <vt:lpstr>PowerPoint-Präsentation</vt:lpstr>
      <vt:lpstr>PowerPoint-Präsentation</vt:lpstr>
      <vt:lpstr>Zusammenfassung</vt:lpstr>
      <vt:lpstr>Noch Fragen?</vt:lpstr>
      <vt:lpstr>Vielen Dank!</vt:lpstr>
      <vt:lpstr>Quellen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Grafik 03</dc:creator>
  <cp:lastModifiedBy>Andy Degenkoble</cp:lastModifiedBy>
  <cp:revision>537</cp:revision>
  <cp:lastPrinted>2017-08-22T10:11:50Z</cp:lastPrinted>
  <dcterms:created xsi:type="dcterms:W3CDTF">2011-02-16T13:16:40Z</dcterms:created>
  <dcterms:modified xsi:type="dcterms:W3CDTF">2018-10-11T06:53:21Z</dcterms:modified>
</cp:coreProperties>
</file>