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matic SC"/>
      <p:regular r:id="rId13"/>
      <p:bold r:id="rId14"/>
    </p:embeddedFont>
    <p:embeddedFont>
      <p:font typeface="Source Code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maticSC-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regular.fntdata"/><Relationship Id="rId14" Type="http://schemas.openxmlformats.org/officeDocument/2006/relationships/font" Target="fonts/AmaticSC-bold.fntdata"/><Relationship Id="rId16"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GB"/>
              <a:t>Hierarchical structures</a:t>
            </a:r>
            <a:endParaRPr/>
          </a:p>
          <a:p>
            <a:pPr indent="-298450" lvl="0" marL="457200" rtl="0">
              <a:spcBef>
                <a:spcPts val="0"/>
              </a:spcBef>
              <a:spcAft>
                <a:spcPts val="0"/>
              </a:spcAft>
              <a:buSzPts val="1100"/>
              <a:buChar char="-"/>
            </a:pPr>
            <a:r>
              <a:rPr lang="en-GB"/>
              <a:t>The bigger the project the more difficult is to do those said operations (composition/processing/testing) manually. - sure you can create a bash/bat script, but you need serious expertise for that. </a:t>
            </a:r>
            <a:endParaRPr/>
          </a:p>
          <a:p>
            <a:pPr indent="-298450" lvl="0" marL="457200" rtl="0">
              <a:spcBef>
                <a:spcPts val="0"/>
              </a:spcBef>
              <a:spcAft>
                <a:spcPts val="0"/>
              </a:spcAft>
              <a:buSzPts val="1100"/>
              <a:buChar char="-"/>
            </a:pPr>
            <a:r>
              <a:rPr lang="en-GB"/>
              <a:t>Solution -&gt; build tools.</a:t>
            </a:r>
            <a:endParaRPr/>
          </a:p>
          <a:p>
            <a:pPr indent="-298450" lvl="0" marL="457200" rtl="0">
              <a:spcBef>
                <a:spcPts val="0"/>
              </a:spcBef>
              <a:spcAft>
                <a:spcPts val="0"/>
              </a:spcAft>
              <a:buSzPts val="1100"/>
              <a:buChar char="-"/>
            </a:pPr>
            <a:r>
              <a:rPr lang="en-GB"/>
              <a:t>Composition + processing =&gt; executables</a:t>
            </a:r>
            <a:endParaRPr/>
          </a:p>
          <a:p>
            <a:pPr indent="-298450" lvl="0" marL="457200" rtl="0">
              <a:spcBef>
                <a:spcPts val="0"/>
              </a:spcBef>
              <a:spcAft>
                <a:spcPts val="0"/>
              </a:spcAft>
              <a:buSzPts val="1100"/>
              <a:buChar char="-"/>
            </a:pPr>
            <a:r>
              <a:rPr lang="en-GB"/>
              <a:t>The process of building must be automatized - speed</a:t>
            </a:r>
            <a:endParaRPr/>
          </a:p>
          <a:p>
            <a:pPr indent="-298450" lvl="0" marL="457200" rtl="0">
              <a:spcBef>
                <a:spcPts val="0"/>
              </a:spcBef>
              <a:spcAft>
                <a:spcPts val="0"/>
              </a:spcAft>
              <a:buSzPts val="1100"/>
              <a:buChar char="-"/>
            </a:pPr>
            <a:r>
              <a:rPr lang="en-GB"/>
              <a:t>Download dependencies from a public/private Nexus/Artifactory server</a:t>
            </a:r>
            <a:endParaRPr/>
          </a:p>
          <a:p>
            <a:pPr indent="-298450" lvl="0" marL="457200" rtl="0">
              <a:spcBef>
                <a:spcPts val="0"/>
              </a:spcBef>
              <a:spcAft>
                <a:spcPts val="0"/>
              </a:spcAft>
              <a:buSzPts val="1100"/>
              <a:buChar char="-"/>
            </a:pPr>
            <a:r>
              <a:rPr lang="en-GB"/>
              <a:t>Deploy - upload to Nexus/Artifactory - or directly to test/acceptance servers</a:t>
            </a:r>
            <a:endParaRPr/>
          </a:p>
          <a:p>
            <a:pPr indent="-298450" lvl="0" marL="457200" rtl="0">
              <a:spcBef>
                <a:spcPts val="0"/>
              </a:spcBef>
              <a:spcAft>
                <a:spcPts val="0"/>
              </a:spcAft>
              <a:buSzPts val="1100"/>
              <a:buChar char="-"/>
            </a:pPr>
            <a:r>
              <a:rPr lang="en-GB"/>
              <a:t>Build tools are tools to manage and organize your builds, and are very important in environments where there are many projects, especially if they are inter-connected. They serve to make sure that where various people are working on various projects, they don't break anything. And to make sure that when you make your changes, they don't break anything either.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GB"/>
              <a:t>Currently adopting Kotlin</a:t>
            </a:r>
            <a:endParaRPr/>
          </a:p>
          <a:p>
            <a:pPr indent="-298450" lvl="0" marL="457200" rtl="0">
              <a:spcBef>
                <a:spcPts val="0"/>
              </a:spcBef>
              <a:spcAft>
                <a:spcPts val="0"/>
              </a:spcAft>
              <a:buSzPts val="1100"/>
              <a:buChar char="-"/>
            </a:pPr>
            <a:r>
              <a:rPr lang="en-GB"/>
              <a:t>Bazel is </a:t>
            </a:r>
            <a:r>
              <a:rPr lang="en-GB"/>
              <a:t>Multi-language support (and apparently is the fastest - developed by Google) </a:t>
            </a:r>
            <a:endParaRPr/>
          </a:p>
          <a:p>
            <a:pPr indent="-298450" lvl="0" marL="457200" rtl="0">
              <a:spcBef>
                <a:spcPts val="0"/>
              </a:spcBef>
              <a:spcAft>
                <a:spcPts val="0"/>
              </a:spcAft>
              <a:buSzPts val="1100"/>
              <a:buChar char="-"/>
            </a:pPr>
            <a:r>
              <a:rPr lang="en-GB"/>
              <a:t>Ant -&gt; tasks</a:t>
            </a:r>
            <a:endParaRPr/>
          </a:p>
          <a:p>
            <a:pPr indent="-298450" lvl="0" marL="457200" rtl="0">
              <a:spcBef>
                <a:spcPts val="0"/>
              </a:spcBef>
              <a:spcAft>
                <a:spcPts val="0"/>
              </a:spcAft>
              <a:buSzPts val="1100"/>
              <a:buChar char="-"/>
            </a:pPr>
            <a:r>
              <a:rPr lang="en-GB"/>
              <a:t>Maven -&gt; goals</a:t>
            </a:r>
            <a:endParaRPr/>
          </a:p>
          <a:p>
            <a:pPr indent="-298450" lvl="0" marL="457200" rtl="0">
              <a:spcBef>
                <a:spcPts val="0"/>
              </a:spcBef>
              <a:spcAft>
                <a:spcPts val="0"/>
              </a:spcAft>
              <a:buSzPts val="1100"/>
              <a:buChar char="-"/>
            </a:pPr>
            <a:r>
              <a:rPr lang="en-GB"/>
              <a:t>Gradle -&gt; tasks</a:t>
            </a:r>
            <a:endParaRPr/>
          </a:p>
          <a:p>
            <a:pPr indent="-298450" lvl="0" marL="457200">
              <a:spcBef>
                <a:spcPts val="0"/>
              </a:spcBef>
              <a:spcAft>
                <a:spcPts val="0"/>
              </a:spcAft>
              <a:buSzPts val="1100"/>
              <a:buChar char="-"/>
            </a:pPr>
            <a:r>
              <a:rPr lang="en-GB"/>
              <a:t>Bazel -&gt; rules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GB"/>
              <a:t>Reduced and more pleasant (easy to set up)</a:t>
            </a:r>
            <a:endParaRPr/>
          </a:p>
          <a:p>
            <a:pPr indent="-298450" lvl="0" marL="457200" rtl="0">
              <a:spcBef>
                <a:spcPts val="0"/>
              </a:spcBef>
              <a:spcAft>
                <a:spcPts val="0"/>
              </a:spcAft>
              <a:buSzPts val="1100"/>
              <a:buChar char="-"/>
            </a:pPr>
            <a:r>
              <a:rPr lang="en-GB"/>
              <a:t>Eclipse plugin messes up the project hierarchy (as it does for Maven as well)</a:t>
            </a:r>
            <a:endParaRPr/>
          </a:p>
          <a:p>
            <a:pPr indent="-298450" lvl="0" marL="457200" rtl="0">
              <a:spcBef>
                <a:spcPts val="0"/>
              </a:spcBef>
              <a:spcAft>
                <a:spcPts val="0"/>
              </a:spcAft>
              <a:buSzPts val="1100"/>
              <a:buChar char="-"/>
            </a:pPr>
            <a:r>
              <a:rPr lang="en-GB"/>
              <a:t>Maven is slower than Ant too</a:t>
            </a:r>
            <a:endParaRPr/>
          </a:p>
          <a:p>
            <a:pPr indent="-298450" lvl="0" marL="457200" rtl="0">
              <a:spcBef>
                <a:spcPts val="0"/>
              </a:spcBef>
              <a:spcAft>
                <a:spcPts val="0"/>
              </a:spcAft>
              <a:buSzPts val="1100"/>
              <a:buChar char="-"/>
            </a:pPr>
            <a:r>
              <a:rPr lang="en-GB"/>
              <a:t>Maven access build phases through plugins with predefined fixed configuration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Shape 3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accent1"/>
                </a:solidFill>
                <a:latin typeface="Source Code Pro"/>
                <a:ea typeface="Source Code Pro"/>
                <a:cs typeface="Source Code Pro"/>
                <a:sym typeface="Source Code Pro"/>
              </a:defRPr>
            </a:lvl1pPr>
            <a:lvl2pPr lvl="1" algn="r">
              <a:spcBef>
                <a:spcPts val="0"/>
              </a:spcBef>
              <a:buNone/>
              <a:defRPr sz="1000">
                <a:solidFill>
                  <a:schemeClr val="accent1"/>
                </a:solidFill>
                <a:latin typeface="Source Code Pro"/>
                <a:ea typeface="Source Code Pro"/>
                <a:cs typeface="Source Code Pro"/>
                <a:sym typeface="Source Code Pro"/>
              </a:defRPr>
            </a:lvl2pPr>
            <a:lvl3pPr lvl="2" algn="r">
              <a:spcBef>
                <a:spcPts val="0"/>
              </a:spcBef>
              <a:buNone/>
              <a:defRPr sz="1000">
                <a:solidFill>
                  <a:schemeClr val="accent1"/>
                </a:solidFill>
                <a:latin typeface="Source Code Pro"/>
                <a:ea typeface="Source Code Pro"/>
                <a:cs typeface="Source Code Pro"/>
                <a:sym typeface="Source Code Pro"/>
              </a:defRPr>
            </a:lvl3pPr>
            <a:lvl4pPr lvl="3" algn="r">
              <a:spcBef>
                <a:spcPts val="0"/>
              </a:spcBef>
              <a:buNone/>
              <a:defRPr sz="1000">
                <a:solidFill>
                  <a:schemeClr val="accent1"/>
                </a:solidFill>
                <a:latin typeface="Source Code Pro"/>
                <a:ea typeface="Source Code Pro"/>
                <a:cs typeface="Source Code Pro"/>
                <a:sym typeface="Source Code Pro"/>
              </a:defRPr>
            </a:lvl4pPr>
            <a:lvl5pPr lvl="4" algn="r">
              <a:spcBef>
                <a:spcPts val="0"/>
              </a:spcBef>
              <a:buNone/>
              <a:defRPr sz="1000">
                <a:solidFill>
                  <a:schemeClr val="accent1"/>
                </a:solidFill>
                <a:latin typeface="Source Code Pro"/>
                <a:ea typeface="Source Code Pro"/>
                <a:cs typeface="Source Code Pro"/>
                <a:sym typeface="Source Code Pro"/>
              </a:defRPr>
            </a:lvl5pPr>
            <a:lvl6pPr lvl="5" algn="r">
              <a:spcBef>
                <a:spcPts val="0"/>
              </a:spcBef>
              <a:buNone/>
              <a:defRPr sz="1000">
                <a:solidFill>
                  <a:schemeClr val="accent1"/>
                </a:solidFill>
                <a:latin typeface="Source Code Pro"/>
                <a:ea typeface="Source Code Pro"/>
                <a:cs typeface="Source Code Pro"/>
                <a:sym typeface="Source Code Pro"/>
              </a:defRPr>
            </a:lvl6pPr>
            <a:lvl7pPr lvl="6" algn="r">
              <a:spcBef>
                <a:spcPts val="0"/>
              </a:spcBef>
              <a:buNone/>
              <a:defRPr sz="1000">
                <a:solidFill>
                  <a:schemeClr val="accent1"/>
                </a:solidFill>
                <a:latin typeface="Source Code Pro"/>
                <a:ea typeface="Source Code Pro"/>
                <a:cs typeface="Source Code Pro"/>
                <a:sym typeface="Source Code Pro"/>
              </a:defRPr>
            </a:lvl7pPr>
            <a:lvl8pPr lvl="7" algn="r">
              <a:spcBef>
                <a:spcPts val="0"/>
              </a:spcBef>
              <a:buNone/>
              <a:defRPr sz="1000">
                <a:solidFill>
                  <a:schemeClr val="accent1"/>
                </a:solidFill>
                <a:latin typeface="Source Code Pro"/>
                <a:ea typeface="Source Code Pro"/>
                <a:cs typeface="Source Code Pro"/>
                <a:sym typeface="Source Code Pro"/>
              </a:defRPr>
            </a:lvl8pPr>
            <a:lvl9pPr lvl="8" algn="r">
              <a:spcBef>
                <a:spcPts val="0"/>
              </a:spcBef>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Gradle </a:t>
            </a:r>
            <a:endParaRPr/>
          </a:p>
        </p:txBody>
      </p:sp>
      <p:sp>
        <p:nvSpPr>
          <p:cNvPr id="57" name="Shape 5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Quick start guide</a:t>
            </a:r>
            <a:endParaRPr/>
          </a:p>
        </p:txBody>
      </p:sp>
      <p:sp>
        <p:nvSpPr>
          <p:cNvPr id="58" name="Shape 58"/>
          <p:cNvSpPr txBox="1"/>
          <p:nvPr/>
        </p:nvSpPr>
        <p:spPr>
          <a:xfrm>
            <a:off x="6712500" y="4798575"/>
            <a:ext cx="2431500" cy="34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GB">
                <a:solidFill>
                  <a:srgbClr val="666666"/>
                </a:solidFill>
              </a:rPr>
              <a:t>https://iuliana-cosmina.com</a:t>
            </a:r>
            <a:endParaRPr i="1">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summary</a:t>
            </a:r>
            <a:endParaRPr/>
          </a:p>
        </p:txBody>
      </p:sp>
      <p:sp>
        <p:nvSpPr>
          <p:cNvPr id="64" name="Shape 64"/>
          <p:cNvSpPr txBox="1"/>
          <p:nvPr>
            <p:ph idx="1" type="body"/>
          </p:nvPr>
        </p:nvSpPr>
        <p:spPr>
          <a:xfrm>
            <a:off x="311700" y="1228675"/>
            <a:ext cx="8520600" cy="37227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GB"/>
              <a:t>Technical ecosystem</a:t>
            </a:r>
            <a:endParaRPr/>
          </a:p>
          <a:p>
            <a:pPr indent="-342900" lvl="0" marL="457200" rtl="0">
              <a:lnSpc>
                <a:spcPct val="150000"/>
              </a:lnSpc>
              <a:spcBef>
                <a:spcPts val="0"/>
              </a:spcBef>
              <a:spcAft>
                <a:spcPts val="0"/>
              </a:spcAft>
              <a:buSzPts val="1800"/>
              <a:buChar char="●"/>
            </a:pPr>
            <a:r>
              <a:rPr lang="en-GB"/>
              <a:t>What is a build tool</a:t>
            </a:r>
            <a:endParaRPr/>
          </a:p>
          <a:p>
            <a:pPr indent="-342900" lvl="0" marL="457200" rtl="0">
              <a:lnSpc>
                <a:spcPct val="150000"/>
              </a:lnSpc>
              <a:spcBef>
                <a:spcPts val="0"/>
              </a:spcBef>
              <a:spcAft>
                <a:spcPts val="0"/>
              </a:spcAft>
              <a:buSzPts val="1800"/>
              <a:buChar char="●"/>
            </a:pPr>
            <a:r>
              <a:rPr lang="en-GB"/>
              <a:t>Build tools for Java</a:t>
            </a:r>
            <a:endParaRPr/>
          </a:p>
          <a:p>
            <a:pPr indent="-342900" lvl="0" marL="457200" rtl="0">
              <a:lnSpc>
                <a:spcPct val="150000"/>
              </a:lnSpc>
              <a:spcBef>
                <a:spcPts val="0"/>
              </a:spcBef>
              <a:spcAft>
                <a:spcPts val="0"/>
              </a:spcAft>
              <a:buSzPts val="1800"/>
              <a:buChar char="●"/>
            </a:pPr>
            <a:r>
              <a:rPr lang="en-GB"/>
              <a:t>Gradle demo project</a:t>
            </a:r>
            <a:endParaRPr/>
          </a:p>
          <a:p>
            <a:pPr indent="-342900" lvl="0" marL="457200" rtl="0">
              <a:lnSpc>
                <a:spcPct val="150000"/>
              </a:lnSpc>
              <a:spcBef>
                <a:spcPts val="0"/>
              </a:spcBef>
              <a:spcAft>
                <a:spcPts val="0"/>
              </a:spcAft>
              <a:buSzPts val="1800"/>
              <a:buChar char="●"/>
            </a:pPr>
            <a:r>
              <a:rPr lang="en-GB"/>
              <a:t>Advantages &amp; Disadvantages</a:t>
            </a:r>
            <a:endParaRPr/>
          </a:p>
          <a:p>
            <a:pPr indent="-342900" lvl="0" marL="457200" rtl="0">
              <a:lnSpc>
                <a:spcPct val="150000"/>
              </a:lnSpc>
              <a:spcBef>
                <a:spcPts val="0"/>
              </a:spcBef>
              <a:spcAft>
                <a:spcPts val="0"/>
              </a:spcAft>
              <a:buSzPts val="1800"/>
              <a:buChar char="●"/>
            </a:pPr>
            <a:r>
              <a:rPr lang="en-GB"/>
              <a:t>Questions?</a:t>
            </a:r>
            <a:endParaRPr/>
          </a:p>
        </p:txBody>
      </p:sp>
      <p:sp>
        <p:nvSpPr>
          <p:cNvPr id="65" name="Shape 65"/>
          <p:cNvSpPr txBox="1"/>
          <p:nvPr/>
        </p:nvSpPr>
        <p:spPr>
          <a:xfrm>
            <a:off x="6712500" y="4798575"/>
            <a:ext cx="2431500" cy="3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GB">
                <a:solidFill>
                  <a:srgbClr val="666666"/>
                </a:solidFill>
              </a:rPr>
              <a:t>https://iuliana-cosmina.com</a:t>
            </a:r>
            <a:endParaRPr i="1">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53575" y="276425"/>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TEchnical Ecosystem</a:t>
            </a:r>
            <a:endParaRPr/>
          </a:p>
        </p:txBody>
      </p:sp>
      <p:sp>
        <p:nvSpPr>
          <p:cNvPr id="71" name="Shape 71"/>
          <p:cNvSpPr txBox="1"/>
          <p:nvPr/>
        </p:nvSpPr>
        <p:spPr>
          <a:xfrm>
            <a:off x="6712500" y="4798575"/>
            <a:ext cx="2431500" cy="3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GB">
                <a:solidFill>
                  <a:srgbClr val="666666"/>
                </a:solidFill>
              </a:rPr>
              <a:t>https://iuliana-cosmina.com</a:t>
            </a:r>
            <a:endParaRPr i="1">
              <a:solidFill>
                <a:srgbClr val="666666"/>
              </a:solidFill>
            </a:endParaRPr>
          </a:p>
        </p:txBody>
      </p:sp>
      <p:sp>
        <p:nvSpPr>
          <p:cNvPr id="72" name="Shape 72"/>
          <p:cNvSpPr txBox="1"/>
          <p:nvPr/>
        </p:nvSpPr>
        <p:spPr>
          <a:xfrm>
            <a:off x="627300" y="3302550"/>
            <a:ext cx="1018500" cy="5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000"/>
              <a:t>Issue tracking product</a:t>
            </a:r>
            <a:endParaRPr b="1" i="1" sz="1000"/>
          </a:p>
          <a:p>
            <a:pPr indent="0" lvl="0" marL="0" rtl="0" algn="ctr">
              <a:spcBef>
                <a:spcPts val="0"/>
              </a:spcBef>
              <a:spcAft>
                <a:spcPts val="0"/>
              </a:spcAft>
              <a:buNone/>
            </a:pPr>
            <a:r>
              <a:rPr b="1" i="1" lang="en-GB" sz="1000">
                <a:solidFill>
                  <a:srgbClr val="FF0000"/>
                </a:solidFill>
              </a:rPr>
              <a:t>(JIRA)</a:t>
            </a:r>
            <a:endParaRPr b="1" i="1" sz="1000">
              <a:solidFill>
                <a:srgbClr val="FF0000"/>
              </a:solidFill>
            </a:endParaRPr>
          </a:p>
        </p:txBody>
      </p:sp>
      <p:sp>
        <p:nvSpPr>
          <p:cNvPr id="73" name="Shape 73"/>
          <p:cNvSpPr/>
          <p:nvPr/>
        </p:nvSpPr>
        <p:spPr>
          <a:xfrm>
            <a:off x="1645800" y="3400450"/>
            <a:ext cx="453600" cy="2370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5400000">
            <a:off x="2682025" y="2939900"/>
            <a:ext cx="363000" cy="2214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txBox="1"/>
          <p:nvPr/>
        </p:nvSpPr>
        <p:spPr>
          <a:xfrm>
            <a:off x="2373875" y="3322150"/>
            <a:ext cx="1018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000"/>
              <a:t>Development Tools</a:t>
            </a:r>
            <a:endParaRPr b="1" i="1" sz="900"/>
          </a:p>
        </p:txBody>
      </p:sp>
      <p:sp>
        <p:nvSpPr>
          <p:cNvPr id="76" name="Shape 76"/>
          <p:cNvSpPr/>
          <p:nvPr/>
        </p:nvSpPr>
        <p:spPr>
          <a:xfrm>
            <a:off x="3598475" y="3400450"/>
            <a:ext cx="453600" cy="2370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txBox="1"/>
          <p:nvPr/>
        </p:nvSpPr>
        <p:spPr>
          <a:xfrm>
            <a:off x="4339825" y="3338050"/>
            <a:ext cx="6357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900"/>
              <a:t>Build</a:t>
            </a:r>
            <a:endParaRPr b="1" i="1" sz="900"/>
          </a:p>
          <a:p>
            <a:pPr indent="0" lvl="0" marL="0" rtl="0" algn="l">
              <a:spcBef>
                <a:spcPts val="0"/>
              </a:spcBef>
              <a:spcAft>
                <a:spcPts val="0"/>
              </a:spcAft>
              <a:buNone/>
            </a:pPr>
            <a:r>
              <a:rPr b="1" i="1" lang="en-GB" sz="900"/>
              <a:t>Tools</a:t>
            </a:r>
            <a:endParaRPr b="1" i="1" sz="900"/>
          </a:p>
          <a:p>
            <a:pPr indent="0" lvl="0" marL="0" rtl="0" algn="l">
              <a:spcBef>
                <a:spcPts val="0"/>
              </a:spcBef>
              <a:spcAft>
                <a:spcPts val="0"/>
              </a:spcAft>
              <a:buNone/>
            </a:pPr>
            <a:r>
              <a:rPr b="1" i="1" lang="en-GB" sz="900">
                <a:solidFill>
                  <a:srgbClr val="FF0000"/>
                </a:solidFill>
              </a:rPr>
              <a:t>(Gradle)</a:t>
            </a:r>
            <a:endParaRPr b="1" i="1" sz="900">
              <a:solidFill>
                <a:srgbClr val="FF0000"/>
              </a:solidFill>
            </a:endParaRPr>
          </a:p>
        </p:txBody>
      </p:sp>
      <p:sp>
        <p:nvSpPr>
          <p:cNvPr id="78" name="Shape 78"/>
          <p:cNvSpPr/>
          <p:nvPr/>
        </p:nvSpPr>
        <p:spPr>
          <a:xfrm rot="-5400000">
            <a:off x="3919975" y="2042550"/>
            <a:ext cx="548400" cy="1009800"/>
          </a:xfrm>
          <a:prstGeom prst="bentUpArrow">
            <a:avLst>
              <a:gd fmla="val 18868" name="adj1"/>
              <a:gd fmla="val 25307" name="adj2"/>
              <a:gd fmla="val 25000" name="adj3"/>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txBox="1"/>
          <p:nvPr/>
        </p:nvSpPr>
        <p:spPr>
          <a:xfrm>
            <a:off x="4686888" y="2412575"/>
            <a:ext cx="982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000"/>
              <a:t> </a:t>
            </a:r>
            <a:r>
              <a:rPr i="1" lang="en-GB" sz="900">
                <a:solidFill>
                  <a:srgbClr val="999999"/>
                </a:solidFill>
              </a:rPr>
              <a:t>Share </a:t>
            </a:r>
            <a:endParaRPr i="1" sz="900">
              <a:solidFill>
                <a:srgbClr val="999999"/>
              </a:solidFill>
            </a:endParaRPr>
          </a:p>
          <a:p>
            <a:pPr indent="0" lvl="0" marL="0" rtl="0" algn="ctr">
              <a:spcBef>
                <a:spcPts val="0"/>
              </a:spcBef>
              <a:spcAft>
                <a:spcPts val="0"/>
              </a:spcAft>
              <a:buNone/>
            </a:pPr>
            <a:r>
              <a:rPr i="1" lang="en-GB" sz="900">
                <a:solidFill>
                  <a:srgbClr val="999999"/>
                </a:solidFill>
              </a:rPr>
              <a:t>Implementation</a:t>
            </a:r>
            <a:endParaRPr i="1" sz="900">
              <a:solidFill>
                <a:srgbClr val="999999"/>
              </a:solidFill>
            </a:endParaRPr>
          </a:p>
        </p:txBody>
      </p:sp>
      <p:sp>
        <p:nvSpPr>
          <p:cNvPr id="80" name="Shape 80"/>
          <p:cNvSpPr txBox="1"/>
          <p:nvPr/>
        </p:nvSpPr>
        <p:spPr>
          <a:xfrm>
            <a:off x="4820675" y="1427100"/>
            <a:ext cx="2086800" cy="45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900"/>
              <a:t>Continuous integration tools</a:t>
            </a:r>
            <a:r>
              <a:rPr i="1" lang="en-GB" sz="900"/>
              <a:t> </a:t>
            </a:r>
            <a:endParaRPr i="1" sz="900"/>
          </a:p>
          <a:p>
            <a:pPr indent="0" lvl="0" marL="0" rtl="0" algn="ctr">
              <a:spcBef>
                <a:spcPts val="0"/>
              </a:spcBef>
              <a:spcAft>
                <a:spcPts val="0"/>
              </a:spcAft>
              <a:buNone/>
            </a:pPr>
            <a:r>
              <a:rPr i="1" lang="en-GB" sz="900"/>
              <a:t>(test, check code quality, build artifacts)</a:t>
            </a:r>
            <a:endParaRPr i="1" sz="900"/>
          </a:p>
          <a:p>
            <a:pPr indent="0" lvl="0" marL="0" rtl="0" algn="ctr">
              <a:spcBef>
                <a:spcPts val="0"/>
              </a:spcBef>
              <a:spcAft>
                <a:spcPts val="0"/>
              </a:spcAft>
              <a:buNone/>
            </a:pPr>
            <a:r>
              <a:rPr b="1" i="1" lang="en-GB" sz="900">
                <a:solidFill>
                  <a:srgbClr val="FF0000"/>
                </a:solidFill>
              </a:rPr>
              <a:t>(Jenkins)</a:t>
            </a:r>
            <a:endParaRPr b="1" i="1" sz="900">
              <a:solidFill>
                <a:srgbClr val="FF0000"/>
              </a:solidFill>
            </a:endParaRPr>
          </a:p>
        </p:txBody>
      </p:sp>
      <p:sp>
        <p:nvSpPr>
          <p:cNvPr id="81" name="Shape 81"/>
          <p:cNvSpPr txBox="1"/>
          <p:nvPr/>
        </p:nvSpPr>
        <p:spPr>
          <a:xfrm>
            <a:off x="6907477" y="2676100"/>
            <a:ext cx="1247700" cy="31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000"/>
              <a:t>Artifact</a:t>
            </a:r>
            <a:endParaRPr b="1" i="1" sz="1000"/>
          </a:p>
          <a:p>
            <a:pPr indent="0" lvl="0" marL="0" rtl="0" algn="ctr">
              <a:spcBef>
                <a:spcPts val="0"/>
              </a:spcBef>
              <a:spcAft>
                <a:spcPts val="0"/>
              </a:spcAft>
              <a:buNone/>
            </a:pPr>
            <a:r>
              <a:rPr b="1" i="1" lang="en-GB" sz="1000"/>
              <a:t>Repository </a:t>
            </a:r>
            <a:endParaRPr b="1" i="1" sz="1000"/>
          </a:p>
          <a:p>
            <a:pPr indent="0" lvl="0" marL="0" rtl="0" algn="ctr">
              <a:spcBef>
                <a:spcPts val="0"/>
              </a:spcBef>
              <a:spcAft>
                <a:spcPts val="0"/>
              </a:spcAft>
              <a:buNone/>
            </a:pPr>
            <a:r>
              <a:rPr b="1" i="1" lang="en-GB" sz="1000"/>
              <a:t>Manager</a:t>
            </a:r>
            <a:endParaRPr b="1" i="1" sz="1000"/>
          </a:p>
          <a:p>
            <a:pPr indent="0" lvl="0" marL="0" rtl="0" algn="ctr">
              <a:spcBef>
                <a:spcPts val="0"/>
              </a:spcBef>
              <a:spcAft>
                <a:spcPts val="0"/>
              </a:spcAft>
              <a:buNone/>
            </a:pPr>
            <a:r>
              <a:rPr b="1" i="1" lang="en-GB" sz="1000">
                <a:solidFill>
                  <a:srgbClr val="FF0000"/>
                </a:solidFill>
              </a:rPr>
              <a:t>(Nexus)</a:t>
            </a:r>
            <a:endParaRPr b="1" i="1" sz="1000">
              <a:solidFill>
                <a:srgbClr val="FF0000"/>
              </a:solidFill>
            </a:endParaRPr>
          </a:p>
        </p:txBody>
      </p:sp>
      <p:sp>
        <p:nvSpPr>
          <p:cNvPr id="82" name="Shape 82"/>
          <p:cNvSpPr/>
          <p:nvPr/>
        </p:nvSpPr>
        <p:spPr>
          <a:xfrm flipH="1" rot="10800000">
            <a:off x="7040500" y="1574950"/>
            <a:ext cx="548400" cy="1009800"/>
          </a:xfrm>
          <a:prstGeom prst="bentUpArrow">
            <a:avLst>
              <a:gd fmla="val 20760" name="adj1"/>
              <a:gd fmla="val 25307" name="adj2"/>
              <a:gd fmla="val 22155" name="adj3"/>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txBox="1"/>
          <p:nvPr/>
        </p:nvSpPr>
        <p:spPr>
          <a:xfrm>
            <a:off x="1043375" y="1471225"/>
            <a:ext cx="1104600" cy="6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000"/>
              <a:t>Web-based hosting service for version control</a:t>
            </a:r>
            <a:endParaRPr b="1" i="1" sz="1000"/>
          </a:p>
          <a:p>
            <a:pPr indent="0" lvl="0" marL="0" rtl="0" algn="ctr">
              <a:spcBef>
                <a:spcPts val="0"/>
              </a:spcBef>
              <a:spcAft>
                <a:spcPts val="0"/>
              </a:spcAft>
              <a:buNone/>
            </a:pPr>
            <a:r>
              <a:rPr b="1" i="1" lang="en-GB" sz="1000">
                <a:solidFill>
                  <a:srgbClr val="FF0000"/>
                </a:solidFill>
              </a:rPr>
              <a:t>(GitHub)</a:t>
            </a:r>
            <a:endParaRPr b="1" i="1" sz="1000">
              <a:solidFill>
                <a:srgbClr val="FF0000"/>
              </a:solidFill>
            </a:endParaRPr>
          </a:p>
        </p:txBody>
      </p:sp>
      <p:sp>
        <p:nvSpPr>
          <p:cNvPr id="84" name="Shape 84"/>
          <p:cNvSpPr txBox="1"/>
          <p:nvPr/>
        </p:nvSpPr>
        <p:spPr>
          <a:xfrm>
            <a:off x="2409200" y="2101913"/>
            <a:ext cx="1018500" cy="5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000"/>
              <a:t>Versioning</a:t>
            </a:r>
            <a:endParaRPr b="1" i="1" sz="1000"/>
          </a:p>
          <a:p>
            <a:pPr indent="0" lvl="0" marL="0" rtl="0" algn="ctr">
              <a:spcBef>
                <a:spcPts val="0"/>
              </a:spcBef>
              <a:spcAft>
                <a:spcPts val="0"/>
              </a:spcAft>
              <a:buNone/>
            </a:pPr>
            <a:r>
              <a:rPr b="1" i="1" lang="en-GB" sz="1000"/>
              <a:t>Control</a:t>
            </a:r>
            <a:endParaRPr b="1" i="1" sz="1000"/>
          </a:p>
          <a:p>
            <a:pPr indent="0" lvl="0" marL="0" rtl="0" algn="ctr">
              <a:spcBef>
                <a:spcPts val="0"/>
              </a:spcBef>
              <a:spcAft>
                <a:spcPts val="0"/>
              </a:spcAft>
              <a:buNone/>
            </a:pPr>
            <a:r>
              <a:rPr b="1" i="1" lang="en-GB" sz="1000"/>
              <a:t>System</a:t>
            </a:r>
            <a:endParaRPr b="1" i="1" sz="1000"/>
          </a:p>
          <a:p>
            <a:pPr indent="0" lvl="0" marL="0" rtl="0" algn="ctr">
              <a:spcBef>
                <a:spcPts val="0"/>
              </a:spcBef>
              <a:spcAft>
                <a:spcPts val="0"/>
              </a:spcAft>
              <a:buNone/>
            </a:pPr>
            <a:r>
              <a:rPr b="1" i="1" lang="en-GB" sz="1000">
                <a:solidFill>
                  <a:srgbClr val="FF0000"/>
                </a:solidFill>
              </a:rPr>
              <a:t>(Git)</a:t>
            </a:r>
            <a:endParaRPr b="1" i="1" sz="1000">
              <a:solidFill>
                <a:srgbClr val="FF0000"/>
              </a:solidFill>
            </a:endParaRPr>
          </a:p>
        </p:txBody>
      </p:sp>
      <p:sp>
        <p:nvSpPr>
          <p:cNvPr id="85" name="Shape 85"/>
          <p:cNvSpPr/>
          <p:nvPr/>
        </p:nvSpPr>
        <p:spPr>
          <a:xfrm>
            <a:off x="4594800" y="2360950"/>
            <a:ext cx="104100" cy="80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txBox="1"/>
          <p:nvPr/>
        </p:nvSpPr>
        <p:spPr>
          <a:xfrm>
            <a:off x="2707063" y="2737900"/>
            <a:ext cx="982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000"/>
              <a:t> </a:t>
            </a:r>
            <a:r>
              <a:rPr i="1" lang="en-GB" sz="900">
                <a:solidFill>
                  <a:srgbClr val="999999"/>
                </a:solidFill>
              </a:rPr>
              <a:t>Retrieve Sources</a:t>
            </a:r>
            <a:endParaRPr i="1" sz="900">
              <a:solidFill>
                <a:srgbClr val="999999"/>
              </a:solidFill>
            </a:endParaRPr>
          </a:p>
        </p:txBody>
      </p:sp>
      <p:sp>
        <p:nvSpPr>
          <p:cNvPr id="87" name="Shape 87"/>
          <p:cNvSpPr/>
          <p:nvPr/>
        </p:nvSpPr>
        <p:spPr>
          <a:xfrm>
            <a:off x="4237650" y="3302538"/>
            <a:ext cx="818400" cy="730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txBox="1"/>
          <p:nvPr/>
        </p:nvSpPr>
        <p:spPr>
          <a:xfrm>
            <a:off x="1381488" y="3006850"/>
            <a:ext cx="982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000"/>
              <a:t> </a:t>
            </a:r>
            <a:r>
              <a:rPr i="1" lang="en-GB" sz="900">
                <a:solidFill>
                  <a:srgbClr val="999999"/>
                </a:solidFill>
              </a:rPr>
              <a:t>Get</a:t>
            </a:r>
            <a:r>
              <a:rPr i="1" lang="en-GB" sz="900">
                <a:solidFill>
                  <a:srgbClr val="999999"/>
                </a:solidFill>
              </a:rPr>
              <a:t> </a:t>
            </a:r>
            <a:endParaRPr i="1" sz="900">
              <a:solidFill>
                <a:srgbClr val="999999"/>
              </a:solidFill>
            </a:endParaRPr>
          </a:p>
          <a:p>
            <a:pPr indent="0" lvl="0" marL="0" rtl="0" algn="ctr">
              <a:spcBef>
                <a:spcPts val="0"/>
              </a:spcBef>
              <a:spcAft>
                <a:spcPts val="0"/>
              </a:spcAft>
              <a:buNone/>
            </a:pPr>
            <a:r>
              <a:rPr i="1" lang="en-GB" sz="900">
                <a:solidFill>
                  <a:srgbClr val="999999"/>
                </a:solidFill>
              </a:rPr>
              <a:t>Specs</a:t>
            </a:r>
            <a:endParaRPr i="1" sz="900">
              <a:solidFill>
                <a:srgbClr val="999999"/>
              </a:solidFill>
            </a:endParaRPr>
          </a:p>
        </p:txBody>
      </p:sp>
      <p:cxnSp>
        <p:nvCxnSpPr>
          <p:cNvPr id="89" name="Shape 89"/>
          <p:cNvCxnSpPr>
            <a:stCxn id="87" idx="7"/>
          </p:cNvCxnSpPr>
          <p:nvPr/>
        </p:nvCxnSpPr>
        <p:spPr>
          <a:xfrm flipH="1" rot="10800000">
            <a:off x="4936198" y="2136317"/>
            <a:ext cx="906900" cy="1273200"/>
          </a:xfrm>
          <a:prstGeom prst="straightConnector1">
            <a:avLst/>
          </a:prstGeom>
          <a:noFill/>
          <a:ln cap="flat" cmpd="sng" w="9525">
            <a:solidFill>
              <a:srgbClr val="FF00FF"/>
            </a:solidFill>
            <a:prstDash val="dot"/>
            <a:round/>
            <a:headEnd len="med" w="med" type="none"/>
            <a:tailEnd len="med" w="med" type="triangle"/>
          </a:ln>
        </p:spPr>
      </p:cxnSp>
      <p:sp>
        <p:nvSpPr>
          <p:cNvPr id="90" name="Shape 90"/>
          <p:cNvSpPr/>
          <p:nvPr/>
        </p:nvSpPr>
        <p:spPr>
          <a:xfrm>
            <a:off x="2215875" y="1535400"/>
            <a:ext cx="2840100" cy="1716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rot="-5400000">
            <a:off x="2396850" y="1541250"/>
            <a:ext cx="373800" cy="8598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What is A build tool</a:t>
            </a:r>
            <a:endParaRPr/>
          </a:p>
        </p:txBody>
      </p:sp>
      <p:sp>
        <p:nvSpPr>
          <p:cNvPr id="97" name="Shape 97"/>
          <p:cNvSpPr txBox="1"/>
          <p:nvPr>
            <p:ph idx="1" type="body"/>
          </p:nvPr>
        </p:nvSpPr>
        <p:spPr>
          <a:xfrm>
            <a:off x="311700" y="1228675"/>
            <a:ext cx="8520600" cy="3748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Big software projects are made of code organized in modules</a:t>
            </a:r>
            <a:endParaRPr/>
          </a:p>
          <a:p>
            <a:pPr indent="-342900" lvl="0" marL="457200" rtl="0">
              <a:spcBef>
                <a:spcPts val="0"/>
              </a:spcBef>
              <a:spcAft>
                <a:spcPts val="0"/>
              </a:spcAft>
              <a:buSzPts val="1800"/>
              <a:buChar char="➢"/>
            </a:pPr>
            <a:r>
              <a:rPr lang="en-GB"/>
              <a:t>Modules must be composed and processed into a deliverable (executable)</a:t>
            </a:r>
            <a:endParaRPr/>
          </a:p>
          <a:p>
            <a:pPr indent="-342900" lvl="0" marL="457200" rtl="0">
              <a:spcBef>
                <a:spcPts val="0"/>
              </a:spcBef>
              <a:spcAft>
                <a:spcPts val="0"/>
              </a:spcAft>
              <a:buSzPts val="1800"/>
              <a:buChar char="➢"/>
            </a:pPr>
            <a:r>
              <a:rPr lang="en-GB"/>
              <a:t>Modules composition + processing = building</a:t>
            </a:r>
            <a:endParaRPr/>
          </a:p>
          <a:p>
            <a:pPr indent="-342900" lvl="0" marL="457200" rtl="0">
              <a:spcBef>
                <a:spcPts val="0"/>
              </a:spcBef>
              <a:spcAft>
                <a:spcPts val="0"/>
              </a:spcAft>
              <a:buSzPts val="1800"/>
              <a:buChar char="➢"/>
            </a:pPr>
            <a:r>
              <a:rPr lang="en-GB"/>
              <a:t>For Java projects, a </a:t>
            </a:r>
            <a:r>
              <a:rPr b="1" lang="en-GB"/>
              <a:t>build</a:t>
            </a:r>
            <a:r>
              <a:rPr lang="en-GB"/>
              <a:t> operation includes the following:</a:t>
            </a:r>
            <a:endParaRPr/>
          </a:p>
          <a:p>
            <a:pPr indent="-317500" lvl="1" marL="914400" rtl="0">
              <a:spcBef>
                <a:spcPts val="0"/>
              </a:spcBef>
              <a:spcAft>
                <a:spcPts val="0"/>
              </a:spcAft>
              <a:buSzPts val="1400"/>
              <a:buChar char="○"/>
            </a:pPr>
            <a:r>
              <a:rPr lang="en-GB"/>
              <a:t>Download dependencies (optional)</a:t>
            </a:r>
            <a:endParaRPr/>
          </a:p>
          <a:p>
            <a:pPr indent="-317500" lvl="1" marL="914400" rtl="0">
              <a:spcBef>
                <a:spcPts val="0"/>
              </a:spcBef>
              <a:spcAft>
                <a:spcPts val="0"/>
              </a:spcAft>
              <a:buSzPts val="1400"/>
              <a:buChar char="○"/>
            </a:pPr>
            <a:r>
              <a:rPr lang="en-GB"/>
              <a:t>Compiling the source code</a:t>
            </a:r>
            <a:endParaRPr/>
          </a:p>
          <a:p>
            <a:pPr indent="-317500" lvl="1" marL="914400" rtl="0">
              <a:spcBef>
                <a:spcPts val="0"/>
              </a:spcBef>
              <a:spcAft>
                <a:spcPts val="0"/>
              </a:spcAft>
              <a:buSzPts val="1400"/>
              <a:buChar char="○"/>
            </a:pPr>
            <a:r>
              <a:rPr lang="en-GB"/>
              <a:t>Run tests (optional)</a:t>
            </a:r>
            <a:endParaRPr/>
          </a:p>
          <a:p>
            <a:pPr indent="-317500" lvl="1" marL="914400" rtl="0">
              <a:spcBef>
                <a:spcPts val="0"/>
              </a:spcBef>
              <a:spcAft>
                <a:spcPts val="0"/>
              </a:spcAft>
              <a:buSzPts val="1400"/>
              <a:buChar char="○"/>
            </a:pPr>
            <a:r>
              <a:rPr lang="en-GB"/>
              <a:t>Packaging the source code</a:t>
            </a:r>
            <a:endParaRPr/>
          </a:p>
          <a:p>
            <a:pPr indent="-317500" lvl="1" marL="914400" rtl="0">
              <a:spcBef>
                <a:spcPts val="0"/>
              </a:spcBef>
              <a:spcAft>
                <a:spcPts val="0"/>
              </a:spcAft>
              <a:buSzPts val="1400"/>
              <a:buChar char="○"/>
            </a:pPr>
            <a:r>
              <a:rPr lang="en-GB"/>
              <a:t>Deploy (optional)</a:t>
            </a:r>
            <a:endParaRPr/>
          </a:p>
          <a:p>
            <a:pPr indent="0" lvl="0" marL="0">
              <a:spcBef>
                <a:spcPts val="1600"/>
              </a:spcBef>
              <a:spcAft>
                <a:spcPts val="1600"/>
              </a:spcAft>
              <a:buNone/>
            </a:pPr>
            <a:r>
              <a:t/>
            </a:r>
            <a:endParaRPr/>
          </a:p>
        </p:txBody>
      </p:sp>
      <p:sp>
        <p:nvSpPr>
          <p:cNvPr id="98" name="Shape 98"/>
          <p:cNvSpPr txBox="1"/>
          <p:nvPr/>
        </p:nvSpPr>
        <p:spPr>
          <a:xfrm>
            <a:off x="6712500" y="4798575"/>
            <a:ext cx="2431500" cy="3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GB">
                <a:solidFill>
                  <a:srgbClr val="666666"/>
                </a:solidFill>
              </a:rPr>
              <a:t>https://iuliana-cosmina.com</a:t>
            </a:r>
            <a:endParaRPr i="1">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Build tools for Java</a:t>
            </a:r>
            <a:endParaRPr/>
          </a:p>
        </p:txBody>
      </p:sp>
      <p:sp>
        <p:nvSpPr>
          <p:cNvPr id="104" name="Shape 104"/>
          <p:cNvSpPr txBox="1"/>
          <p:nvPr>
            <p:ph idx="1" type="body"/>
          </p:nvPr>
        </p:nvSpPr>
        <p:spPr>
          <a:xfrm>
            <a:off x="3057700" y="1197475"/>
            <a:ext cx="5660700" cy="63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Setup uses </a:t>
            </a:r>
            <a:r>
              <a:rPr b="1" lang="en-GB"/>
              <a:t>build.xml</a:t>
            </a:r>
            <a:r>
              <a:rPr lang="en-GB"/>
              <a:t> files</a:t>
            </a:r>
            <a:endParaRPr/>
          </a:p>
          <a:p>
            <a:pPr indent="0" lvl="0" marL="0" rtl="0">
              <a:spcBef>
                <a:spcPts val="1600"/>
              </a:spcBef>
              <a:spcAft>
                <a:spcPts val="0"/>
              </a:spcAft>
              <a:buNone/>
            </a:pPr>
            <a:r>
              <a:rPr i="1" lang="en-GB">
                <a:solidFill>
                  <a:srgbClr val="0000FF"/>
                </a:solidFill>
              </a:rPr>
              <a:t>$ ant</a:t>
            </a:r>
            <a:endParaRPr i="1">
              <a:solidFill>
                <a:srgbClr val="0000FF"/>
              </a:solidFill>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pic>
        <p:nvPicPr>
          <p:cNvPr id="105" name="Shape 105"/>
          <p:cNvPicPr preferRelativeResize="0"/>
          <p:nvPr/>
        </p:nvPicPr>
        <p:blipFill>
          <a:blip r:embed="rId3">
            <a:alphaModFix/>
          </a:blip>
          <a:stretch>
            <a:fillRect/>
          </a:stretch>
        </p:blipFill>
        <p:spPr>
          <a:xfrm>
            <a:off x="311700" y="1093850"/>
            <a:ext cx="1681500" cy="1040849"/>
          </a:xfrm>
          <a:prstGeom prst="rect">
            <a:avLst/>
          </a:prstGeom>
          <a:noFill/>
          <a:ln>
            <a:noFill/>
          </a:ln>
        </p:spPr>
      </p:pic>
      <p:pic>
        <p:nvPicPr>
          <p:cNvPr id="106" name="Shape 106"/>
          <p:cNvPicPr preferRelativeResize="0"/>
          <p:nvPr/>
        </p:nvPicPr>
        <p:blipFill>
          <a:blip r:embed="rId4">
            <a:alphaModFix/>
          </a:blip>
          <a:stretch>
            <a:fillRect/>
          </a:stretch>
        </p:blipFill>
        <p:spPr>
          <a:xfrm>
            <a:off x="261025" y="2298388"/>
            <a:ext cx="2687225" cy="679708"/>
          </a:xfrm>
          <a:prstGeom prst="rect">
            <a:avLst/>
          </a:prstGeom>
          <a:noFill/>
          <a:ln>
            <a:noFill/>
          </a:ln>
        </p:spPr>
      </p:pic>
      <p:pic>
        <p:nvPicPr>
          <p:cNvPr id="107" name="Shape 107"/>
          <p:cNvPicPr preferRelativeResize="0"/>
          <p:nvPr/>
        </p:nvPicPr>
        <p:blipFill>
          <a:blip r:embed="rId5">
            <a:alphaModFix/>
          </a:blip>
          <a:stretch>
            <a:fillRect/>
          </a:stretch>
        </p:blipFill>
        <p:spPr>
          <a:xfrm>
            <a:off x="311701" y="3275750"/>
            <a:ext cx="2431855" cy="679701"/>
          </a:xfrm>
          <a:prstGeom prst="rect">
            <a:avLst/>
          </a:prstGeom>
          <a:noFill/>
          <a:ln>
            <a:noFill/>
          </a:ln>
        </p:spPr>
      </p:pic>
      <p:sp>
        <p:nvSpPr>
          <p:cNvPr id="108" name="Shape 108"/>
          <p:cNvSpPr txBox="1"/>
          <p:nvPr>
            <p:ph idx="1" type="body"/>
          </p:nvPr>
        </p:nvSpPr>
        <p:spPr>
          <a:xfrm>
            <a:off x="3127800" y="2262963"/>
            <a:ext cx="5660700" cy="63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Setup uses </a:t>
            </a:r>
            <a:r>
              <a:rPr b="1" lang="en-GB"/>
              <a:t>pom.xml </a:t>
            </a:r>
            <a:r>
              <a:rPr lang="en-GB"/>
              <a:t>files</a:t>
            </a:r>
            <a:endParaRPr/>
          </a:p>
          <a:p>
            <a:pPr indent="0" lvl="0" marL="0" rtl="0">
              <a:spcBef>
                <a:spcPts val="1600"/>
              </a:spcBef>
              <a:spcAft>
                <a:spcPts val="0"/>
              </a:spcAft>
              <a:buNone/>
            </a:pPr>
            <a:r>
              <a:rPr i="1" lang="en-GB">
                <a:solidFill>
                  <a:srgbClr val="0000FF"/>
                </a:solidFill>
              </a:rPr>
              <a:t>$ mvn clean install</a:t>
            </a:r>
            <a:endParaRPr i="1">
              <a:solidFill>
                <a:srgbClr val="0000FF"/>
              </a:solidFill>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
        <p:nvSpPr>
          <p:cNvPr id="109" name="Shape 109"/>
          <p:cNvSpPr txBox="1"/>
          <p:nvPr>
            <p:ph idx="1" type="body"/>
          </p:nvPr>
        </p:nvSpPr>
        <p:spPr>
          <a:xfrm>
            <a:off x="3057700" y="3234088"/>
            <a:ext cx="5660700" cy="63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Setup uses </a:t>
            </a:r>
            <a:r>
              <a:rPr b="1" lang="en-GB"/>
              <a:t>*.gradle</a:t>
            </a:r>
            <a:r>
              <a:rPr b="1" lang="en-GB"/>
              <a:t> </a:t>
            </a:r>
            <a:r>
              <a:rPr lang="en-GB"/>
              <a:t>files (Groovy)</a:t>
            </a:r>
            <a:endParaRPr/>
          </a:p>
          <a:p>
            <a:pPr indent="0" lvl="0" marL="0" rtl="0">
              <a:spcBef>
                <a:spcPts val="1600"/>
              </a:spcBef>
              <a:spcAft>
                <a:spcPts val="0"/>
              </a:spcAft>
              <a:buNone/>
            </a:pPr>
            <a:r>
              <a:rPr i="1" lang="en-GB">
                <a:solidFill>
                  <a:srgbClr val="0000FF"/>
                </a:solidFill>
              </a:rPr>
              <a:t>$ gradle clean build</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pic>
        <p:nvPicPr>
          <p:cNvPr id="110" name="Shape 110"/>
          <p:cNvPicPr preferRelativeResize="0"/>
          <p:nvPr/>
        </p:nvPicPr>
        <p:blipFill>
          <a:blip r:embed="rId6">
            <a:alphaModFix/>
          </a:blip>
          <a:stretch>
            <a:fillRect/>
          </a:stretch>
        </p:blipFill>
        <p:spPr>
          <a:xfrm>
            <a:off x="311700" y="4182625"/>
            <a:ext cx="2000350" cy="679700"/>
          </a:xfrm>
          <a:prstGeom prst="rect">
            <a:avLst/>
          </a:prstGeom>
          <a:noFill/>
          <a:ln>
            <a:noFill/>
          </a:ln>
        </p:spPr>
      </p:pic>
      <p:sp>
        <p:nvSpPr>
          <p:cNvPr id="111" name="Shape 111"/>
          <p:cNvSpPr txBox="1"/>
          <p:nvPr>
            <p:ph idx="1" type="body"/>
          </p:nvPr>
        </p:nvSpPr>
        <p:spPr>
          <a:xfrm>
            <a:off x="3083850" y="4205225"/>
            <a:ext cx="5748600" cy="63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Setup uses </a:t>
            </a:r>
            <a:r>
              <a:rPr b="1" lang="en-GB"/>
              <a:t>WORKSPACE &amp; </a:t>
            </a:r>
            <a:r>
              <a:rPr b="1" lang="en-GB"/>
              <a:t>BUILD</a:t>
            </a:r>
            <a:r>
              <a:rPr b="1" lang="en-GB"/>
              <a:t> </a:t>
            </a:r>
            <a:r>
              <a:rPr lang="en-GB"/>
              <a:t>files (Bazel)</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
        <p:nvSpPr>
          <p:cNvPr id="112" name="Shape 112"/>
          <p:cNvSpPr txBox="1"/>
          <p:nvPr/>
        </p:nvSpPr>
        <p:spPr>
          <a:xfrm>
            <a:off x="6712500" y="4798575"/>
            <a:ext cx="2431500" cy="3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GB">
                <a:solidFill>
                  <a:srgbClr val="666666"/>
                </a:solidFill>
              </a:rPr>
              <a:t>https://iuliana-cosmina.com</a:t>
            </a:r>
            <a:endParaRPr i="1">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Gradle Sample Project</a:t>
            </a:r>
            <a:endParaRPr/>
          </a:p>
        </p:txBody>
      </p:sp>
      <p:sp>
        <p:nvSpPr>
          <p:cNvPr id="118" name="Shape 118"/>
          <p:cNvSpPr txBox="1"/>
          <p:nvPr>
            <p:ph idx="1" type="body"/>
          </p:nvPr>
        </p:nvSpPr>
        <p:spPr>
          <a:xfrm>
            <a:off x="311700" y="1228675"/>
            <a:ext cx="30480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400"/>
              <a:t>parent</a:t>
            </a:r>
            <a:endParaRPr sz="1400"/>
          </a:p>
          <a:p>
            <a:pPr indent="0" lvl="0" marL="0">
              <a:spcBef>
                <a:spcPts val="1600"/>
              </a:spcBef>
              <a:spcAft>
                <a:spcPts val="0"/>
              </a:spcAft>
              <a:buNone/>
            </a:pPr>
            <a:r>
              <a:rPr lang="en-GB" sz="1400"/>
              <a:t>	child-01</a:t>
            </a:r>
            <a:endParaRPr sz="1400"/>
          </a:p>
          <a:p>
            <a:pPr indent="0" lvl="0" marL="0" rtl="0">
              <a:spcBef>
                <a:spcPts val="1600"/>
              </a:spcBef>
              <a:spcAft>
                <a:spcPts val="0"/>
              </a:spcAft>
              <a:buNone/>
            </a:pPr>
            <a:r>
              <a:rPr lang="en-GB" sz="1400"/>
              <a:t>		</a:t>
            </a:r>
            <a:r>
              <a:rPr lang="en-GB" sz="1400"/>
              <a:t>grand-child-01-01</a:t>
            </a:r>
            <a:endParaRPr sz="1400"/>
          </a:p>
          <a:p>
            <a:pPr indent="457200" lvl="0" marL="457200" rtl="0">
              <a:spcBef>
                <a:spcPts val="1600"/>
              </a:spcBef>
              <a:spcAft>
                <a:spcPts val="0"/>
              </a:spcAft>
              <a:buNone/>
            </a:pPr>
            <a:r>
              <a:rPr lang="en-GB" sz="1400"/>
              <a:t>grand-child-01-02</a:t>
            </a:r>
            <a:endParaRPr sz="1400"/>
          </a:p>
          <a:p>
            <a:pPr indent="0" lvl="0" marL="0" rtl="0">
              <a:spcBef>
                <a:spcPts val="1600"/>
              </a:spcBef>
              <a:spcAft>
                <a:spcPts val="0"/>
              </a:spcAft>
              <a:buNone/>
            </a:pPr>
            <a:r>
              <a:rPr lang="en-GB" sz="1400"/>
              <a:t>	child-02</a:t>
            </a:r>
            <a:endParaRPr sz="1400"/>
          </a:p>
          <a:p>
            <a:pPr indent="0" lvl="0" marL="0" rtl="0">
              <a:spcBef>
                <a:spcPts val="1600"/>
              </a:spcBef>
              <a:spcAft>
                <a:spcPts val="0"/>
              </a:spcAft>
              <a:buNone/>
            </a:pPr>
            <a:r>
              <a:rPr lang="en-GB" sz="1400"/>
              <a:t>		</a:t>
            </a:r>
            <a:r>
              <a:rPr lang="en-GB" sz="1400"/>
              <a:t>grand-child-01-01</a:t>
            </a:r>
            <a:endParaRPr sz="1400"/>
          </a:p>
          <a:p>
            <a:pPr indent="457200" lvl="0" marL="457200" rtl="0">
              <a:spcBef>
                <a:spcPts val="1600"/>
              </a:spcBef>
              <a:spcAft>
                <a:spcPts val="1600"/>
              </a:spcAft>
              <a:buNone/>
            </a:pPr>
            <a:r>
              <a:rPr lang="en-GB" sz="1400"/>
              <a:t>grand-child-01-02</a:t>
            </a:r>
            <a:endParaRPr sz="1400"/>
          </a:p>
        </p:txBody>
      </p:sp>
      <p:sp>
        <p:nvSpPr>
          <p:cNvPr id="119" name="Shape 119"/>
          <p:cNvSpPr txBox="1"/>
          <p:nvPr/>
        </p:nvSpPr>
        <p:spPr>
          <a:xfrm>
            <a:off x="6712500" y="4798575"/>
            <a:ext cx="2431500" cy="3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GB">
                <a:solidFill>
                  <a:srgbClr val="666666"/>
                </a:solidFill>
              </a:rPr>
              <a:t>https://iuliana-cosmina.com</a:t>
            </a:r>
            <a:endParaRPr i="1">
              <a:solidFill>
                <a:srgbClr val="666666"/>
              </a:solidFill>
            </a:endParaRPr>
          </a:p>
        </p:txBody>
      </p:sp>
      <p:sp>
        <p:nvSpPr>
          <p:cNvPr id="120" name="Shape 120"/>
          <p:cNvSpPr/>
          <p:nvPr/>
        </p:nvSpPr>
        <p:spPr>
          <a:xfrm rot="5400000">
            <a:off x="490125" y="1620950"/>
            <a:ext cx="346500" cy="346500"/>
          </a:xfrm>
          <a:prstGeom prst="bentUpArrow">
            <a:avLst>
              <a:gd fmla="val 25000" name="adj1"/>
              <a:gd fmla="val 25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5400000">
            <a:off x="956275" y="2087100"/>
            <a:ext cx="346500" cy="346500"/>
          </a:xfrm>
          <a:prstGeom prst="bentUpArrow">
            <a:avLst>
              <a:gd fmla="val 25000" name="adj1"/>
              <a:gd fmla="val 25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956275" y="2527075"/>
            <a:ext cx="346500" cy="346500"/>
          </a:xfrm>
          <a:prstGeom prst="bentUpArrow">
            <a:avLst>
              <a:gd fmla="val 25000" name="adj1"/>
              <a:gd fmla="val 25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rot="5400000">
            <a:off x="490125" y="2969475"/>
            <a:ext cx="346500" cy="346500"/>
          </a:xfrm>
          <a:prstGeom prst="bentUpArrow">
            <a:avLst>
              <a:gd fmla="val 25000" name="adj1"/>
              <a:gd fmla="val 25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919125" y="3426850"/>
            <a:ext cx="346500" cy="346500"/>
          </a:xfrm>
          <a:prstGeom prst="bentUpArrow">
            <a:avLst>
              <a:gd fmla="val 25000" name="adj1"/>
              <a:gd fmla="val 25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rot="5400000">
            <a:off x="919125" y="3866825"/>
            <a:ext cx="346500" cy="346500"/>
          </a:xfrm>
          <a:prstGeom prst="bentUpArrow">
            <a:avLst>
              <a:gd fmla="val 25000" name="adj1"/>
              <a:gd fmla="val 25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490125" y="1620950"/>
            <a:ext cx="85200" cy="16536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a:off x="956275" y="2087100"/>
            <a:ext cx="85200" cy="746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a:off x="919125" y="3426850"/>
            <a:ext cx="85200" cy="746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txBox="1"/>
          <p:nvPr/>
        </p:nvSpPr>
        <p:spPr>
          <a:xfrm>
            <a:off x="3496800" y="1261475"/>
            <a:ext cx="5431500" cy="338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GB"/>
              <a:t>Commands:</a:t>
            </a:r>
            <a:endParaRPr b="1"/>
          </a:p>
          <a:p>
            <a:pPr indent="457200" lvl="0" marL="0" rtl="0">
              <a:spcBef>
                <a:spcPts val="0"/>
              </a:spcBef>
              <a:spcAft>
                <a:spcPts val="0"/>
              </a:spcAft>
              <a:buNone/>
            </a:pPr>
            <a:r>
              <a:rPr lang="en-GB">
                <a:solidFill>
                  <a:srgbClr val="666666"/>
                </a:solidFill>
                <a:latin typeface="Consolas"/>
                <a:ea typeface="Consolas"/>
                <a:cs typeface="Consolas"/>
                <a:sym typeface="Consolas"/>
              </a:rPr>
              <a:t>gradle build</a:t>
            </a:r>
            <a:endParaRPr>
              <a:solidFill>
                <a:srgbClr val="666666"/>
              </a:solidFill>
              <a:latin typeface="Consolas"/>
              <a:ea typeface="Consolas"/>
              <a:cs typeface="Consolas"/>
              <a:sym typeface="Consolas"/>
            </a:endParaRPr>
          </a:p>
          <a:p>
            <a:pPr indent="457200" lvl="0" marL="0" rtl="0">
              <a:spcBef>
                <a:spcPts val="0"/>
              </a:spcBef>
              <a:spcAft>
                <a:spcPts val="0"/>
              </a:spcAft>
              <a:buNone/>
            </a:pPr>
            <a:r>
              <a:rPr lang="en-GB">
                <a:solidFill>
                  <a:srgbClr val="666666"/>
                </a:solidFill>
                <a:latin typeface="Consolas"/>
                <a:ea typeface="Consolas"/>
                <a:cs typeface="Consolas"/>
                <a:sym typeface="Consolas"/>
              </a:rPr>
              <a:t>gradle clean</a:t>
            </a:r>
            <a:endParaRPr>
              <a:solidFill>
                <a:srgbClr val="666666"/>
              </a:solidFill>
              <a:latin typeface="Consolas"/>
              <a:ea typeface="Consolas"/>
              <a:cs typeface="Consolas"/>
              <a:sym typeface="Consolas"/>
            </a:endParaRPr>
          </a:p>
          <a:p>
            <a:pPr indent="457200" lvl="0" marL="0" rtl="0">
              <a:spcBef>
                <a:spcPts val="0"/>
              </a:spcBef>
              <a:spcAft>
                <a:spcPts val="0"/>
              </a:spcAft>
              <a:buNone/>
            </a:pPr>
            <a:r>
              <a:rPr lang="en-GB">
                <a:solidFill>
                  <a:srgbClr val="666666"/>
                </a:solidFill>
                <a:latin typeface="Consolas"/>
                <a:ea typeface="Consolas"/>
                <a:cs typeface="Consolas"/>
                <a:sym typeface="Consolas"/>
              </a:rPr>
              <a:t>gradle clean -x test</a:t>
            </a:r>
            <a:endParaRPr>
              <a:solidFill>
                <a:srgbClr val="666666"/>
              </a:solidFill>
              <a:latin typeface="Consolas"/>
              <a:ea typeface="Consolas"/>
              <a:cs typeface="Consolas"/>
              <a:sym typeface="Consolas"/>
            </a:endParaRPr>
          </a:p>
          <a:p>
            <a:pPr indent="457200" lvl="0" marL="0" rtl="0">
              <a:spcBef>
                <a:spcPts val="0"/>
              </a:spcBef>
              <a:spcAft>
                <a:spcPts val="0"/>
              </a:spcAft>
              <a:buNone/>
            </a:pPr>
            <a:r>
              <a:rPr lang="en-GB">
                <a:solidFill>
                  <a:srgbClr val="666666"/>
                </a:solidFill>
                <a:latin typeface="Consolas"/>
                <a:ea typeface="Consolas"/>
                <a:cs typeface="Consolas"/>
                <a:sym typeface="Consolas"/>
              </a:rPr>
              <a:t>build --refresh-dependencies</a:t>
            </a:r>
            <a:endParaRPr>
              <a:solidFill>
                <a:srgbClr val="666666"/>
              </a:solidFill>
              <a:latin typeface="Consolas"/>
              <a:ea typeface="Consolas"/>
              <a:cs typeface="Consolas"/>
              <a:sym typeface="Consolas"/>
            </a:endParaRPr>
          </a:p>
          <a:p>
            <a:pPr indent="457200" lvl="0" marL="0" rtl="0">
              <a:spcBef>
                <a:spcPts val="0"/>
              </a:spcBef>
              <a:spcAft>
                <a:spcPts val="0"/>
              </a:spcAft>
              <a:buNone/>
            </a:pPr>
            <a:r>
              <a:rPr lang="en-GB">
                <a:solidFill>
                  <a:srgbClr val="666666"/>
                </a:solidFill>
                <a:latin typeface="Consolas"/>
                <a:ea typeface="Consolas"/>
                <a:cs typeface="Consolas"/>
                <a:sym typeface="Consolas"/>
              </a:rPr>
              <a:t>gradle projects</a:t>
            </a:r>
            <a:endParaRPr>
              <a:solidFill>
                <a:srgbClr val="666666"/>
              </a:solidFill>
              <a:latin typeface="Consolas"/>
              <a:ea typeface="Consolas"/>
              <a:cs typeface="Consolas"/>
              <a:sym typeface="Consolas"/>
            </a:endParaRPr>
          </a:p>
          <a:p>
            <a:pPr indent="457200" lvl="0" marL="0" rtl="0">
              <a:spcBef>
                <a:spcPts val="0"/>
              </a:spcBef>
              <a:spcAft>
                <a:spcPts val="0"/>
              </a:spcAft>
              <a:buNone/>
            </a:pPr>
            <a:r>
              <a:rPr lang="en-GB">
                <a:solidFill>
                  <a:srgbClr val="666666"/>
                </a:solidFill>
                <a:latin typeface="Consolas"/>
                <a:ea typeface="Consolas"/>
                <a:cs typeface="Consolas"/>
                <a:sym typeface="Consolas"/>
              </a:rPr>
              <a:t>gradle test</a:t>
            </a:r>
            <a:endParaRPr>
              <a:solidFill>
                <a:srgbClr val="666666"/>
              </a:solidFill>
              <a:latin typeface="Consolas"/>
              <a:ea typeface="Consolas"/>
              <a:cs typeface="Consolas"/>
              <a:sym typeface="Consolas"/>
            </a:endParaRPr>
          </a:p>
          <a:p>
            <a:pPr indent="457200" lvl="0" marL="0" rtl="0">
              <a:spcBef>
                <a:spcPts val="0"/>
              </a:spcBef>
              <a:spcAft>
                <a:spcPts val="0"/>
              </a:spcAft>
              <a:buNone/>
            </a:pPr>
            <a:r>
              <a:t/>
            </a:r>
            <a:endParaRPr>
              <a:solidFill>
                <a:srgbClr val="666666"/>
              </a:solidFill>
            </a:endParaRPr>
          </a:p>
          <a:p>
            <a:pPr indent="0" lvl="0" marL="0" rtl="0">
              <a:spcBef>
                <a:spcPts val="0"/>
              </a:spcBef>
              <a:spcAft>
                <a:spcPts val="0"/>
              </a:spcAft>
              <a:buNone/>
            </a:pPr>
            <a:r>
              <a:t/>
            </a:r>
            <a:endParaRPr>
              <a:solidFill>
                <a:srgbClr val="666666"/>
              </a:solidFill>
            </a:endParaRPr>
          </a:p>
          <a:p>
            <a:pPr indent="0" lvl="0" marL="0" rtl="0">
              <a:spcBef>
                <a:spcPts val="0"/>
              </a:spcBef>
              <a:spcAft>
                <a:spcPts val="0"/>
              </a:spcAft>
              <a:buNone/>
            </a:pPr>
            <a:r>
              <a:rPr b="1" lang="en-GB"/>
              <a:t>Plugins:</a:t>
            </a:r>
            <a:endParaRPr>
              <a:solidFill>
                <a:srgbClr val="666666"/>
              </a:solidFill>
            </a:endParaRPr>
          </a:p>
          <a:p>
            <a:pPr indent="0" lvl="0" marL="0" rtl="0">
              <a:spcBef>
                <a:spcPts val="0"/>
              </a:spcBef>
              <a:spcAft>
                <a:spcPts val="0"/>
              </a:spcAft>
              <a:buNone/>
            </a:pPr>
            <a:r>
              <a:rPr lang="en-GB">
                <a:solidFill>
                  <a:srgbClr val="666666"/>
                </a:solidFill>
              </a:rPr>
              <a:t> java, jar, idea, eclipse, gretty, nebula</a:t>
            </a:r>
            <a:endParaRPr>
              <a:solidFill>
                <a:srgbClr val="666666"/>
              </a:solidFill>
            </a:endParaRPr>
          </a:p>
          <a:p>
            <a:pPr indent="0" lvl="0" marL="0" rtl="0">
              <a:spcBef>
                <a:spcPts val="0"/>
              </a:spcBef>
              <a:spcAft>
                <a:spcPts val="0"/>
              </a:spcAft>
              <a:buNone/>
            </a:pPr>
            <a:r>
              <a:t/>
            </a:r>
            <a:endParaRPr>
              <a:solidFill>
                <a:srgbClr val="666666"/>
              </a:solidFill>
            </a:endParaRPr>
          </a:p>
          <a:p>
            <a:pPr indent="457200" lvl="0" marL="0" rtl="0">
              <a:spcBef>
                <a:spcPts val="0"/>
              </a:spcBef>
              <a:spcAft>
                <a:spcPts val="0"/>
              </a:spcAft>
              <a:buNone/>
            </a:pPr>
            <a:r>
              <a:rPr lang="en-GB">
                <a:solidFill>
                  <a:srgbClr val="666666"/>
                </a:solidFill>
                <a:latin typeface="Consolas"/>
                <a:ea typeface="Consolas"/>
                <a:cs typeface="Consolas"/>
                <a:sym typeface="Consolas"/>
              </a:rPr>
              <a:t>gradle aggregateJavadoc</a:t>
            </a:r>
            <a:endParaRPr>
              <a:solidFill>
                <a:srgbClr val="666666"/>
              </a:solidFill>
              <a:latin typeface="Consolas"/>
              <a:ea typeface="Consolas"/>
              <a:cs typeface="Consolas"/>
              <a:sym typeface="Consolas"/>
            </a:endParaRPr>
          </a:p>
          <a:p>
            <a:pPr indent="0" lvl="0" marL="0" rtl="0">
              <a:spcBef>
                <a:spcPts val="0"/>
              </a:spcBef>
              <a:spcAft>
                <a:spcPts val="0"/>
              </a:spcAft>
              <a:buNone/>
            </a:pPr>
            <a:r>
              <a:t/>
            </a:r>
            <a:endParaRPr b="1"/>
          </a:p>
          <a:p>
            <a:pPr indent="0" lvl="0" marL="0" rtl="0">
              <a:spcBef>
                <a:spcPts val="0"/>
              </a:spcBef>
              <a:spcAft>
                <a:spcPts val="0"/>
              </a:spcAft>
              <a:buNone/>
            </a:pPr>
            <a:r>
              <a:rPr b="1" lang="en-GB"/>
              <a:t>Demo…</a:t>
            </a:r>
            <a:r>
              <a:rPr lang="en-GB"/>
              <a:t>(Gradle &amp; Maven projects will be shown for comparison)</a:t>
            </a:r>
            <a:endParaRPr>
              <a:solidFill>
                <a:srgbClr val="666666"/>
              </a:solidFill>
              <a:latin typeface="Consolas"/>
              <a:ea typeface="Consolas"/>
              <a:cs typeface="Consolas"/>
              <a:sym typeface="Consolas"/>
            </a:endParaRPr>
          </a:p>
          <a:p>
            <a:pPr indent="457200" lvl="0" marL="0" rtl="0">
              <a:spcBef>
                <a:spcPts val="0"/>
              </a:spcBef>
              <a:spcAft>
                <a:spcPts val="0"/>
              </a:spcAft>
              <a:buNone/>
            </a:pPr>
            <a:r>
              <a:t/>
            </a:r>
            <a:endParaRPr>
              <a:solidFill>
                <a:srgbClr val="666666"/>
              </a:solidFill>
            </a:endParaRPr>
          </a:p>
          <a:p>
            <a:pPr indent="457200" lvl="0" marL="0">
              <a:spcBef>
                <a:spcPts val="0"/>
              </a:spcBef>
              <a:spcAft>
                <a:spcPts val="0"/>
              </a:spcAft>
              <a:buNone/>
            </a:pPr>
            <a:r>
              <a:t/>
            </a:r>
            <a:endParaRPr>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Advantages &amp; Disadvantages</a:t>
            </a:r>
            <a:endParaRPr/>
          </a:p>
        </p:txBody>
      </p:sp>
      <p:sp>
        <p:nvSpPr>
          <p:cNvPr id="135" name="Shape 135"/>
          <p:cNvSpPr txBox="1"/>
          <p:nvPr>
            <p:ph idx="1" type="body"/>
          </p:nvPr>
        </p:nvSpPr>
        <p:spPr>
          <a:xfrm>
            <a:off x="311700" y="1228675"/>
            <a:ext cx="8520600" cy="3748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Char char="➢"/>
            </a:pPr>
            <a:r>
              <a:rPr b="1" lang="en-GB"/>
              <a:t>Advantages</a:t>
            </a:r>
            <a:endParaRPr b="1"/>
          </a:p>
          <a:p>
            <a:pPr indent="-342900" lvl="1" marL="914400" marR="0" rtl="0" algn="l">
              <a:lnSpc>
                <a:spcPct val="115000"/>
              </a:lnSpc>
              <a:spcBef>
                <a:spcPts val="0"/>
              </a:spcBef>
              <a:spcAft>
                <a:spcPts val="0"/>
              </a:spcAft>
              <a:buClr>
                <a:schemeClr val="dk2"/>
              </a:buClr>
              <a:buSzPts val="1800"/>
              <a:buFont typeface="Source Code Pro"/>
              <a:buChar char="○"/>
            </a:pPr>
            <a:r>
              <a:rPr lang="en-GB"/>
              <a:t>Reduced configuration</a:t>
            </a:r>
            <a:endParaRPr/>
          </a:p>
          <a:p>
            <a:pPr indent="-317500" lvl="1" marL="914400" marR="0" rtl="0" algn="l">
              <a:lnSpc>
                <a:spcPct val="115000"/>
              </a:lnSpc>
              <a:spcBef>
                <a:spcPts val="0"/>
              </a:spcBef>
              <a:spcAft>
                <a:spcPts val="0"/>
              </a:spcAft>
              <a:buSzPts val="1400"/>
              <a:buChar char="○"/>
            </a:pPr>
            <a:r>
              <a:rPr lang="en-GB"/>
              <a:t>Write your own build script or tasks in Groovy (or Kotlin)</a:t>
            </a:r>
            <a:endParaRPr/>
          </a:p>
          <a:p>
            <a:pPr indent="-317500" lvl="1" marL="914400" marR="0" rtl="0" algn="l">
              <a:lnSpc>
                <a:spcPct val="115000"/>
              </a:lnSpc>
              <a:spcBef>
                <a:spcPts val="0"/>
              </a:spcBef>
              <a:spcAft>
                <a:spcPts val="0"/>
              </a:spcAft>
              <a:buSzPts val="1400"/>
              <a:buChar char="○"/>
            </a:pPr>
            <a:r>
              <a:rPr lang="en-GB"/>
              <a:t>Dynamic dependency set</a:t>
            </a:r>
            <a:endParaRPr/>
          </a:p>
          <a:p>
            <a:pPr indent="-317500" lvl="1" marL="914400" marR="0" rtl="0" algn="l">
              <a:lnSpc>
                <a:spcPct val="115000"/>
              </a:lnSpc>
              <a:spcBef>
                <a:spcPts val="0"/>
              </a:spcBef>
              <a:spcAft>
                <a:spcPts val="0"/>
              </a:spcAft>
              <a:buSzPts val="1400"/>
              <a:buChar char="○"/>
            </a:pPr>
            <a:r>
              <a:rPr lang="en-GB"/>
              <a:t>Works with Apache Ivy and Maven Repositories as well</a:t>
            </a:r>
            <a:endParaRPr/>
          </a:p>
          <a:p>
            <a:pPr indent="-317500" lvl="1" marL="914400" marR="0" rtl="0" algn="l">
              <a:lnSpc>
                <a:spcPct val="115000"/>
              </a:lnSpc>
              <a:spcBef>
                <a:spcPts val="0"/>
              </a:spcBef>
              <a:spcAft>
                <a:spcPts val="0"/>
              </a:spcAft>
              <a:buSzPts val="1400"/>
              <a:buChar char="○"/>
            </a:pPr>
            <a:r>
              <a:rPr lang="en-GB"/>
              <a:t>Allows access to any part of the build</a:t>
            </a:r>
            <a:endParaRPr/>
          </a:p>
          <a:p>
            <a:pPr indent="-342900" lvl="0" marL="457200" marR="0" rtl="0" algn="l">
              <a:lnSpc>
                <a:spcPct val="115000"/>
              </a:lnSpc>
              <a:spcBef>
                <a:spcPts val="0"/>
              </a:spcBef>
              <a:spcAft>
                <a:spcPts val="0"/>
              </a:spcAft>
              <a:buSzPts val="1800"/>
              <a:buChar char="➢"/>
            </a:pPr>
            <a:r>
              <a:rPr b="1" lang="en-GB"/>
              <a:t>Disadvantages</a:t>
            </a:r>
            <a:endParaRPr b="1"/>
          </a:p>
          <a:p>
            <a:pPr indent="-317500" lvl="1" marL="914400" marR="0" rtl="0" algn="l">
              <a:lnSpc>
                <a:spcPct val="115000"/>
              </a:lnSpc>
              <a:spcBef>
                <a:spcPts val="0"/>
              </a:spcBef>
              <a:spcAft>
                <a:spcPts val="0"/>
              </a:spcAft>
              <a:buSzPts val="1400"/>
              <a:buChar char="○"/>
            </a:pPr>
            <a:r>
              <a:rPr lang="en-GB"/>
              <a:t>Not as many plugins available as for Maven</a:t>
            </a:r>
            <a:endParaRPr/>
          </a:p>
          <a:p>
            <a:pPr indent="-317500" lvl="1" marL="914400" marR="0" rtl="0" algn="l">
              <a:lnSpc>
                <a:spcPct val="115000"/>
              </a:lnSpc>
              <a:spcBef>
                <a:spcPts val="0"/>
              </a:spcBef>
              <a:spcAft>
                <a:spcPts val="0"/>
              </a:spcAft>
              <a:buSzPts val="1400"/>
              <a:buChar char="○"/>
            </a:pPr>
            <a:r>
              <a:rPr lang="en-GB"/>
              <a:t>Poor integration with Eclipse</a:t>
            </a:r>
            <a:endParaRPr/>
          </a:p>
          <a:p>
            <a:pPr indent="-317500" lvl="1" marL="914400" marR="0" rtl="0" algn="l">
              <a:lnSpc>
                <a:spcPct val="115000"/>
              </a:lnSpc>
              <a:spcBef>
                <a:spcPts val="0"/>
              </a:spcBef>
              <a:spcAft>
                <a:spcPts val="0"/>
              </a:spcAft>
              <a:buSzPts val="1400"/>
              <a:buChar char="○"/>
            </a:pPr>
            <a:r>
              <a:rPr lang="en-GB"/>
              <a:t>Slower than Ant</a:t>
            </a:r>
            <a:endParaRPr/>
          </a:p>
          <a:p>
            <a:pPr indent="0" lvl="0" marL="0" rtl="0">
              <a:spcBef>
                <a:spcPts val="1600"/>
              </a:spcBef>
              <a:spcAft>
                <a:spcPts val="1600"/>
              </a:spcAft>
              <a:buNone/>
            </a:pPr>
            <a:r>
              <a:t/>
            </a:r>
            <a:endParaRPr/>
          </a:p>
        </p:txBody>
      </p:sp>
      <p:sp>
        <p:nvSpPr>
          <p:cNvPr id="136" name="Shape 136"/>
          <p:cNvSpPr txBox="1"/>
          <p:nvPr/>
        </p:nvSpPr>
        <p:spPr>
          <a:xfrm>
            <a:off x="6712500" y="4798575"/>
            <a:ext cx="2431500" cy="3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GB">
                <a:solidFill>
                  <a:srgbClr val="666666"/>
                </a:solidFill>
              </a:rPr>
              <a:t>https://iuliana-cosmina.com</a:t>
            </a:r>
            <a:endParaRPr i="1">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Questions?</a:t>
            </a:r>
            <a:endParaRPr/>
          </a:p>
        </p:txBody>
      </p:sp>
      <p:sp>
        <p:nvSpPr>
          <p:cNvPr id="142" name="Shape 142"/>
          <p:cNvSpPr txBox="1"/>
          <p:nvPr/>
        </p:nvSpPr>
        <p:spPr>
          <a:xfrm>
            <a:off x="6712500" y="4798575"/>
            <a:ext cx="2431500" cy="3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GB">
                <a:solidFill>
                  <a:srgbClr val="666666"/>
                </a:solidFill>
              </a:rPr>
              <a:t>https://iuliana-cosmina.com</a:t>
            </a:r>
            <a:endParaRPr i="1">
              <a:solidFill>
                <a:srgbClr val="666666"/>
              </a:solidFill>
            </a:endParaRPr>
          </a:p>
        </p:txBody>
      </p:sp>
      <p:pic>
        <p:nvPicPr>
          <p:cNvPr id="143" name="Shape 143"/>
          <p:cNvPicPr preferRelativeResize="0"/>
          <p:nvPr/>
        </p:nvPicPr>
        <p:blipFill>
          <a:blip r:embed="rId3">
            <a:alphaModFix/>
          </a:blip>
          <a:stretch>
            <a:fillRect/>
          </a:stretch>
        </p:blipFill>
        <p:spPr>
          <a:xfrm>
            <a:off x="1863775" y="1093850"/>
            <a:ext cx="4306855" cy="374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