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1" r:id="rId18"/>
    <p:sldId id="274" r:id="rId19"/>
    <p:sldId id="275" r:id="rId20"/>
    <p:sldId id="276" r:id="rId21"/>
    <p:sldId id="278" r:id="rId22"/>
    <p:sldId id="279" r:id="rId23"/>
    <p:sldId id="280" r:id="rId24"/>
    <p:sldId id="281" r:id="rId25"/>
    <p:sldId id="282" r:id="rId26"/>
    <p:sldId id="284" r:id="rId27"/>
    <p:sldId id="283"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CFC1E8-F0BC-4231-A585-AE8DE1CD3ECA}" type="datetimeFigureOut">
              <a:rPr lang="id-ID" smtClean="0"/>
              <a:t>20/06/2023</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141788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FC1E8-F0BC-4231-A585-AE8DE1CD3ECA}" type="datetimeFigureOut">
              <a:rPr lang="id-ID" smtClean="0"/>
              <a:t>20/06/2023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125784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FC1E8-F0BC-4231-A585-AE8DE1CD3ECA}"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4246609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FC1E8-F0BC-4231-A585-AE8DE1CD3ECA}"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215539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FC1E8-F0BC-4231-A585-AE8DE1CD3ECA}"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1445345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FC1E8-F0BC-4231-A585-AE8DE1CD3ECA}"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717204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FC1E8-F0BC-4231-A585-AE8DE1CD3ECA}"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2777493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FC1E8-F0BC-4231-A585-AE8DE1CD3ECA}"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2237013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FC1E8-F0BC-4231-A585-AE8DE1CD3ECA}"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163841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FC1E8-F0BC-4231-A585-AE8DE1CD3ECA}"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147979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FC1E8-F0BC-4231-A585-AE8DE1CD3ECA}"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54842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CFC1E8-F0BC-4231-A585-AE8DE1CD3ECA}" type="datetimeFigureOut">
              <a:rPr lang="id-ID" smtClean="0"/>
              <a:t>20/06/2023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126712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CFC1E8-F0BC-4231-A585-AE8DE1CD3ECA}" type="datetimeFigureOut">
              <a:rPr lang="id-ID" smtClean="0"/>
              <a:t>20/06/2023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180174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CFC1E8-F0BC-4231-A585-AE8DE1CD3ECA}" type="datetimeFigureOut">
              <a:rPr lang="id-ID" smtClean="0"/>
              <a:t>20/06/2023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317564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FC1E8-F0BC-4231-A585-AE8DE1CD3ECA}" type="datetimeFigureOut">
              <a:rPr lang="id-ID" smtClean="0"/>
              <a:t>20/06/2023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409352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FC1E8-F0BC-4231-A585-AE8DE1CD3ECA}" type="datetimeFigureOut">
              <a:rPr lang="id-ID" smtClean="0"/>
              <a:t>20/06/2023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395910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FC1E8-F0BC-4231-A585-AE8DE1CD3ECA}" type="datetimeFigureOut">
              <a:rPr lang="id-ID" smtClean="0"/>
              <a:t>20/06/2023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7F88EA6-8042-4A57-88AF-D589DAAABACA}" type="slidenum">
              <a:rPr lang="id-ID" smtClean="0"/>
              <a:t>‹#›</a:t>
            </a:fld>
            <a:endParaRPr lang="id-ID"/>
          </a:p>
        </p:txBody>
      </p:sp>
    </p:spTree>
    <p:extLst>
      <p:ext uri="{BB962C8B-B14F-4D97-AF65-F5344CB8AC3E}">
        <p14:creationId xmlns:p14="http://schemas.microsoft.com/office/powerpoint/2010/main" val="321920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FC1E8-F0BC-4231-A585-AE8DE1CD3ECA}" type="datetimeFigureOut">
              <a:rPr lang="id-ID" smtClean="0"/>
              <a:t>20/06/2023</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F88EA6-8042-4A57-88AF-D589DAAABACA}" type="slidenum">
              <a:rPr lang="id-ID" smtClean="0"/>
              <a:t>‹#›</a:t>
            </a:fld>
            <a:endParaRPr lang="id-ID"/>
          </a:p>
        </p:txBody>
      </p:sp>
    </p:spTree>
    <p:extLst>
      <p:ext uri="{BB962C8B-B14F-4D97-AF65-F5344CB8AC3E}">
        <p14:creationId xmlns:p14="http://schemas.microsoft.com/office/powerpoint/2010/main" val="6442553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6C84-9B0F-5476-A41E-52056B3BA01A}"/>
              </a:ext>
            </a:extLst>
          </p:cNvPr>
          <p:cNvSpPr>
            <a:spLocks noGrp="1"/>
          </p:cNvSpPr>
          <p:nvPr>
            <p:ph type="ctrTitle"/>
          </p:nvPr>
        </p:nvSpPr>
        <p:spPr/>
        <p:txBody>
          <a:bodyPr/>
          <a:lstStyle/>
          <a:p>
            <a:r>
              <a:rPr lang="en-US" dirty="0"/>
              <a:t>DESIGN PATTERN</a:t>
            </a:r>
            <a:endParaRPr lang="id-ID" dirty="0"/>
          </a:p>
        </p:txBody>
      </p:sp>
      <p:sp>
        <p:nvSpPr>
          <p:cNvPr id="3" name="Subtitle 2">
            <a:extLst>
              <a:ext uri="{FF2B5EF4-FFF2-40B4-BE49-F238E27FC236}">
                <a16:creationId xmlns:a16="http://schemas.microsoft.com/office/drawing/2014/main" id="{DE807894-809F-C3CD-F162-D4A6A7DB1D7E}"/>
              </a:ext>
            </a:extLst>
          </p:cNvPr>
          <p:cNvSpPr>
            <a:spLocks noGrp="1"/>
          </p:cNvSpPr>
          <p:nvPr>
            <p:ph type="subTitle" idx="1"/>
          </p:nvPr>
        </p:nvSpPr>
        <p:spPr/>
        <p:txBody>
          <a:bodyPr/>
          <a:lstStyle/>
          <a:p>
            <a:r>
              <a:rPr lang="en-US" dirty="0"/>
              <a:t>ALGORITMA PEMROGRAMAN II</a:t>
            </a:r>
          </a:p>
          <a:p>
            <a:r>
              <a:rPr lang="en-US" dirty="0"/>
              <a:t>Bayu Rimba Pratama, ST, M.Kom</a:t>
            </a:r>
            <a:endParaRPr lang="id-ID" dirty="0"/>
          </a:p>
        </p:txBody>
      </p:sp>
    </p:spTree>
    <p:extLst>
      <p:ext uri="{BB962C8B-B14F-4D97-AF65-F5344CB8AC3E}">
        <p14:creationId xmlns:p14="http://schemas.microsoft.com/office/powerpoint/2010/main" val="2582451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What would you do if you were Joe?</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10571582" cy="4232988"/>
          </a:xfrm>
        </p:spPr>
        <p:txBody>
          <a:bodyPr anchor="t"/>
          <a:lstStyle/>
          <a:p>
            <a:r>
              <a:rPr lang="en-US" dirty="0"/>
              <a:t>If you thought having to override a few methods was bad, how are you gonna feel when you need to make a little change to the flying behavior... in all 48 of the flying Duck subclasses?!</a:t>
            </a:r>
            <a:endParaRPr lang="id-ID" dirty="0"/>
          </a:p>
          <a:p>
            <a:r>
              <a:rPr lang="en-US" dirty="0"/>
              <a:t>We know that not all of the subclasses should have flying or quacking behavior, so inheritance isn’t the right answer. But while having the subclasses implement Flyable and/or Quackable solves part of the problem (no inappropriately flying rubber ducks), it completely destroys code reuse for those behaviors, so it just creates a different maintenance nightmare.</a:t>
            </a:r>
          </a:p>
        </p:txBody>
      </p:sp>
    </p:spTree>
    <p:extLst>
      <p:ext uri="{BB962C8B-B14F-4D97-AF65-F5344CB8AC3E}">
        <p14:creationId xmlns:p14="http://schemas.microsoft.com/office/powerpoint/2010/main" val="232967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The one constant in software development</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10571582" cy="4232988"/>
          </a:xfrm>
        </p:spPr>
        <p:txBody>
          <a:bodyPr anchor="t"/>
          <a:lstStyle/>
          <a:p>
            <a:r>
              <a:rPr lang="en-US" dirty="0"/>
              <a:t>No matter where you work, what you’re building, or what language you are programming in, what’s the one true constant that will be with you always?</a:t>
            </a:r>
          </a:p>
          <a:p>
            <a:pPr marL="0" indent="0" algn="ctr">
              <a:buNone/>
            </a:pPr>
            <a:r>
              <a:rPr lang="en-US" sz="3600" b="1" dirty="0"/>
              <a:t>CHANGE</a:t>
            </a:r>
            <a:endParaRPr lang="en-US" sz="7200" b="1" dirty="0"/>
          </a:p>
          <a:p>
            <a:r>
              <a:rPr lang="en-US" dirty="0"/>
              <a:t>No matter how well you design an application, over time an application must grow and CHANGE or it will die</a:t>
            </a:r>
          </a:p>
          <a:p>
            <a:r>
              <a:rPr lang="en-US" dirty="0"/>
              <a:t>Wouldn’t it be dreamy if only there were a way to build software so that when we need to CHANGE it, we could do so with the least possible impact on the existing code? We could spend less time reworking code and more making the program do cooler things.</a:t>
            </a:r>
          </a:p>
        </p:txBody>
      </p:sp>
    </p:spTree>
    <p:extLst>
      <p:ext uri="{BB962C8B-B14F-4D97-AF65-F5344CB8AC3E}">
        <p14:creationId xmlns:p14="http://schemas.microsoft.com/office/powerpoint/2010/main" val="63739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Zeroing in on the problem...</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10571582" cy="4232988"/>
          </a:xfrm>
        </p:spPr>
        <p:txBody>
          <a:bodyPr anchor="t"/>
          <a:lstStyle/>
          <a:p>
            <a:r>
              <a:rPr lang="en-US" dirty="0"/>
              <a:t>So we know using inheritance hasn’t worked out very well, since the duck behavior keeps changing across the subclasses, and it’s not appropriate for all subclasses to have those behaviors</a:t>
            </a:r>
          </a:p>
          <a:p>
            <a:r>
              <a:rPr lang="en-US" dirty="0"/>
              <a:t>The Flyable and Quackable interface sounded promising at first… but whenever you need to modify fly or quack behavior, you’re forced to track down and change it in all the different subclasses where that behavior is defined, probably introducing new bugs along the way!</a:t>
            </a:r>
          </a:p>
          <a:p>
            <a:r>
              <a:rPr lang="en-US" dirty="0"/>
              <a:t>Here’s another way to think about this principle: </a:t>
            </a:r>
            <a:r>
              <a:rPr lang="en-US" b="1" dirty="0"/>
              <a:t>take the parts that vary and encapsulate them, so that later you can alter or extend the parts that vary without affecting those that don’t</a:t>
            </a:r>
            <a:r>
              <a:rPr lang="en-US" dirty="0"/>
              <a:t>.</a:t>
            </a:r>
          </a:p>
        </p:txBody>
      </p:sp>
    </p:spTree>
    <p:extLst>
      <p:ext uri="{BB962C8B-B14F-4D97-AF65-F5344CB8AC3E}">
        <p14:creationId xmlns:p14="http://schemas.microsoft.com/office/powerpoint/2010/main" val="4188739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Zeroing in on the problem...</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10571582" cy="4232988"/>
          </a:xfrm>
        </p:spPr>
        <p:txBody>
          <a:bodyPr anchor="t"/>
          <a:lstStyle/>
          <a:p>
            <a:r>
              <a:rPr lang="en-US" dirty="0"/>
              <a:t>We know that fly() and quack() are the parts of the Duck class that vary across ducks.</a:t>
            </a:r>
          </a:p>
          <a:p>
            <a:r>
              <a:rPr lang="en-US" dirty="0"/>
              <a:t>To separate these behaviors from the Duck class, we’ll pull both methods out of the Duck class and create a new set of classes to represent each behavior.</a:t>
            </a:r>
          </a:p>
        </p:txBody>
      </p:sp>
      <p:pic>
        <p:nvPicPr>
          <p:cNvPr id="9" name="Picture 8">
            <a:extLst>
              <a:ext uri="{FF2B5EF4-FFF2-40B4-BE49-F238E27FC236}">
                <a16:creationId xmlns:a16="http://schemas.microsoft.com/office/drawing/2014/main" id="{C3257322-5D98-9067-0F6C-063F13068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375" y="3269417"/>
            <a:ext cx="5809249" cy="3400682"/>
          </a:xfrm>
          <a:prstGeom prst="rect">
            <a:avLst/>
          </a:prstGeom>
        </p:spPr>
      </p:pic>
    </p:spTree>
    <p:extLst>
      <p:ext uri="{BB962C8B-B14F-4D97-AF65-F5344CB8AC3E}">
        <p14:creationId xmlns:p14="http://schemas.microsoft.com/office/powerpoint/2010/main" val="180907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Designing the Duck Behaviors</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10571582" cy="4232988"/>
          </a:xfrm>
        </p:spPr>
        <p:txBody>
          <a:bodyPr anchor="t"/>
          <a:lstStyle/>
          <a:p>
            <a:pPr marL="0" indent="0">
              <a:buNone/>
            </a:pPr>
            <a:r>
              <a:rPr lang="en-US" dirty="0"/>
              <a:t>So how are we going to design the set of classes that implement the </a:t>
            </a:r>
            <a:r>
              <a:rPr lang="en-US" dirty="0" err="1"/>
              <a:t>fl</a:t>
            </a:r>
            <a:r>
              <a:rPr lang="en-US" dirty="0"/>
              <a:t> y and quack behaviors?</a:t>
            </a:r>
          </a:p>
          <a:p>
            <a:r>
              <a:rPr lang="en-US" dirty="0"/>
              <a:t>We’ll use an interface to represent each behavior – for instance, FlyBehavior and QuackBehavior – and each implementation of a behavior will implement one of those interfaces.</a:t>
            </a:r>
          </a:p>
          <a:p>
            <a:r>
              <a:rPr lang="en-US" dirty="0"/>
              <a:t>So this time it won’t be the Duck classes that will implement the flying and quacking interfaces. Instead, we’ll make a set of classes that will implement the behavior interface</a:t>
            </a:r>
          </a:p>
        </p:txBody>
      </p:sp>
    </p:spTree>
    <p:extLst>
      <p:ext uri="{BB962C8B-B14F-4D97-AF65-F5344CB8AC3E}">
        <p14:creationId xmlns:p14="http://schemas.microsoft.com/office/powerpoint/2010/main" val="233266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Designing the Duck Behaviors</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4715069" cy="4232988"/>
          </a:xfrm>
        </p:spPr>
        <p:txBody>
          <a:bodyPr anchor="t"/>
          <a:lstStyle/>
          <a:p>
            <a:r>
              <a:rPr lang="en-US" dirty="0"/>
              <a:t>From now on, the Duck behaviors will live in a separate class—a class that implements a particular behavior interface.</a:t>
            </a:r>
          </a:p>
          <a:p>
            <a:r>
              <a:rPr lang="en-US" dirty="0"/>
              <a:t>That way, the Duck classes won’t need to know any of the implementation details for their own behaviors.</a:t>
            </a:r>
          </a:p>
        </p:txBody>
      </p:sp>
      <p:pic>
        <p:nvPicPr>
          <p:cNvPr id="6" name="Picture 5">
            <a:extLst>
              <a:ext uri="{FF2B5EF4-FFF2-40B4-BE49-F238E27FC236}">
                <a16:creationId xmlns:a16="http://schemas.microsoft.com/office/drawing/2014/main" id="{9D7DE711-ACEB-07EA-17DA-2D4F07688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8514" y="1558212"/>
            <a:ext cx="4361996" cy="5098436"/>
          </a:xfrm>
          <a:prstGeom prst="rect">
            <a:avLst/>
          </a:prstGeom>
        </p:spPr>
      </p:pic>
    </p:spTree>
    <p:extLst>
      <p:ext uri="{BB962C8B-B14F-4D97-AF65-F5344CB8AC3E}">
        <p14:creationId xmlns:p14="http://schemas.microsoft.com/office/powerpoint/2010/main" val="123913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Designing the Duck Behaviors</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4715069" cy="4232988"/>
          </a:xfrm>
        </p:spPr>
        <p:txBody>
          <a:bodyPr anchor="t"/>
          <a:lstStyle/>
          <a:p>
            <a:r>
              <a:rPr lang="en-US" dirty="0"/>
              <a:t>With this design, other types of objects can reuse our fly and quack behaviors because these behaviors are no longer hidden away in our Duck classes</a:t>
            </a:r>
          </a:p>
          <a:p>
            <a:r>
              <a:rPr lang="en-US" dirty="0"/>
              <a:t>And we can add new behaviors without modifying any of our existing behavior classes or touching any of the Duck classes that use flying behaviors</a:t>
            </a:r>
          </a:p>
        </p:txBody>
      </p:sp>
      <p:pic>
        <p:nvPicPr>
          <p:cNvPr id="5" name="Picture 4">
            <a:extLst>
              <a:ext uri="{FF2B5EF4-FFF2-40B4-BE49-F238E27FC236}">
                <a16:creationId xmlns:a16="http://schemas.microsoft.com/office/drawing/2014/main" id="{6629B6EF-C72A-7AA3-D5BE-F629B0D59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1558212"/>
            <a:ext cx="4875245" cy="5048901"/>
          </a:xfrm>
          <a:prstGeom prst="rect">
            <a:avLst/>
          </a:prstGeom>
        </p:spPr>
      </p:pic>
    </p:spTree>
    <p:extLst>
      <p:ext uri="{BB962C8B-B14F-4D97-AF65-F5344CB8AC3E}">
        <p14:creationId xmlns:p14="http://schemas.microsoft.com/office/powerpoint/2010/main" val="1598679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Integrating the Duck Behavior</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10450285" cy="5103844"/>
          </a:xfrm>
        </p:spPr>
        <p:txBody>
          <a:bodyPr anchor="t"/>
          <a:lstStyle/>
          <a:p>
            <a:r>
              <a:rPr lang="en-US" dirty="0"/>
              <a:t>The key is that a Duck will now delegate its flying and quacking behavior, instead of using quacking and flying methods defined in the Duck class (or subclass).</a:t>
            </a:r>
          </a:p>
          <a:p>
            <a:r>
              <a:rPr lang="en-US" dirty="0"/>
              <a:t>Here’s how:</a:t>
            </a:r>
          </a:p>
          <a:p>
            <a:pPr lvl="1"/>
            <a:r>
              <a:rPr lang="en-US" b="1" dirty="0"/>
              <a:t>First we’ll add two instance variables</a:t>
            </a:r>
            <a:r>
              <a:rPr lang="en-US" dirty="0"/>
              <a:t> to the Duck class called flyBehavior and quackBehavior, that are declared as the interface type (not a concrete class implementation type). Each duck object will set these variables polymorphically to reference the specific behavior type it would like at runtime (FlyWithWings, Squeak, etc.)</a:t>
            </a:r>
          </a:p>
          <a:p>
            <a:pPr lvl="1"/>
            <a:r>
              <a:rPr lang="en-US" dirty="0"/>
              <a:t>We’ll also remove the fly() and quack() methods from the Duck class (and any subclasses) because we’ve moved this behavior out into the FlyBehavior and QuackBehavior classes</a:t>
            </a:r>
          </a:p>
          <a:p>
            <a:pPr lvl="1"/>
            <a:r>
              <a:rPr lang="en-US" dirty="0"/>
              <a:t>We’ll replace fly() and quack() in the Duck class with two similar methods, called performFly() and performQuack();</a:t>
            </a:r>
          </a:p>
        </p:txBody>
      </p:sp>
    </p:spTree>
    <p:extLst>
      <p:ext uri="{BB962C8B-B14F-4D97-AF65-F5344CB8AC3E}">
        <p14:creationId xmlns:p14="http://schemas.microsoft.com/office/powerpoint/2010/main" val="33002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4" cy="872411"/>
          </a:xfrm>
        </p:spPr>
        <p:txBody>
          <a:bodyPr/>
          <a:lstStyle/>
          <a:p>
            <a:r>
              <a:rPr lang="en-US" dirty="0"/>
              <a:t>Integrating the Duck Behavior</a:t>
            </a:r>
            <a:endParaRPr lang="id-ID" dirty="0"/>
          </a:p>
        </p:txBody>
      </p:sp>
      <p:pic>
        <p:nvPicPr>
          <p:cNvPr id="5" name="Content Placeholder 4">
            <a:extLst>
              <a:ext uri="{FF2B5EF4-FFF2-40B4-BE49-F238E27FC236}">
                <a16:creationId xmlns:a16="http://schemas.microsoft.com/office/drawing/2014/main" id="{005F7CA5-EF3C-1459-3DFE-DCE81B6A84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775" y="1819098"/>
            <a:ext cx="10249641" cy="3592657"/>
          </a:xfrm>
        </p:spPr>
      </p:pic>
    </p:spTree>
    <p:extLst>
      <p:ext uri="{BB962C8B-B14F-4D97-AF65-F5344CB8AC3E}">
        <p14:creationId xmlns:p14="http://schemas.microsoft.com/office/powerpoint/2010/main" val="2729182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Integrating the Duck Behavior</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10450285" cy="5103844"/>
          </a:xfrm>
        </p:spPr>
        <p:txBody>
          <a:bodyPr anchor="t"/>
          <a:lstStyle/>
          <a:p>
            <a:pPr lvl="1"/>
            <a:r>
              <a:rPr lang="en-US" b="1" dirty="0"/>
              <a:t>Second, we implement performQuack()</a:t>
            </a:r>
            <a:r>
              <a:rPr lang="en-US" dirty="0"/>
              <a:t>:</a:t>
            </a:r>
          </a:p>
          <a:p>
            <a:pPr lvl="1"/>
            <a:endParaRPr lang="en-US" dirty="0"/>
          </a:p>
          <a:p>
            <a:pPr lvl="1"/>
            <a:endParaRPr lang="en-US" dirty="0"/>
          </a:p>
          <a:p>
            <a:pPr lvl="1"/>
            <a:endParaRPr lang="en-US" dirty="0"/>
          </a:p>
          <a:p>
            <a:pPr lvl="1"/>
            <a:endParaRPr lang="en-US" dirty="0"/>
          </a:p>
          <a:p>
            <a:pPr lvl="1"/>
            <a:endParaRPr lang="en-US" dirty="0"/>
          </a:p>
          <a:p>
            <a:pPr lvl="1"/>
            <a:r>
              <a:rPr lang="en-US" dirty="0"/>
              <a:t>Pretty simple, huh? To perform the quack, a Duck just allows the object that is referenced by quackBehavior to quack for it. In this part of the code we don’t care what kind of object it is, </a:t>
            </a:r>
            <a:r>
              <a:rPr lang="en-US" b="1" dirty="0"/>
              <a:t>all we care about is that it knows how to quack()!</a:t>
            </a:r>
          </a:p>
          <a:p>
            <a:pPr lvl="1"/>
            <a:r>
              <a:rPr lang="en-US" b="1" dirty="0"/>
              <a:t>Third</a:t>
            </a:r>
            <a:r>
              <a:rPr lang="en-US" dirty="0"/>
              <a:t>, time to worry about </a:t>
            </a:r>
            <a:r>
              <a:rPr lang="en-US" b="1" dirty="0"/>
              <a:t>how the flyBehavior and quackBehavior instance variables are set</a:t>
            </a:r>
            <a:r>
              <a:rPr lang="en-US" dirty="0"/>
              <a:t>. Let’s take a look at the MallardDuck class.</a:t>
            </a:r>
            <a:endParaRPr lang="en-US" b="1" dirty="0"/>
          </a:p>
        </p:txBody>
      </p:sp>
      <p:pic>
        <p:nvPicPr>
          <p:cNvPr id="7" name="Picture 6">
            <a:extLst>
              <a:ext uri="{FF2B5EF4-FFF2-40B4-BE49-F238E27FC236}">
                <a16:creationId xmlns:a16="http://schemas.microsoft.com/office/drawing/2014/main" id="{6E6A6AAD-E2EF-1EBB-FCF3-EE2DF275D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210" y="1908474"/>
            <a:ext cx="8032176" cy="2331922"/>
          </a:xfrm>
          <a:prstGeom prst="rect">
            <a:avLst/>
          </a:prstGeom>
        </p:spPr>
      </p:pic>
    </p:spTree>
    <p:extLst>
      <p:ext uri="{BB962C8B-B14F-4D97-AF65-F5344CB8AC3E}">
        <p14:creationId xmlns:p14="http://schemas.microsoft.com/office/powerpoint/2010/main" val="194897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52939" y="685801"/>
            <a:ext cx="10150085" cy="872411"/>
          </a:xfrm>
        </p:spPr>
        <p:txBody>
          <a:bodyPr/>
          <a:lstStyle/>
          <a:p>
            <a:r>
              <a:rPr lang="en-US" dirty="0"/>
              <a:t>It started with a simple SimUDuck app</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52939" y="1558213"/>
            <a:ext cx="10636897" cy="4232988"/>
          </a:xfrm>
        </p:spPr>
        <p:txBody>
          <a:bodyPr anchor="t"/>
          <a:lstStyle/>
          <a:p>
            <a:pPr marL="0" indent="0">
              <a:buNone/>
            </a:pPr>
            <a:r>
              <a:rPr lang="en-US" b="1" dirty="0"/>
              <a:t>Joe</a:t>
            </a:r>
            <a:r>
              <a:rPr lang="en-US" dirty="0"/>
              <a:t> works for a company that makes a highly successful duck pond simulation game, SimUDuck. The game can show a large variety of duck species swimming and making quacking sounds. The initial designers of the system used standard OO techniques and created one Duck superclass from which all other duck types inherit.</a:t>
            </a:r>
            <a:endParaRPr lang="id-ID" dirty="0"/>
          </a:p>
        </p:txBody>
      </p:sp>
      <p:pic>
        <p:nvPicPr>
          <p:cNvPr id="7" name="Picture 6">
            <a:extLst>
              <a:ext uri="{FF2B5EF4-FFF2-40B4-BE49-F238E27FC236}">
                <a16:creationId xmlns:a16="http://schemas.microsoft.com/office/drawing/2014/main" id="{98463CC5-ADAE-D5A2-6FC9-C5073993D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104" y="3115762"/>
            <a:ext cx="7182006" cy="3621486"/>
          </a:xfrm>
          <a:prstGeom prst="rect">
            <a:avLst/>
          </a:prstGeom>
        </p:spPr>
      </p:pic>
    </p:spTree>
    <p:extLst>
      <p:ext uri="{BB962C8B-B14F-4D97-AF65-F5344CB8AC3E}">
        <p14:creationId xmlns:p14="http://schemas.microsoft.com/office/powerpoint/2010/main" val="2830208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Integrating the Duck Behavior</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10450285" cy="5103844"/>
          </a:xfrm>
        </p:spPr>
        <p:txBody>
          <a:bodyPr anchor="t"/>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So MallardDuck’s quack is a real live duck </a:t>
            </a:r>
            <a:r>
              <a:rPr lang="en-US" b="1" dirty="0"/>
              <a:t>quack</a:t>
            </a:r>
            <a:r>
              <a:rPr lang="en-US" dirty="0"/>
              <a:t>, not a </a:t>
            </a:r>
            <a:r>
              <a:rPr lang="en-US" b="1" dirty="0"/>
              <a:t>squeak</a:t>
            </a:r>
            <a:r>
              <a:rPr lang="en-US" dirty="0"/>
              <a:t> and not a </a:t>
            </a:r>
            <a:r>
              <a:rPr lang="en-US" b="1" dirty="0"/>
              <a:t>mute quack</a:t>
            </a:r>
            <a:r>
              <a:rPr lang="en-US" dirty="0"/>
              <a:t>. So what happens here? When a MallardDuck is instantiated, its constructor initializes the MallardDuck’s inherited quackBehavior instance variable to a new instance of type Quack. </a:t>
            </a:r>
          </a:p>
          <a:p>
            <a:pPr lvl="1"/>
            <a:r>
              <a:rPr lang="en-US" dirty="0"/>
              <a:t>And the same is true for the duck’s flying behavior.</a:t>
            </a:r>
            <a:endParaRPr lang="en-US" b="1" dirty="0"/>
          </a:p>
        </p:txBody>
      </p:sp>
      <p:pic>
        <p:nvPicPr>
          <p:cNvPr id="8" name="Picture 7">
            <a:extLst>
              <a:ext uri="{FF2B5EF4-FFF2-40B4-BE49-F238E27FC236}">
                <a16:creationId xmlns:a16="http://schemas.microsoft.com/office/drawing/2014/main" id="{DEF4C6AA-3C0F-37B3-6EC7-9F8D4D241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601" y="1558212"/>
            <a:ext cx="9099068" cy="3535986"/>
          </a:xfrm>
          <a:prstGeom prst="rect">
            <a:avLst/>
          </a:prstGeom>
        </p:spPr>
      </p:pic>
    </p:spTree>
    <p:extLst>
      <p:ext uri="{BB962C8B-B14F-4D97-AF65-F5344CB8AC3E}">
        <p14:creationId xmlns:p14="http://schemas.microsoft.com/office/powerpoint/2010/main" val="2707335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abstract class Duck</a:t>
            </a:r>
            <a:endParaRPr lang="id-ID" dirty="0"/>
          </a:p>
        </p:txBody>
      </p:sp>
      <p:pic>
        <p:nvPicPr>
          <p:cNvPr id="5" name="Content Placeholder 4">
            <a:extLst>
              <a:ext uri="{FF2B5EF4-FFF2-40B4-BE49-F238E27FC236}">
                <a16:creationId xmlns:a16="http://schemas.microsoft.com/office/drawing/2014/main" id="{452C1468-C0E2-FB3C-9D59-66F255CE51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5592" y="1558212"/>
            <a:ext cx="7140815" cy="5113176"/>
          </a:xfrm>
        </p:spPr>
      </p:pic>
    </p:spTree>
    <p:extLst>
      <p:ext uri="{BB962C8B-B14F-4D97-AF65-F5344CB8AC3E}">
        <p14:creationId xmlns:p14="http://schemas.microsoft.com/office/powerpoint/2010/main" val="1403050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Interface FlyBehavior</a:t>
            </a:r>
            <a:endParaRPr lang="id-ID" dirty="0"/>
          </a:p>
        </p:txBody>
      </p:sp>
      <p:pic>
        <p:nvPicPr>
          <p:cNvPr id="7" name="Content Placeholder 6">
            <a:extLst>
              <a:ext uri="{FF2B5EF4-FFF2-40B4-BE49-F238E27FC236}">
                <a16:creationId xmlns:a16="http://schemas.microsoft.com/office/drawing/2014/main" id="{2BAB855B-9442-64FF-F2B3-38799AD6EE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106" y="1558211"/>
            <a:ext cx="9955519" cy="4945225"/>
          </a:xfrm>
        </p:spPr>
      </p:pic>
    </p:spTree>
    <p:extLst>
      <p:ext uri="{BB962C8B-B14F-4D97-AF65-F5344CB8AC3E}">
        <p14:creationId xmlns:p14="http://schemas.microsoft.com/office/powerpoint/2010/main" val="2883578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Interface QuackBehavior</a:t>
            </a:r>
            <a:endParaRPr lang="id-ID" dirty="0"/>
          </a:p>
        </p:txBody>
      </p:sp>
      <p:pic>
        <p:nvPicPr>
          <p:cNvPr id="9" name="Content Placeholder 8">
            <a:extLst>
              <a:ext uri="{FF2B5EF4-FFF2-40B4-BE49-F238E27FC236}">
                <a16:creationId xmlns:a16="http://schemas.microsoft.com/office/drawing/2014/main" id="{1FDEE16D-D57B-1A7B-9533-4775E53939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6838" y="1558925"/>
            <a:ext cx="5995741" cy="5092678"/>
          </a:xfrm>
        </p:spPr>
      </p:pic>
    </p:spTree>
    <p:extLst>
      <p:ext uri="{BB962C8B-B14F-4D97-AF65-F5344CB8AC3E}">
        <p14:creationId xmlns:p14="http://schemas.microsoft.com/office/powerpoint/2010/main" val="2226990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Main Program</a:t>
            </a:r>
            <a:endParaRPr lang="id-ID" dirty="0"/>
          </a:p>
        </p:txBody>
      </p:sp>
      <p:pic>
        <p:nvPicPr>
          <p:cNvPr id="6" name="Content Placeholder 5">
            <a:extLst>
              <a:ext uri="{FF2B5EF4-FFF2-40B4-BE49-F238E27FC236}">
                <a16:creationId xmlns:a16="http://schemas.microsoft.com/office/drawing/2014/main" id="{9D821740-C6C8-CF6E-1CB9-C7366A530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712" y="1558212"/>
            <a:ext cx="8824725" cy="2499577"/>
          </a:xfrm>
        </p:spPr>
      </p:pic>
    </p:spTree>
    <p:extLst>
      <p:ext uri="{BB962C8B-B14F-4D97-AF65-F5344CB8AC3E}">
        <p14:creationId xmlns:p14="http://schemas.microsoft.com/office/powerpoint/2010/main" val="1281906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Setting behavior dynamically</a:t>
            </a:r>
            <a:endParaRPr lang="id-ID" dirty="0"/>
          </a:p>
        </p:txBody>
      </p:sp>
      <p:sp>
        <p:nvSpPr>
          <p:cNvPr id="4" name="Content Placeholder 3">
            <a:extLst>
              <a:ext uri="{FF2B5EF4-FFF2-40B4-BE49-F238E27FC236}">
                <a16:creationId xmlns:a16="http://schemas.microsoft.com/office/drawing/2014/main" id="{A79641EE-A3A2-578F-9186-BBB376FB84B6}"/>
              </a:ext>
            </a:extLst>
          </p:cNvPr>
          <p:cNvSpPr>
            <a:spLocks noGrp="1"/>
          </p:cNvSpPr>
          <p:nvPr>
            <p:ph idx="1"/>
          </p:nvPr>
        </p:nvSpPr>
        <p:spPr>
          <a:xfrm>
            <a:off x="1380930" y="1558213"/>
            <a:ext cx="10122093" cy="4232988"/>
          </a:xfrm>
        </p:spPr>
        <p:txBody>
          <a:bodyPr anchor="t"/>
          <a:lstStyle/>
          <a:p>
            <a:r>
              <a:rPr lang="en-US" dirty="0"/>
              <a:t>What if we want to change a duck’s behavior at runtime? Answer is: just call the duck’s setter method for that behavior.</a:t>
            </a:r>
            <a:endParaRPr lang="id-ID" dirty="0"/>
          </a:p>
        </p:txBody>
      </p:sp>
      <p:pic>
        <p:nvPicPr>
          <p:cNvPr id="7" name="Picture 6">
            <a:extLst>
              <a:ext uri="{FF2B5EF4-FFF2-40B4-BE49-F238E27FC236}">
                <a16:creationId xmlns:a16="http://schemas.microsoft.com/office/drawing/2014/main" id="{CE4B7A9A-72BA-B9C1-CC34-9D6DCF0C3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246" y="2407550"/>
            <a:ext cx="7948349" cy="3162574"/>
          </a:xfrm>
          <a:prstGeom prst="rect">
            <a:avLst/>
          </a:prstGeom>
        </p:spPr>
      </p:pic>
    </p:spTree>
    <p:extLst>
      <p:ext uri="{BB962C8B-B14F-4D97-AF65-F5344CB8AC3E}">
        <p14:creationId xmlns:p14="http://schemas.microsoft.com/office/powerpoint/2010/main" val="2102817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Setting behavior dynamically</a:t>
            </a:r>
            <a:endParaRPr lang="id-ID" dirty="0"/>
          </a:p>
        </p:txBody>
      </p:sp>
      <p:sp>
        <p:nvSpPr>
          <p:cNvPr id="4" name="Content Placeholder 3">
            <a:extLst>
              <a:ext uri="{FF2B5EF4-FFF2-40B4-BE49-F238E27FC236}">
                <a16:creationId xmlns:a16="http://schemas.microsoft.com/office/drawing/2014/main" id="{A79641EE-A3A2-578F-9186-BBB376FB84B6}"/>
              </a:ext>
            </a:extLst>
          </p:cNvPr>
          <p:cNvSpPr>
            <a:spLocks noGrp="1"/>
          </p:cNvSpPr>
          <p:nvPr>
            <p:ph idx="1"/>
          </p:nvPr>
        </p:nvSpPr>
        <p:spPr>
          <a:xfrm>
            <a:off x="1380930" y="1558213"/>
            <a:ext cx="10122093" cy="5103844"/>
          </a:xfrm>
        </p:spPr>
        <p:txBody>
          <a:bodyPr anchor="t"/>
          <a:lstStyle/>
          <a:p>
            <a:r>
              <a:rPr lang="en-US" dirty="0"/>
              <a:t>Example of setting behavior dynamically:</a:t>
            </a:r>
          </a:p>
          <a:p>
            <a:pPr lvl="1"/>
            <a:r>
              <a:rPr lang="en-US" dirty="0"/>
              <a:t>Make a new Duck type (ModelDuck.java).</a:t>
            </a:r>
          </a:p>
          <a:p>
            <a:pPr lvl="1"/>
            <a:endParaRPr lang="en-US" dirty="0"/>
          </a:p>
          <a:p>
            <a:pPr lvl="1"/>
            <a:endParaRPr lang="en-US" dirty="0"/>
          </a:p>
          <a:p>
            <a:pPr lvl="1"/>
            <a:endParaRPr lang="en-US" dirty="0"/>
          </a:p>
          <a:p>
            <a:pPr lvl="1"/>
            <a:endParaRPr lang="en-US" dirty="0"/>
          </a:p>
          <a:p>
            <a:pPr lvl="1"/>
            <a:r>
              <a:rPr lang="en-US" dirty="0"/>
              <a:t>Make a new FlyBehavior type</a:t>
            </a:r>
            <a:endParaRPr lang="id-ID" dirty="0"/>
          </a:p>
        </p:txBody>
      </p:sp>
      <p:pic>
        <p:nvPicPr>
          <p:cNvPr id="8" name="Picture 7">
            <a:extLst>
              <a:ext uri="{FF2B5EF4-FFF2-40B4-BE49-F238E27FC236}">
                <a16:creationId xmlns:a16="http://schemas.microsoft.com/office/drawing/2014/main" id="{E4807980-7C95-F201-2782-A709E4AD1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084" y="2416759"/>
            <a:ext cx="6161806" cy="1894544"/>
          </a:xfrm>
          <a:prstGeom prst="rect">
            <a:avLst/>
          </a:prstGeom>
        </p:spPr>
      </p:pic>
      <p:pic>
        <p:nvPicPr>
          <p:cNvPr id="12" name="Picture 11">
            <a:extLst>
              <a:ext uri="{FF2B5EF4-FFF2-40B4-BE49-F238E27FC236}">
                <a16:creationId xmlns:a16="http://schemas.microsoft.com/office/drawing/2014/main" id="{30498613-710E-DD08-9E62-0E15AC9A4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084" y="4668573"/>
            <a:ext cx="6593621" cy="1810785"/>
          </a:xfrm>
          <a:prstGeom prst="rect">
            <a:avLst/>
          </a:prstGeom>
        </p:spPr>
      </p:pic>
    </p:spTree>
    <p:extLst>
      <p:ext uri="{BB962C8B-B14F-4D97-AF65-F5344CB8AC3E}">
        <p14:creationId xmlns:p14="http://schemas.microsoft.com/office/powerpoint/2010/main" val="148374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Setting behavior dynamically</a:t>
            </a:r>
            <a:endParaRPr lang="id-ID" dirty="0"/>
          </a:p>
        </p:txBody>
      </p:sp>
      <p:pic>
        <p:nvPicPr>
          <p:cNvPr id="14" name="Content Placeholder 13">
            <a:extLst>
              <a:ext uri="{FF2B5EF4-FFF2-40B4-BE49-F238E27FC236}">
                <a16:creationId xmlns:a16="http://schemas.microsoft.com/office/drawing/2014/main" id="{F9EC55B9-B6B7-801A-F3C9-5C8F1025E1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4061" y="1558925"/>
            <a:ext cx="6071155" cy="5219996"/>
          </a:xfrm>
        </p:spPr>
      </p:pic>
    </p:spTree>
    <p:extLst>
      <p:ext uri="{BB962C8B-B14F-4D97-AF65-F5344CB8AC3E}">
        <p14:creationId xmlns:p14="http://schemas.microsoft.com/office/powerpoint/2010/main" val="3749443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The Final form of Class Diagram</a:t>
            </a:r>
            <a:endParaRPr lang="id-ID" dirty="0"/>
          </a:p>
        </p:txBody>
      </p:sp>
      <p:pic>
        <p:nvPicPr>
          <p:cNvPr id="6" name="Content Placeholder 5">
            <a:extLst>
              <a:ext uri="{FF2B5EF4-FFF2-40B4-BE49-F238E27FC236}">
                <a16:creationId xmlns:a16="http://schemas.microsoft.com/office/drawing/2014/main" id="{83F27F96-CDE9-3EBF-D5AE-A481EAD3F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353" y="1558925"/>
            <a:ext cx="8147247" cy="5152730"/>
          </a:xfrm>
        </p:spPr>
      </p:pic>
    </p:spTree>
    <p:extLst>
      <p:ext uri="{BB962C8B-B14F-4D97-AF65-F5344CB8AC3E}">
        <p14:creationId xmlns:p14="http://schemas.microsoft.com/office/powerpoint/2010/main" val="3619989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HAS-A can be better than IS-A</a:t>
            </a:r>
            <a:endParaRPr lang="id-ID" dirty="0"/>
          </a:p>
        </p:txBody>
      </p:sp>
      <p:sp>
        <p:nvSpPr>
          <p:cNvPr id="4" name="Content Placeholder 3">
            <a:extLst>
              <a:ext uri="{FF2B5EF4-FFF2-40B4-BE49-F238E27FC236}">
                <a16:creationId xmlns:a16="http://schemas.microsoft.com/office/drawing/2014/main" id="{58AFA0A3-AC9C-EA38-EB2D-920F1485F68F}"/>
              </a:ext>
            </a:extLst>
          </p:cNvPr>
          <p:cNvSpPr>
            <a:spLocks noGrp="1"/>
          </p:cNvSpPr>
          <p:nvPr>
            <p:ph idx="1"/>
          </p:nvPr>
        </p:nvSpPr>
        <p:spPr>
          <a:xfrm>
            <a:off x="1380930" y="1558213"/>
            <a:ext cx="10552923" cy="5038530"/>
          </a:xfrm>
        </p:spPr>
        <p:txBody>
          <a:bodyPr anchor="t"/>
          <a:lstStyle/>
          <a:p>
            <a:r>
              <a:rPr lang="en-US" dirty="0"/>
              <a:t>The HAS-A relationship is an interesting one: each duck has a FlyBehavior and a QuackBehavior to which it delegates flying and quacking</a:t>
            </a:r>
          </a:p>
          <a:p>
            <a:r>
              <a:rPr lang="en-US" dirty="0"/>
              <a:t>When you put two classes together like this you’re using composition. Instead of inheriting their behavior, the ducks get their behavior by being composed with the right behavior object</a:t>
            </a:r>
          </a:p>
          <a:p>
            <a:r>
              <a:rPr lang="en-US" dirty="0"/>
              <a:t>As you’ve seen, creating systems using composition gives you a lot more flexibility. Not only does it let you encapsulate a family of algorithms into their own set of classes, but it also lets you change behavior at runtime as long as the object you’re composing with implements the correct behavior interface</a:t>
            </a:r>
          </a:p>
          <a:p>
            <a:r>
              <a:rPr lang="en-US" dirty="0"/>
              <a:t>Composition is used in </a:t>
            </a:r>
            <a:r>
              <a:rPr lang="en-US" b="1" u="sng" dirty="0"/>
              <a:t>many design</a:t>
            </a:r>
            <a:r>
              <a:rPr lang="en-US" dirty="0"/>
              <a:t> patterns and you’ll see a lot more about its advantages and disadvantages throughout the book</a:t>
            </a:r>
            <a:endParaRPr lang="id-ID" dirty="0"/>
          </a:p>
        </p:txBody>
      </p:sp>
    </p:spTree>
    <p:extLst>
      <p:ext uri="{BB962C8B-B14F-4D97-AF65-F5344CB8AC3E}">
        <p14:creationId xmlns:p14="http://schemas.microsoft.com/office/powerpoint/2010/main" val="193568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52939" y="685801"/>
            <a:ext cx="10150085" cy="872411"/>
          </a:xfrm>
        </p:spPr>
        <p:txBody>
          <a:bodyPr/>
          <a:lstStyle/>
          <a:p>
            <a:r>
              <a:rPr lang="en-US" dirty="0"/>
              <a:t>It started with a simple SimUDuck app</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52939" y="1558213"/>
            <a:ext cx="10636897" cy="4232988"/>
          </a:xfrm>
        </p:spPr>
        <p:txBody>
          <a:bodyPr anchor="t"/>
          <a:lstStyle/>
          <a:p>
            <a:r>
              <a:rPr lang="en-US" dirty="0"/>
              <a:t>In the last year, the company has been under increasing pressure from competitors. After a week long off-site brainstorming session over golf, the company executives think it’s time for a big innovation. They need something really impressive to show at the upcoming shareholders meeting in Maui next week.</a:t>
            </a:r>
          </a:p>
          <a:p>
            <a:r>
              <a:rPr lang="en-US" dirty="0"/>
              <a:t>The executives decided that flying ducks is just what the simulator needs to blow away the other duck sim competitors. And of course Joe’s manager told them it’ll be no problem for Joe to just whip something up in a week. “After all”, said Joe’s boss, “he’s an OO programmer... how hard can it be?”</a:t>
            </a:r>
            <a:endParaRPr lang="id-ID" dirty="0"/>
          </a:p>
        </p:txBody>
      </p:sp>
    </p:spTree>
    <p:extLst>
      <p:ext uri="{BB962C8B-B14F-4D97-AF65-F5344CB8AC3E}">
        <p14:creationId xmlns:p14="http://schemas.microsoft.com/office/powerpoint/2010/main" val="2544161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Speaking of Design Patterns...</a:t>
            </a:r>
            <a:endParaRPr lang="id-ID" dirty="0"/>
          </a:p>
        </p:txBody>
      </p:sp>
      <p:sp>
        <p:nvSpPr>
          <p:cNvPr id="4" name="Content Placeholder 3">
            <a:extLst>
              <a:ext uri="{FF2B5EF4-FFF2-40B4-BE49-F238E27FC236}">
                <a16:creationId xmlns:a16="http://schemas.microsoft.com/office/drawing/2014/main" id="{58AFA0A3-AC9C-EA38-EB2D-920F1485F68F}"/>
              </a:ext>
            </a:extLst>
          </p:cNvPr>
          <p:cNvSpPr>
            <a:spLocks noGrp="1"/>
          </p:cNvSpPr>
          <p:nvPr>
            <p:ph idx="1"/>
          </p:nvPr>
        </p:nvSpPr>
        <p:spPr>
          <a:xfrm>
            <a:off x="1380930" y="1558213"/>
            <a:ext cx="10552923" cy="5038530"/>
          </a:xfrm>
        </p:spPr>
        <p:txBody>
          <a:bodyPr anchor="t"/>
          <a:lstStyle/>
          <a:p>
            <a:pPr marL="0" indent="0">
              <a:buNone/>
            </a:pPr>
            <a:r>
              <a:rPr lang="en-US" dirty="0"/>
              <a:t>You are just applied your first Design Pattern:</a:t>
            </a:r>
          </a:p>
          <a:p>
            <a:pPr marL="0" indent="0" algn="ctr">
              <a:buNone/>
            </a:pPr>
            <a:r>
              <a:rPr lang="en-US" b="1" dirty="0"/>
              <a:t>STRATEGY</a:t>
            </a:r>
            <a:r>
              <a:rPr lang="en-US" dirty="0"/>
              <a:t> pattern</a:t>
            </a:r>
          </a:p>
          <a:p>
            <a:pPr marL="0" indent="0">
              <a:buNone/>
            </a:pPr>
            <a:r>
              <a:rPr lang="en-US" dirty="0"/>
              <a:t>The Strategy Pattern defines a family of algorithms, encapsulates each one, and makes them interchangeable. Strategy lets the algorithm vary independently from clients that use it.</a:t>
            </a:r>
            <a:endParaRPr lang="id-ID" dirty="0"/>
          </a:p>
        </p:txBody>
      </p:sp>
    </p:spTree>
    <p:extLst>
      <p:ext uri="{BB962C8B-B14F-4D97-AF65-F5344CB8AC3E}">
        <p14:creationId xmlns:p14="http://schemas.microsoft.com/office/powerpoint/2010/main" val="351409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01F4DE-81C9-A370-211E-5DB3C046A588}"/>
              </a:ext>
            </a:extLst>
          </p:cNvPr>
          <p:cNvSpPr>
            <a:spLocks noGrp="1"/>
          </p:cNvSpPr>
          <p:nvPr>
            <p:ph type="title"/>
          </p:nvPr>
        </p:nvSpPr>
        <p:spPr/>
        <p:txBody>
          <a:bodyPr/>
          <a:lstStyle/>
          <a:p>
            <a:r>
              <a:rPr lang="en-US" dirty="0"/>
              <a:t>Thank You</a:t>
            </a:r>
            <a:endParaRPr lang="id-ID" dirty="0"/>
          </a:p>
        </p:txBody>
      </p:sp>
      <p:sp>
        <p:nvSpPr>
          <p:cNvPr id="5" name="Text Placeholder 4">
            <a:extLst>
              <a:ext uri="{FF2B5EF4-FFF2-40B4-BE49-F238E27FC236}">
                <a16:creationId xmlns:a16="http://schemas.microsoft.com/office/drawing/2014/main" id="{FDB63576-7A3E-CE25-B0DD-9740281E8758}"/>
              </a:ext>
            </a:extLst>
          </p:cNvPr>
          <p:cNvSpPr>
            <a:spLocks noGrp="1"/>
          </p:cNvSpPr>
          <p:nvPr>
            <p:ph type="body" idx="1"/>
          </p:nvPr>
        </p:nvSpPr>
        <p:spPr/>
        <p:txBody>
          <a:bodyPr>
            <a:normAutofit/>
          </a:bodyPr>
          <a:lstStyle/>
          <a:p>
            <a:r>
              <a:rPr lang="en-US" dirty="0"/>
              <a:t>Bayu Rimba Pratama, ST, M.Kom</a:t>
            </a:r>
          </a:p>
          <a:p>
            <a:r>
              <a:rPr lang="en-US" dirty="0"/>
              <a:t>bayuforest@gmail.com</a:t>
            </a:r>
          </a:p>
        </p:txBody>
      </p:sp>
    </p:spTree>
    <p:extLst>
      <p:ext uri="{BB962C8B-B14F-4D97-AF65-F5344CB8AC3E}">
        <p14:creationId xmlns:p14="http://schemas.microsoft.com/office/powerpoint/2010/main" val="161839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52939" y="685801"/>
            <a:ext cx="10150085" cy="872411"/>
          </a:xfrm>
        </p:spPr>
        <p:txBody>
          <a:bodyPr/>
          <a:lstStyle/>
          <a:p>
            <a:r>
              <a:rPr lang="en-US" dirty="0"/>
              <a:t>It started with a simple SimUDuck app</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52939" y="1558213"/>
            <a:ext cx="10636897" cy="4232988"/>
          </a:xfrm>
        </p:spPr>
        <p:txBody>
          <a:bodyPr anchor="t"/>
          <a:lstStyle/>
          <a:p>
            <a:pPr marL="0" indent="0">
              <a:buNone/>
            </a:pPr>
            <a:r>
              <a:rPr lang="en-US" dirty="0"/>
              <a:t>“I just need to add a fly() method in the Duck class and then all the ducks will inherit it. Now’s my time to really show my true OO genius” – says </a:t>
            </a:r>
            <a:r>
              <a:rPr lang="en-US" b="1" dirty="0"/>
              <a:t>Joe</a:t>
            </a:r>
            <a:r>
              <a:rPr lang="en-US" dirty="0"/>
              <a:t>.</a:t>
            </a:r>
            <a:endParaRPr lang="id-ID" dirty="0"/>
          </a:p>
        </p:txBody>
      </p:sp>
      <p:pic>
        <p:nvPicPr>
          <p:cNvPr id="5" name="Picture 4">
            <a:extLst>
              <a:ext uri="{FF2B5EF4-FFF2-40B4-BE49-F238E27FC236}">
                <a16:creationId xmlns:a16="http://schemas.microsoft.com/office/drawing/2014/main" id="{BC266A7D-24D2-FF7A-8AC6-364D27AB5273}"/>
              </a:ext>
            </a:extLst>
          </p:cNvPr>
          <p:cNvPicPr>
            <a:picLocks noChangeAspect="1"/>
          </p:cNvPicPr>
          <p:nvPr/>
        </p:nvPicPr>
        <p:blipFill>
          <a:blip r:embed="rId2"/>
          <a:stretch>
            <a:fillRect/>
          </a:stretch>
        </p:blipFill>
        <p:spPr>
          <a:xfrm>
            <a:off x="2291831" y="2393301"/>
            <a:ext cx="5387262" cy="4040447"/>
          </a:xfrm>
          <a:prstGeom prst="rect">
            <a:avLst/>
          </a:prstGeom>
        </p:spPr>
      </p:pic>
    </p:spTree>
    <p:extLst>
      <p:ext uri="{BB962C8B-B14F-4D97-AF65-F5344CB8AC3E}">
        <p14:creationId xmlns:p14="http://schemas.microsoft.com/office/powerpoint/2010/main" val="330007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4" cy="872411"/>
          </a:xfrm>
        </p:spPr>
        <p:txBody>
          <a:bodyPr/>
          <a:lstStyle/>
          <a:p>
            <a:r>
              <a:rPr lang="en-US" dirty="0"/>
              <a:t>But something went horribly wrong...</a:t>
            </a:r>
            <a:endParaRPr lang="id-ID" dirty="0"/>
          </a:p>
        </p:txBody>
      </p:sp>
      <p:pic>
        <p:nvPicPr>
          <p:cNvPr id="7" name="Content Placeholder 6">
            <a:extLst>
              <a:ext uri="{FF2B5EF4-FFF2-40B4-BE49-F238E27FC236}">
                <a16:creationId xmlns:a16="http://schemas.microsoft.com/office/drawing/2014/main" id="{58D4EC55-F166-69F7-CA21-4A3B29C3F7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5412" y="4549273"/>
            <a:ext cx="1722269" cy="1554615"/>
          </a:xfrm>
        </p:spPr>
      </p:pic>
      <p:sp>
        <p:nvSpPr>
          <p:cNvPr id="3" name="Thought Bubble: Cloud 2">
            <a:extLst>
              <a:ext uri="{FF2B5EF4-FFF2-40B4-BE49-F238E27FC236}">
                <a16:creationId xmlns:a16="http://schemas.microsoft.com/office/drawing/2014/main" id="{A7A034A0-D605-33B2-E7C3-2F5B5485ECDE}"/>
              </a:ext>
            </a:extLst>
          </p:cNvPr>
          <p:cNvSpPr/>
          <p:nvPr/>
        </p:nvSpPr>
        <p:spPr>
          <a:xfrm>
            <a:off x="3377682" y="1352940"/>
            <a:ext cx="5747657" cy="2940636"/>
          </a:xfrm>
          <a:prstGeom prst="cloudCallout">
            <a:avLst>
              <a:gd name="adj1" fmla="val -37395"/>
              <a:gd name="adj2" fmla="val 742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Joe, I’m at the shareholder’s meeting. They just gave a demo and there were rubber duckies flying around the screen. Was this your idea of a joke? You might want to spend some time on Monster.com...</a:t>
            </a:r>
            <a:endParaRPr lang="id-ID" dirty="0"/>
          </a:p>
        </p:txBody>
      </p:sp>
      <p:pic>
        <p:nvPicPr>
          <p:cNvPr id="8" name="Picture 7">
            <a:extLst>
              <a:ext uri="{FF2B5EF4-FFF2-40B4-BE49-F238E27FC236}">
                <a16:creationId xmlns:a16="http://schemas.microsoft.com/office/drawing/2014/main" id="{B4C87015-198D-A0BA-3901-FBE22DB3E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4594" y="3676505"/>
            <a:ext cx="2623987" cy="2568420"/>
          </a:xfrm>
          <a:prstGeom prst="rect">
            <a:avLst/>
          </a:prstGeom>
        </p:spPr>
      </p:pic>
    </p:spTree>
    <p:extLst>
      <p:ext uri="{BB962C8B-B14F-4D97-AF65-F5344CB8AC3E}">
        <p14:creationId xmlns:p14="http://schemas.microsoft.com/office/powerpoint/2010/main" val="246997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What happened?</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10571582" cy="4232988"/>
          </a:xfrm>
        </p:spPr>
        <p:txBody>
          <a:bodyPr anchor="t"/>
          <a:lstStyle/>
          <a:p>
            <a:pPr marL="0" indent="0">
              <a:buNone/>
            </a:pPr>
            <a:r>
              <a:rPr lang="en-US" dirty="0"/>
              <a:t>Joe failed to notice that not all subclasses of Duck should fly. When Joe added new behavior to the Duck superclass, he was also adding behavior that was not appropriate for some Duck subclasses. He now has flying inanimate objects in the SimUDuck program</a:t>
            </a:r>
            <a:endParaRPr lang="id-ID" dirty="0"/>
          </a:p>
        </p:txBody>
      </p:sp>
      <p:pic>
        <p:nvPicPr>
          <p:cNvPr id="8" name="Picture 7">
            <a:extLst>
              <a:ext uri="{FF2B5EF4-FFF2-40B4-BE49-F238E27FC236}">
                <a16:creationId xmlns:a16="http://schemas.microsoft.com/office/drawing/2014/main" id="{1A909EC4-C228-D37E-C6F2-79217EC2F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789" y="2834357"/>
            <a:ext cx="7236174" cy="3790377"/>
          </a:xfrm>
          <a:prstGeom prst="rect">
            <a:avLst/>
          </a:prstGeom>
        </p:spPr>
      </p:pic>
    </p:spTree>
    <p:extLst>
      <p:ext uri="{BB962C8B-B14F-4D97-AF65-F5344CB8AC3E}">
        <p14:creationId xmlns:p14="http://schemas.microsoft.com/office/powerpoint/2010/main" val="340386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52939" y="685801"/>
            <a:ext cx="10150085" cy="872411"/>
          </a:xfrm>
        </p:spPr>
        <p:txBody>
          <a:bodyPr/>
          <a:lstStyle/>
          <a:p>
            <a:r>
              <a:rPr lang="en-US" dirty="0"/>
              <a:t>Joe thinks about inheritance...</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52939" y="1558213"/>
            <a:ext cx="4743061" cy="4232988"/>
          </a:xfrm>
        </p:spPr>
        <p:txBody>
          <a:bodyPr anchor="t"/>
          <a:lstStyle/>
          <a:p>
            <a:pPr marL="0" indent="0">
              <a:buNone/>
            </a:pPr>
            <a:r>
              <a:rPr lang="en-US" dirty="0"/>
              <a:t>I could always just override the fly() method in rubber duck, the way I am with the quack() method..</a:t>
            </a:r>
            <a:endParaRPr lang="id-ID" dirty="0"/>
          </a:p>
        </p:txBody>
      </p:sp>
      <p:pic>
        <p:nvPicPr>
          <p:cNvPr id="12" name="Picture 11">
            <a:extLst>
              <a:ext uri="{FF2B5EF4-FFF2-40B4-BE49-F238E27FC236}">
                <a16:creationId xmlns:a16="http://schemas.microsoft.com/office/drawing/2014/main" id="{53063223-F699-6F89-B52E-312FA9A94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1" y="2821649"/>
            <a:ext cx="2484335" cy="1905165"/>
          </a:xfrm>
          <a:prstGeom prst="rect">
            <a:avLst/>
          </a:prstGeom>
        </p:spPr>
      </p:pic>
      <p:sp>
        <p:nvSpPr>
          <p:cNvPr id="14" name="Content Placeholder 2">
            <a:extLst>
              <a:ext uri="{FF2B5EF4-FFF2-40B4-BE49-F238E27FC236}">
                <a16:creationId xmlns:a16="http://schemas.microsoft.com/office/drawing/2014/main" id="{614A8895-7A5A-AC3C-1068-E1A20B9151AF}"/>
              </a:ext>
            </a:extLst>
          </p:cNvPr>
          <p:cNvSpPr txBox="1">
            <a:spLocks/>
          </p:cNvSpPr>
          <p:nvPr/>
        </p:nvSpPr>
        <p:spPr>
          <a:xfrm>
            <a:off x="6227372" y="1558212"/>
            <a:ext cx="4743061" cy="423298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dirty="0"/>
              <a:t>But then what happens when we add wooden decoy ducks to the program? They aren’t supposed to fly or quack...</a:t>
            </a:r>
            <a:endParaRPr lang="id-ID" dirty="0"/>
          </a:p>
        </p:txBody>
      </p:sp>
      <p:pic>
        <p:nvPicPr>
          <p:cNvPr id="16" name="Picture 15">
            <a:extLst>
              <a:ext uri="{FF2B5EF4-FFF2-40B4-BE49-F238E27FC236}">
                <a16:creationId xmlns:a16="http://schemas.microsoft.com/office/drawing/2014/main" id="{3393E6CC-E1EE-D29D-152E-64522E2598F9}"/>
              </a:ext>
            </a:extLst>
          </p:cNvPr>
          <p:cNvPicPr>
            <a:picLocks noChangeAspect="1"/>
          </p:cNvPicPr>
          <p:nvPr/>
        </p:nvPicPr>
        <p:blipFill rotWithShape="1">
          <a:blip r:embed="rId3">
            <a:extLst>
              <a:ext uri="{28A0092B-C50C-407E-A947-70E740481C1C}">
                <a14:useLocalDpi xmlns:a14="http://schemas.microsoft.com/office/drawing/2010/main" val="0"/>
              </a:ext>
            </a:extLst>
          </a:blip>
          <a:srcRect b="52604"/>
          <a:stretch/>
        </p:blipFill>
        <p:spPr>
          <a:xfrm>
            <a:off x="5788083" y="3181738"/>
            <a:ext cx="2568163" cy="2351315"/>
          </a:xfrm>
          <a:prstGeom prst="rect">
            <a:avLst/>
          </a:prstGeom>
        </p:spPr>
      </p:pic>
      <p:pic>
        <p:nvPicPr>
          <p:cNvPr id="18" name="Picture 17">
            <a:extLst>
              <a:ext uri="{FF2B5EF4-FFF2-40B4-BE49-F238E27FC236}">
                <a16:creationId xmlns:a16="http://schemas.microsoft.com/office/drawing/2014/main" id="{4FDB03D0-10EB-5788-C808-874AB2BAA85C}"/>
              </a:ext>
            </a:extLst>
          </p:cNvPr>
          <p:cNvPicPr>
            <a:picLocks noChangeAspect="1"/>
          </p:cNvPicPr>
          <p:nvPr/>
        </p:nvPicPr>
        <p:blipFill rotWithShape="1">
          <a:blip r:embed="rId3">
            <a:extLst>
              <a:ext uri="{28A0092B-C50C-407E-A947-70E740481C1C}">
                <a14:useLocalDpi xmlns:a14="http://schemas.microsoft.com/office/drawing/2010/main" val="0"/>
              </a:ext>
            </a:extLst>
          </a:blip>
          <a:srcRect t="47649"/>
          <a:stretch/>
        </p:blipFill>
        <p:spPr>
          <a:xfrm>
            <a:off x="8711707" y="3181738"/>
            <a:ext cx="2568163" cy="2597158"/>
          </a:xfrm>
          <a:prstGeom prst="rect">
            <a:avLst/>
          </a:prstGeom>
        </p:spPr>
      </p:pic>
    </p:spTree>
    <p:extLst>
      <p:ext uri="{BB962C8B-B14F-4D97-AF65-F5344CB8AC3E}">
        <p14:creationId xmlns:p14="http://schemas.microsoft.com/office/powerpoint/2010/main" val="369618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How about an interface?</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10571582" cy="4232988"/>
          </a:xfrm>
        </p:spPr>
        <p:txBody>
          <a:bodyPr anchor="t"/>
          <a:lstStyle/>
          <a:p>
            <a:r>
              <a:rPr lang="en-US" dirty="0"/>
              <a:t>Joe realized that inheritance probably wasn’t the answer, because he just got a memo that says that the executives now want to update the product every six months (in ways they haven’t yet decided on). Joe knows the spec will keep changing and he’ll be forced to look at and possibly override fly() and quack() for every new Duck subclass that’s ever added to the program… forever.</a:t>
            </a:r>
          </a:p>
          <a:p>
            <a:r>
              <a:rPr lang="en-US" dirty="0"/>
              <a:t>So, he needs a cleaner way to have only some (but not all) of the duck types fly or quack.</a:t>
            </a:r>
            <a:endParaRPr lang="id-ID" dirty="0"/>
          </a:p>
        </p:txBody>
      </p:sp>
    </p:spTree>
    <p:extLst>
      <p:ext uri="{BB962C8B-B14F-4D97-AF65-F5344CB8AC3E}">
        <p14:creationId xmlns:p14="http://schemas.microsoft.com/office/powerpoint/2010/main" val="123646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914A-699E-95E5-03C0-AD5CEA349EFA}"/>
              </a:ext>
            </a:extLst>
          </p:cNvPr>
          <p:cNvSpPr>
            <a:spLocks noGrp="1"/>
          </p:cNvSpPr>
          <p:nvPr>
            <p:ph type="title"/>
          </p:nvPr>
        </p:nvSpPr>
        <p:spPr>
          <a:xfrm>
            <a:off x="1380931" y="685801"/>
            <a:ext cx="10122093" cy="872411"/>
          </a:xfrm>
        </p:spPr>
        <p:txBody>
          <a:bodyPr/>
          <a:lstStyle/>
          <a:p>
            <a:r>
              <a:rPr lang="en-US" dirty="0"/>
              <a:t>What do YOU think about this design?</a:t>
            </a:r>
            <a:endParaRPr lang="id-ID" dirty="0"/>
          </a:p>
        </p:txBody>
      </p:sp>
      <p:sp>
        <p:nvSpPr>
          <p:cNvPr id="3" name="Content Placeholder 2">
            <a:extLst>
              <a:ext uri="{FF2B5EF4-FFF2-40B4-BE49-F238E27FC236}">
                <a16:creationId xmlns:a16="http://schemas.microsoft.com/office/drawing/2014/main" id="{9D92C72D-0E0B-1D9B-91D1-77AD05D97EEC}"/>
              </a:ext>
            </a:extLst>
          </p:cNvPr>
          <p:cNvSpPr>
            <a:spLocks noGrp="1"/>
          </p:cNvSpPr>
          <p:nvPr>
            <p:ph idx="1"/>
          </p:nvPr>
        </p:nvSpPr>
        <p:spPr>
          <a:xfrm>
            <a:off x="1380931" y="1558213"/>
            <a:ext cx="10571582" cy="4232988"/>
          </a:xfrm>
        </p:spPr>
        <p:txBody>
          <a:bodyPr anchor="t"/>
          <a:lstStyle/>
          <a:p>
            <a:pPr marL="0" indent="0">
              <a:buNone/>
            </a:pPr>
            <a:r>
              <a:rPr lang="en-US" dirty="0"/>
              <a:t>I could take the fly() out of the Duck superclass, and make a Flyable() interface with a fly() method. That way, only the ducks that are supposed to fly will implement that interface and have a fly() method... and I might as well make a Quackable, too, since not all ducks can quack. </a:t>
            </a:r>
            <a:endParaRPr lang="id-ID" dirty="0"/>
          </a:p>
        </p:txBody>
      </p:sp>
      <p:pic>
        <p:nvPicPr>
          <p:cNvPr id="5" name="Picture 4">
            <a:extLst>
              <a:ext uri="{FF2B5EF4-FFF2-40B4-BE49-F238E27FC236}">
                <a16:creationId xmlns:a16="http://schemas.microsoft.com/office/drawing/2014/main" id="{CABFA913-0C13-5C6E-29BB-F800E6424671}"/>
              </a:ext>
            </a:extLst>
          </p:cNvPr>
          <p:cNvPicPr>
            <a:picLocks noChangeAspect="1"/>
          </p:cNvPicPr>
          <p:nvPr/>
        </p:nvPicPr>
        <p:blipFill>
          <a:blip r:embed="rId2"/>
          <a:stretch>
            <a:fillRect/>
          </a:stretch>
        </p:blipFill>
        <p:spPr>
          <a:xfrm>
            <a:off x="3052471" y="3067196"/>
            <a:ext cx="8589024" cy="3623143"/>
          </a:xfrm>
          <a:prstGeom prst="rect">
            <a:avLst/>
          </a:prstGeom>
        </p:spPr>
      </p:pic>
    </p:spTree>
    <p:extLst>
      <p:ext uri="{BB962C8B-B14F-4D97-AF65-F5344CB8AC3E}">
        <p14:creationId xmlns:p14="http://schemas.microsoft.com/office/powerpoint/2010/main" val="3091979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164</TotalTime>
  <Words>1726</Words>
  <Application>Microsoft Office PowerPoint</Application>
  <PresentationFormat>Widescreen</PresentationFormat>
  <Paragraphs>102</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Corbel</vt:lpstr>
      <vt:lpstr>Parallax</vt:lpstr>
      <vt:lpstr>DESIGN PATTERN</vt:lpstr>
      <vt:lpstr>It started with a simple SimUDuck app</vt:lpstr>
      <vt:lpstr>It started with a simple SimUDuck app</vt:lpstr>
      <vt:lpstr>It started with a simple SimUDuck app</vt:lpstr>
      <vt:lpstr>But something went horribly wrong...</vt:lpstr>
      <vt:lpstr>What happened?</vt:lpstr>
      <vt:lpstr>Joe thinks about inheritance...</vt:lpstr>
      <vt:lpstr>How about an interface?</vt:lpstr>
      <vt:lpstr>What do YOU think about this design?</vt:lpstr>
      <vt:lpstr>What would you do if you were Joe?</vt:lpstr>
      <vt:lpstr>The one constant in software development</vt:lpstr>
      <vt:lpstr>Zeroing in on the problem...</vt:lpstr>
      <vt:lpstr>Zeroing in on the problem...</vt:lpstr>
      <vt:lpstr>Designing the Duck Behaviors</vt:lpstr>
      <vt:lpstr>Designing the Duck Behaviors</vt:lpstr>
      <vt:lpstr>Designing the Duck Behaviors</vt:lpstr>
      <vt:lpstr>Integrating the Duck Behavior</vt:lpstr>
      <vt:lpstr>Integrating the Duck Behavior</vt:lpstr>
      <vt:lpstr>Integrating the Duck Behavior</vt:lpstr>
      <vt:lpstr>Integrating the Duck Behavior</vt:lpstr>
      <vt:lpstr>abstract class Duck</vt:lpstr>
      <vt:lpstr>Interface FlyBehavior</vt:lpstr>
      <vt:lpstr>Interface QuackBehavior</vt:lpstr>
      <vt:lpstr>Main Program</vt:lpstr>
      <vt:lpstr>Setting behavior dynamically</vt:lpstr>
      <vt:lpstr>Setting behavior dynamically</vt:lpstr>
      <vt:lpstr>Setting behavior dynamically</vt:lpstr>
      <vt:lpstr>The Final form of Class Diagram</vt:lpstr>
      <vt:lpstr>HAS-A can be better than IS-A</vt:lpstr>
      <vt:lpstr>Speaking of Design Patterns...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Bayu Pratama</dc:creator>
  <cp:lastModifiedBy>Bayu Pratama</cp:lastModifiedBy>
  <cp:revision>16</cp:revision>
  <dcterms:created xsi:type="dcterms:W3CDTF">2023-06-20T12:35:44Z</dcterms:created>
  <dcterms:modified xsi:type="dcterms:W3CDTF">2023-06-20T16:52:22Z</dcterms:modified>
</cp:coreProperties>
</file>