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FAD1-107A-4F81-B2ED-78B9535B5F47}" type="datetimeFigureOut">
              <a:rPr lang="id-ID" smtClean="0"/>
              <a:pPr/>
              <a:t>07/10/2022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2E62-23FA-4797-83EC-5F0AA7CA023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Fonem: satuan bunyi terkecil yg mampu menunjukkan kontras makna (msl /h/ adalah fonem krn membedakan makna kata </a:t>
            </a:r>
            <a:r>
              <a:rPr lang="id-ID" i="1" dirty="0" smtClean="0"/>
              <a:t>harus dan arus, /b/ dan /p/ adalah dua fonem yg berbeda krn bara dan para beda maknanya;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044B5-03D8-41DA-A295-B99857E16C2F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BED-F818-4B59-BF3D-CFA41E866AEB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BE449-6A51-4552-9A46-B8F985CF67DC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26FA-3072-4A0F-A439-1FFAB88E563C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D8AD-5446-49CD-80C2-A623C2CD2BF1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BA06-129B-45B1-BAAE-AAF64D466EAF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B5D4-BEFF-47F5-968C-984BBEC32AAD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827F-C038-4D6B-B1D8-7B21170FD87D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811B-137C-40FA-9848-A97023F187A6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FDC4-B877-4E02-98C4-3282C462B3C8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4B2A-E7AD-4FF0-BB74-A350BE6386FC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039-6D27-4859-92AB-F941BAE44DE5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A9F5-C188-40BA-B46F-0E94F9ADD0EC}" type="datetime1">
              <a:rPr lang="id-ID" smtClean="0"/>
              <a:pPr/>
              <a:t>07/10/2022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EFD-7AD5-4F64-AA9F-D02213B0B08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Perangkat Keras Komputer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Oleh:</a:t>
            </a:r>
          </a:p>
          <a:p>
            <a:r>
              <a:rPr lang="id-ID" dirty="0" smtClean="0"/>
              <a:t>Hendra Wibiksana, ST., M.Kom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1.2.2 ATM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ATM bekerja sebagai peranti input-output sekaligus.</a:t>
            </a:r>
          </a:p>
          <a:p>
            <a:r>
              <a:rPr lang="id-ID" dirty="0" smtClean="0"/>
              <a:t>Input: Memasukkan nomor PIN, nominal uang, dll.</a:t>
            </a:r>
          </a:p>
          <a:p>
            <a:r>
              <a:rPr lang="id-ID" dirty="0" smtClean="0"/>
              <a:t>Output: Petugas bank bisa melihat perintah maupun kode/angka yang diketikkan pada peranti masukan.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1.2.3 POS (</a:t>
            </a:r>
            <a:r>
              <a:rPr lang="id-ID" i="1" dirty="0" smtClean="0"/>
              <a:t>Point-of-Sale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digunakan pada toko swalayan untuk memasukkan data pembelian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Keyboard P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0" y="3622278"/>
            <a:ext cx="3927540" cy="2599108"/>
          </a:xfrm>
          <a:prstGeom prst="rect">
            <a:avLst/>
          </a:prstGeom>
        </p:spPr>
      </p:pic>
      <p:pic>
        <p:nvPicPr>
          <p:cNvPr id="5" name="Picture 4" descr="Point-of-Sa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2844002"/>
            <a:ext cx="4143404" cy="38633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1.3 Peranti Penunjuk (</a:t>
            </a:r>
            <a:r>
              <a:rPr lang="id-ID" i="1" dirty="0" smtClean="0"/>
              <a:t>Pointing Device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Penjelasan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Digunakan untuk memilih data/perintah yang muncul di layar monitor</a:t>
            </a:r>
          </a:p>
          <a:p>
            <a:r>
              <a:rPr lang="id-ID" dirty="0" smtClean="0"/>
              <a:t>Biasa dipakai pada aplikasi berbasis gambar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Mouse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Trackball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Pointing stick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Touchpad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Touch screen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Joystick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Peranti penunjuk berbentuk pena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Light pen</a:t>
            </a:r>
          </a:p>
          <a:p>
            <a:pPr marL="457200" indent="-457200">
              <a:buFont typeface="+mj-lt"/>
              <a:buAutoNum type="arabicPeriod"/>
            </a:pPr>
            <a:r>
              <a:rPr lang="id-ID" i="1" dirty="0" smtClean="0"/>
              <a:t>Digitizing tablet</a:t>
            </a:r>
            <a:endParaRPr lang="id-ID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1.3.1 Mouse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penunjuk yang saat ini umum digunakan</a:t>
            </a:r>
          </a:p>
          <a:p>
            <a:r>
              <a:rPr lang="id-ID" dirty="0" smtClean="0"/>
              <a:t>Pertama kali diperkenalkan oleh Macintosh dan marak digunakan setelah muncul Windows versi GUI (</a:t>
            </a:r>
            <a:r>
              <a:rPr lang="id-ID" i="1" dirty="0" smtClean="0"/>
              <a:t>Graphical User Interface</a:t>
            </a:r>
            <a:r>
              <a:rPr lang="id-ID" dirty="0" smtClean="0"/>
              <a:t>): Windows 3.1</a:t>
            </a:r>
          </a:p>
          <a:p>
            <a:r>
              <a:rPr lang="id-ID" dirty="0" smtClean="0"/>
              <a:t>Ada 2 jenis: optomekanik dan optik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Mouse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Optomekanik</a:t>
            </a:r>
            <a:endParaRPr lang="id-ID" dirty="0"/>
          </a:p>
        </p:txBody>
      </p:sp>
      <p:pic>
        <p:nvPicPr>
          <p:cNvPr id="11" name="Content Placeholder 10" descr="Mouse Optomekani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8544" y="2840831"/>
            <a:ext cx="2857500" cy="2619375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 smtClean="0"/>
              <a:t>Optik</a:t>
            </a:r>
            <a:endParaRPr lang="id-ID" dirty="0"/>
          </a:p>
        </p:txBody>
      </p:sp>
      <p:pic>
        <p:nvPicPr>
          <p:cNvPr id="12" name="Content Placeholder 11" descr="Mouse Optik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60912" y="2616994"/>
            <a:ext cx="3810000" cy="306705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1.3.2 Trackball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Fungsi </a:t>
            </a:r>
            <a:r>
              <a:rPr lang="id-ID" i="1" dirty="0" smtClean="0"/>
              <a:t>trackball</a:t>
            </a:r>
            <a:r>
              <a:rPr lang="id-ID" dirty="0" smtClean="0"/>
              <a:t> = fungsi </a:t>
            </a:r>
            <a:r>
              <a:rPr lang="id-ID" i="1" dirty="0" smtClean="0"/>
              <a:t>mouse</a:t>
            </a:r>
          </a:p>
          <a:p>
            <a:r>
              <a:rPr lang="id-ID" dirty="0" smtClean="0"/>
              <a:t>Pembeda:</a:t>
            </a:r>
          </a:p>
          <a:p>
            <a:r>
              <a:rPr lang="id-ID" dirty="0" smtClean="0"/>
              <a:t>Mouse</a:t>
            </a:r>
          </a:p>
          <a:p>
            <a:pPr>
              <a:buNone/>
            </a:pPr>
            <a:r>
              <a:rPr lang="id-ID" dirty="0" smtClean="0"/>
              <a:t>	Diperlukan penggeseran </a:t>
            </a:r>
            <a:r>
              <a:rPr lang="id-ID" i="1" dirty="0" smtClean="0"/>
              <a:t>mouse</a:t>
            </a:r>
          </a:p>
          <a:p>
            <a:r>
              <a:rPr lang="id-ID" dirty="0" smtClean="0"/>
              <a:t>Trackball</a:t>
            </a:r>
          </a:p>
          <a:p>
            <a:pPr>
              <a:buNone/>
            </a:pPr>
            <a:r>
              <a:rPr lang="id-ID" dirty="0" smtClean="0"/>
              <a:t>	Memutar bola </a:t>
            </a:r>
            <a:r>
              <a:rPr lang="id-ID" i="1" dirty="0" smtClean="0"/>
              <a:t>trackball</a:t>
            </a:r>
            <a:r>
              <a:rPr lang="id-ID" dirty="0" smtClean="0"/>
              <a:t> dengan tangan pemakai (</a:t>
            </a:r>
            <a:r>
              <a:rPr lang="id-ID" i="1" dirty="0" smtClean="0"/>
              <a:t>user</a:t>
            </a:r>
            <a:r>
              <a:rPr lang="id-ID" dirty="0" smtClean="0"/>
              <a:t>) ke arah yang dikehendaki</a:t>
            </a:r>
            <a:endParaRPr lang="id-ID" dirty="0"/>
          </a:p>
        </p:txBody>
      </p:sp>
      <p:pic>
        <p:nvPicPr>
          <p:cNvPr id="10" name="Content Placeholder 9" descr="Trackball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29190" y="1428736"/>
            <a:ext cx="3121152" cy="2340864"/>
          </a:xfrm>
        </p:spPr>
      </p:pic>
      <p:pic>
        <p:nvPicPr>
          <p:cNvPr id="11" name="Picture 10" descr="Trackball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4357694"/>
            <a:ext cx="1928802" cy="192880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1.3.3 Pointing Stick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i="1" dirty="0" smtClean="0"/>
              <a:t>Pointing Stick/Stylus</a:t>
            </a:r>
            <a:r>
              <a:rPr lang="id-ID" dirty="0" smtClean="0"/>
              <a:t>: alat penunjuk seperti karet penghapus pada pinsil</a:t>
            </a:r>
          </a:p>
          <a:p>
            <a:r>
              <a:rPr lang="id-ID" dirty="0" smtClean="0"/>
              <a:t>Biasanya pada laptop</a:t>
            </a:r>
          </a:p>
          <a:p>
            <a:r>
              <a:rPr lang="id-ID" dirty="0" smtClean="0"/>
              <a:t>Cara kerjanya dengan menekan peranti ini ke arah yang dikehendaki user</a:t>
            </a:r>
            <a:endParaRPr lang="id-ID" dirty="0"/>
          </a:p>
        </p:txBody>
      </p:sp>
      <p:pic>
        <p:nvPicPr>
          <p:cNvPr id="5" name="Content Placeholder 4" descr="Pointing stick or Trackpoin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14422"/>
            <a:ext cx="4038600" cy="3028950"/>
          </a:xfrm>
        </p:spPr>
      </p:pic>
      <p:pic>
        <p:nvPicPr>
          <p:cNvPr id="6" name="Picture 5" descr="Pointing stick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4429132"/>
            <a:ext cx="2381250" cy="23812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1.3.4 Touchpad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Peranti penunjuk yang berupa tempat datar guna menggeser penunjuk pada layar monitor dengan cara menggeserkan tangan di atasnya</a:t>
            </a:r>
            <a:endParaRPr lang="id-ID" dirty="0"/>
          </a:p>
        </p:txBody>
      </p:sp>
      <p:pic>
        <p:nvPicPr>
          <p:cNvPr id="5" name="Content Placeholder 4" descr="Touchpad 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03495"/>
            <a:ext cx="3138510" cy="3201280"/>
          </a:xfrm>
        </p:spPr>
      </p:pic>
      <p:pic>
        <p:nvPicPr>
          <p:cNvPr id="6" name="Picture 5" descr="Touchpad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5214950"/>
            <a:ext cx="1857388" cy="139413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1.3.5 Touch Screen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d-ID" sz="2700" dirty="0" smtClean="0"/>
              <a:t>Peranti penunjuk berupa monitor yang telah dibuat sangat peka sehingga memungkinkan pemakai untuk menunjuk dan menyentuh suatu gambar di layar secara langsung guna mengaktifkan suatu perintah</a:t>
            </a:r>
            <a:endParaRPr lang="id-ID" sz="2700" dirty="0"/>
          </a:p>
        </p:txBody>
      </p:sp>
      <p:pic>
        <p:nvPicPr>
          <p:cNvPr id="5" name="Content Placeholder 4" descr="Touch Screen Laptop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357298"/>
            <a:ext cx="4038600" cy="1938528"/>
          </a:xfrm>
        </p:spPr>
      </p:pic>
      <p:pic>
        <p:nvPicPr>
          <p:cNvPr id="6" name="Picture 5" descr="Touch Screen I-Phone Ap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643314"/>
            <a:ext cx="3048000" cy="2886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1.3.6 Joystick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Biasa digunakan untuk mengendalikan aplikasi permainan (</a:t>
            </a:r>
            <a:r>
              <a:rPr lang="id-ID" i="1" dirty="0" smtClean="0"/>
              <a:t>game</a:t>
            </a:r>
            <a:r>
              <a:rPr lang="id-ID" dirty="0" smtClean="0"/>
              <a:t>)</a:t>
            </a:r>
            <a:endParaRPr lang="id-ID" dirty="0"/>
          </a:p>
        </p:txBody>
      </p:sp>
      <p:pic>
        <p:nvPicPr>
          <p:cNvPr id="5" name="Content Placeholder 4" descr="Joystick 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00100" y="3571876"/>
            <a:ext cx="2281254" cy="2281254"/>
          </a:xfrm>
        </p:spPr>
      </p:pic>
      <p:pic>
        <p:nvPicPr>
          <p:cNvPr id="6" name="Picture 5" descr="Joystick 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786058"/>
            <a:ext cx="3810000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Perangkat keras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Masukan (</a:t>
            </a:r>
            <a:r>
              <a:rPr lang="id-ID" i="1" dirty="0" smtClean="0"/>
              <a:t>input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Proses (</a:t>
            </a:r>
            <a:r>
              <a:rPr lang="id-ID" i="1" dirty="0" smtClean="0"/>
              <a:t>process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Keluaran (</a:t>
            </a:r>
            <a:r>
              <a:rPr lang="id-ID" i="1" dirty="0" smtClean="0"/>
              <a:t>output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Penyimpanan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1.3.7 Peranti penunjuk bentuk pena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Alat yang bisa menerima masukan berupa tulisan tangan</a:t>
            </a:r>
          </a:p>
          <a:p>
            <a:r>
              <a:rPr lang="id-ID" dirty="0" smtClean="0"/>
              <a:t>Contoh: PDA dan berbagai komputer yang dapat dipegang dengan tangan</a:t>
            </a:r>
            <a:endParaRPr lang="id-ID" dirty="0"/>
          </a:p>
        </p:txBody>
      </p:sp>
      <p:pic>
        <p:nvPicPr>
          <p:cNvPr id="5" name="Content Placeholder 4" descr="PD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2434431"/>
            <a:ext cx="2857500" cy="28575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1.3.8 Light Pen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Peranti penunjuk berupa pena dan dapat menghasilkan cahaya, yang digunakan bersamaan dengan sebuah layar yang peka cahaya (fotoelektrik)</a:t>
            </a:r>
          </a:p>
          <a:p>
            <a:r>
              <a:rPr lang="id-ID" dirty="0" smtClean="0"/>
              <a:t>Contoh: </a:t>
            </a:r>
            <a:r>
              <a:rPr lang="id-ID" i="1" dirty="0" smtClean="0"/>
              <a:t>light pen</a:t>
            </a:r>
            <a:r>
              <a:rPr lang="id-ID" dirty="0" smtClean="0"/>
              <a:t> pada alat pengendali lalu lintas bandara</a:t>
            </a:r>
            <a:endParaRPr lang="id-ID" dirty="0"/>
          </a:p>
        </p:txBody>
      </p:sp>
      <p:pic>
        <p:nvPicPr>
          <p:cNvPr id="5" name="Content Placeholder 4" descr="Light P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75503"/>
            <a:ext cx="4038600" cy="397535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1.3.9 Digitizing Tablet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	Salah satu peranti </a:t>
            </a:r>
            <a:r>
              <a:rPr lang="id-ID" i="1" dirty="0" smtClean="0"/>
              <a:t>digitizer</a:t>
            </a:r>
            <a:r>
              <a:rPr lang="id-ID" dirty="0" smtClean="0"/>
              <a:t>, yaitu peranti yang mengonversi gambar atau foto menjadi data digital</a:t>
            </a:r>
            <a:endParaRPr lang="id-ID" dirty="0"/>
          </a:p>
        </p:txBody>
      </p:sp>
      <p:pic>
        <p:nvPicPr>
          <p:cNvPr id="5" name="Content Placeholder 4" descr="Digitizing Table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45502"/>
            <a:ext cx="4038600" cy="263535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1.4 Pengambil Gambar Terformat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Alat yang dapat digunakan untuk mengambil citra terformat, dalam arti bentuk atau format hurufnya sudah ditentukan.</a:t>
            </a:r>
          </a:p>
          <a:p>
            <a:r>
              <a:rPr lang="id-ID" dirty="0" smtClean="0"/>
              <a:t>Contoh: Barcode reader, MICR, OMR, dan OCR.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1.4.1 Barcode reader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d-ID" i="1" dirty="0" smtClean="0"/>
              <a:t>Barcode</a:t>
            </a:r>
            <a:r>
              <a:rPr lang="id-ID" dirty="0" smtClean="0"/>
              <a:t>: pola garis-garis hitam putih yang umum dipakai pada barang yang dijual di toko-toko swalayan</a:t>
            </a:r>
          </a:p>
          <a:p>
            <a:r>
              <a:rPr lang="id-ID" dirty="0" smtClean="0"/>
              <a:t>Barcode reader: semacam </a:t>
            </a:r>
            <a:r>
              <a:rPr lang="id-ID" i="1" dirty="0" smtClean="0"/>
              <a:t>scanner</a:t>
            </a:r>
            <a:r>
              <a:rPr lang="id-ID" dirty="0" smtClean="0"/>
              <a:t> fotoelektris yang dapat mengonversi data </a:t>
            </a:r>
            <a:r>
              <a:rPr lang="id-ID" i="1" dirty="0" smtClean="0"/>
              <a:t>barcode</a:t>
            </a:r>
            <a:r>
              <a:rPr lang="id-ID" dirty="0" smtClean="0"/>
              <a:t> menjadi sinyal digital</a:t>
            </a:r>
            <a:endParaRPr lang="id-ID" dirty="0"/>
          </a:p>
        </p:txBody>
      </p:sp>
      <p:pic>
        <p:nvPicPr>
          <p:cNvPr id="6" name="Content Placeholder 5" descr="Bar cod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066" y="1643050"/>
            <a:ext cx="1341009" cy="969184"/>
          </a:xfrm>
        </p:spPr>
      </p:pic>
      <p:pic>
        <p:nvPicPr>
          <p:cNvPr id="7" name="Picture 6" descr="Bar code r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3000372"/>
            <a:ext cx="2857500" cy="3200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1.4.2 Magnetic Ink Character Recognition (MICR)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Digunakan untuk membaca karakter-karakter khusus MICR yang dicetak dengan tinta khusus pula.</a:t>
            </a:r>
          </a:p>
          <a:p>
            <a:r>
              <a:rPr lang="id-ID" dirty="0" smtClean="0"/>
              <a:t>Biasa digunakan pada cek bank, dengan bagian bawah terdiri atas karakter dengan bentuk khusus yang berupa nomor cek, pengurutan, dan akun pemiliknya.</a:t>
            </a:r>
            <a:endParaRPr lang="id-ID" dirty="0"/>
          </a:p>
        </p:txBody>
      </p:sp>
      <p:pic>
        <p:nvPicPr>
          <p:cNvPr id="9" name="Content Placeholder 8" descr="Bon MICR Code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455496"/>
            <a:ext cx="4038600" cy="1830628"/>
          </a:xfrm>
        </p:spPr>
      </p:pic>
      <p:pic>
        <p:nvPicPr>
          <p:cNvPr id="10" name="Picture 9" descr="MICR New Compatible Black Toner Cartrid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429000"/>
            <a:ext cx="3238504" cy="32385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1.4.3 Optical Mark Recognition (OMR)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Peranti yang dapat membaca blok tulisan pinsil dan mengubahnya menjadi bentuk yang dapat digunakan oleh komputer.</a:t>
            </a:r>
          </a:p>
          <a:p>
            <a:r>
              <a:rPr lang="id-ID" dirty="0" smtClean="0"/>
              <a:t>Membaca masukan dengan bantuan refleksi optis, dengan mengenali ketebalan tulisan.</a:t>
            </a:r>
          </a:p>
          <a:p>
            <a:r>
              <a:rPr lang="id-ID" dirty="0" smtClean="0"/>
              <a:t>Contoh: Lembar LJK</a:t>
            </a:r>
            <a:endParaRPr lang="id-ID" dirty="0"/>
          </a:p>
        </p:txBody>
      </p:sp>
      <p:pic>
        <p:nvPicPr>
          <p:cNvPr id="5" name="Content Placeholder 4" descr="OMR Sheet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8750" y="1142984"/>
            <a:ext cx="2857500" cy="2209800"/>
          </a:xfrm>
        </p:spPr>
      </p:pic>
      <p:pic>
        <p:nvPicPr>
          <p:cNvPr id="6" name="Picture 5" descr="OMR R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5" y="3571876"/>
            <a:ext cx="3081025" cy="17859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1.4.4 Optical Character Recognition (OCR)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Peranti yang dapat membaca teks dan mengonversikannya ke dalam kode digital yang nantinya diproses oleh komputer</a:t>
            </a:r>
          </a:p>
          <a:p>
            <a:r>
              <a:rPr lang="id-ID" dirty="0" smtClean="0"/>
              <a:t>Contoh: OCR untuk membaca teks pada buku, al-quran, dsb.</a:t>
            </a:r>
            <a:endParaRPr lang="id-ID" dirty="0"/>
          </a:p>
        </p:txBody>
      </p:sp>
      <p:pic>
        <p:nvPicPr>
          <p:cNvPr id="9" name="Content Placeholder 8" descr="Pen scanne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25278"/>
            <a:ext cx="4038600" cy="267580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1.5 Pengambil gambar tak terformat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Alat pengambilan citra yang diambil dari luar (data alamiah dan biasanya bersifat analog).</a:t>
            </a:r>
          </a:p>
          <a:p>
            <a:r>
              <a:rPr lang="id-ID" dirty="0" smtClean="0"/>
              <a:t>Contoh: Image scanner, kamera digital, pembaca retina mata, dan pembaca sidik jari.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pic>
        <p:nvPicPr>
          <p:cNvPr id="4" name="Content Placeholder 3" descr="Image scann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785926"/>
            <a:ext cx="3500462" cy="2560005"/>
          </a:xfrm>
        </p:spPr>
      </p:pic>
      <p:pic>
        <p:nvPicPr>
          <p:cNvPr id="5" name="Picture 4" descr="Fingerprint r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000240"/>
            <a:ext cx="2438400" cy="2438400"/>
          </a:xfrm>
          <a:prstGeom prst="rect">
            <a:avLst/>
          </a:prstGeom>
        </p:spPr>
      </p:pic>
      <p:pic>
        <p:nvPicPr>
          <p:cNvPr id="6" name="Picture 5" descr="Pembaca retina mat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2071678"/>
            <a:ext cx="1905000" cy="1952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4786322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Image Scanner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4643438" y="4643446"/>
            <a:ext cx="15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Pembaca retina mata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7143768" y="478632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Pembaca Sidik Jari</a:t>
            </a:r>
            <a:endParaRPr lang="id-ID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29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Peranti Masukan (</a:t>
            </a:r>
            <a:r>
              <a:rPr lang="id-ID" i="1" dirty="0" smtClean="0"/>
              <a:t>input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b="0" dirty="0" smtClean="0"/>
              <a:t>Peranti masukan (</a:t>
            </a:r>
            <a:r>
              <a:rPr lang="id-ID" b="0" i="1" dirty="0" smtClean="0"/>
              <a:t>input device</a:t>
            </a:r>
            <a:r>
              <a:rPr lang="id-ID" b="0" dirty="0" smtClean="0"/>
              <a:t>): Perangkat keras komputer yang memungkinkan pemasukan data ke dalam sistem komputer</a:t>
            </a:r>
          </a:p>
          <a:p>
            <a:endParaRPr lang="id-ID" b="0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Jenis Peranti Masukan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Pengetikan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Penunjuk 	(</a:t>
            </a:r>
            <a:r>
              <a:rPr lang="id-ID" i="1" dirty="0" smtClean="0"/>
              <a:t>Pointing Device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Pengambil Gambar Terformat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Pengambil Gambar Tak Terformat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Suara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Video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Gerakan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Sensor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Radio Frequency Identification Device (RFID)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Pembaca Kartu Magnetik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Pembaca Kartu Cerdas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1.6 Suara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digunakan untuk menangkap masukan berupa suara yang dapat diubah menjadi isyarat digital.</a:t>
            </a:r>
          </a:p>
          <a:p>
            <a:r>
              <a:rPr lang="id-ID" dirty="0" smtClean="0"/>
              <a:t>Contoh: Mikropon, ASR, dan Touchtone.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Automatic Speech Recognition (ASR)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Sistem yang dapat mengenali masukan berupa kata-kata dalam kalimat</a:t>
            </a:r>
          </a:p>
          <a:p>
            <a:r>
              <a:rPr lang="id-ID" dirty="0" smtClean="0"/>
              <a:t>Sistem ini memiliki: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Fitur penganalisis</a:t>
            </a:r>
          </a:p>
          <a:p>
            <a:pPr marL="514350" indent="-514350">
              <a:buNone/>
            </a:pPr>
            <a:r>
              <a:rPr lang="id-ID" dirty="0" smtClean="0"/>
              <a:t>	Dapat memisahkan suara orang dengan suara pengganggu pada latar belakang dan mengubah sinyal digital menjadi fonem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Pengklasifikasian pola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Pemrosesan bahasa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Touchtone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Touchtone atau </a:t>
            </a:r>
            <a:r>
              <a:rPr lang="id-ID" i="1" dirty="0" smtClean="0"/>
              <a:t>Dual Tone Multi Frequency</a:t>
            </a:r>
            <a:r>
              <a:rPr lang="id-ID" dirty="0" smtClean="0"/>
              <a:t> (DTMF): peranti yang dapat menerima masukan yang berasal dari telepon untuk memasukkan informasi atau perintah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4" name="Picture 3" descr="Touch tone teleph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3643334"/>
            <a:ext cx="3810000" cy="2857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1.7 Video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Biasa digunakan untuk merekam citra bergerak</a:t>
            </a:r>
          </a:p>
          <a:p>
            <a:r>
              <a:rPr lang="id-ID" dirty="0" smtClean="0"/>
              <a:t>Contoh: kamera video (</a:t>
            </a:r>
            <a:r>
              <a:rPr lang="id-ID" i="1" dirty="0" smtClean="0"/>
              <a:t>video camera recorder/ camcorder</a:t>
            </a:r>
            <a:r>
              <a:rPr lang="id-ID" dirty="0" smtClean="0"/>
              <a:t>) dengan kemampuan hingga 30 frame per detik (fps)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33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1.8 Gerakan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Digunakan untuk memantau gerakan manusia.</a:t>
            </a:r>
          </a:p>
          <a:p>
            <a:r>
              <a:rPr lang="id-ID" dirty="0" smtClean="0"/>
              <a:t>Banyak dimanfaatkan pada </a:t>
            </a:r>
            <a:r>
              <a:rPr lang="id-ID" i="1" dirty="0" smtClean="0"/>
              <a:t>virtual reality, headset, glove</a:t>
            </a:r>
            <a:r>
              <a:rPr lang="id-ID" dirty="0" smtClean="0"/>
              <a:t>, dan </a:t>
            </a:r>
            <a:r>
              <a:rPr lang="id-ID" i="1" dirty="0" smtClean="0"/>
              <a:t>walker</a:t>
            </a:r>
            <a:r>
              <a:rPr lang="id-ID" dirty="0" smtClean="0"/>
              <a:t>.</a:t>
            </a:r>
          </a:p>
          <a:p>
            <a:r>
              <a:rPr lang="id-ID" dirty="0" smtClean="0"/>
              <a:t>Headset</a:t>
            </a:r>
          </a:p>
          <a:p>
            <a:pPr>
              <a:buNone/>
            </a:pPr>
            <a:r>
              <a:rPr lang="id-ID" dirty="0" smtClean="0"/>
              <a:t>	Peranti yang dipasang pada kepala, menutup  mata, digunakan untuk menangkap dan merekam gerakan kepala, serta menayangkan berbagai macam gambar ke mata </a:t>
            </a:r>
            <a:r>
              <a:rPr lang="id-ID" i="1" dirty="0" smtClean="0"/>
              <a:t>user</a:t>
            </a:r>
            <a:r>
              <a:rPr lang="id-ID" dirty="0" smtClean="0"/>
              <a:t>.</a:t>
            </a:r>
          </a:p>
          <a:p>
            <a:endParaRPr lang="id-ID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Glove</a:t>
            </a:r>
          </a:p>
          <a:p>
            <a:pPr>
              <a:buNone/>
            </a:pPr>
            <a:r>
              <a:rPr lang="id-ID" dirty="0" smtClean="0"/>
              <a:t>	Berbentuk seperti sarung tangan, digunakan untuk merekam jenis serta kekuatan gerakan jari dan tangan pemakai.</a:t>
            </a:r>
          </a:p>
          <a:p>
            <a:r>
              <a:rPr lang="id-ID" dirty="0" smtClean="0"/>
              <a:t>Walker</a:t>
            </a:r>
          </a:p>
          <a:p>
            <a:pPr>
              <a:buNone/>
            </a:pPr>
            <a:r>
              <a:rPr lang="id-ID" dirty="0" smtClean="0"/>
              <a:t>	Digunakan untuk menangkap dan merekam gerakan kaki, termasuk arah kaki berputar.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 descr="head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714488"/>
            <a:ext cx="2945235" cy="2411411"/>
          </a:xfrm>
        </p:spPr>
      </p:pic>
      <p:pic>
        <p:nvPicPr>
          <p:cNvPr id="7" name="Picture 6" descr="Glo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2000240"/>
            <a:ext cx="3571868" cy="1633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4857760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Headset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4643446"/>
            <a:ext cx="7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Glove</a:t>
            </a:r>
            <a:endParaRPr lang="id-ID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1.9 Sensor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dapat mengambil data langsung dari lingkungan.</a:t>
            </a:r>
          </a:p>
          <a:p>
            <a:r>
              <a:rPr lang="id-ID" dirty="0" smtClean="0"/>
              <a:t>Contoh: sensor suhu, kecepatan, dll.</a:t>
            </a:r>
          </a:p>
          <a:p>
            <a:r>
              <a:rPr lang="id-ID" dirty="0" smtClean="0"/>
              <a:t>RFID: Peranti yang memanfaatkan gelombang frekuensi radio untuk mengirimkan data dari sesuatu yang ditempeli RFID tersebut ke peranti pelacak RFID.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1.10 Contoh RFID</a:t>
            </a:r>
            <a:endParaRPr lang="id-ID" dirty="0"/>
          </a:p>
        </p:txBody>
      </p:sp>
      <p:pic>
        <p:nvPicPr>
          <p:cNvPr id="6" name="Content Placeholder 5" descr="RFID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5" y="2034381"/>
            <a:ext cx="5429250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1.11 Pembaca Kartu Magnetis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Berbentuk seperti kartu kredit yang dilengkapi dengan pita magnetis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 descr="Magnetic Stri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3000372"/>
            <a:ext cx="2962689" cy="21148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1.12 Pembaca Kartu Cerdas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Kartu cerdas atau </a:t>
            </a:r>
            <a:r>
              <a:rPr lang="id-ID" i="1" dirty="0" smtClean="0"/>
              <a:t>smart card</a:t>
            </a:r>
            <a:r>
              <a:rPr lang="id-ID" dirty="0" smtClean="0"/>
              <a:t>: sebuah komputer berukuran kecil yang dilengkapi dengan </a:t>
            </a:r>
            <a:r>
              <a:rPr lang="id-ID" i="1" dirty="0" smtClean="0"/>
              <a:t>chip</a:t>
            </a:r>
            <a:r>
              <a:rPr lang="id-ID" dirty="0" smtClean="0"/>
              <a:t> yang mengandung prosesor, RAM, ROM, dan bahkan sistem operasi dengan keamanan yang sangat tinggi.</a:t>
            </a:r>
          </a:p>
          <a:p>
            <a:r>
              <a:rPr lang="id-ID" dirty="0" smtClean="0"/>
              <a:t>Alat pembacanya disebut </a:t>
            </a:r>
            <a:r>
              <a:rPr lang="id-ID" i="1" dirty="0" smtClean="0"/>
              <a:t>smart card reader.</a:t>
            </a:r>
            <a:endParaRPr lang="id-ID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39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1.1 Jenis Peranti Masukan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Pengetikan</a:t>
            </a:r>
          </a:p>
          <a:p>
            <a:pPr marL="514350" indent="-514350">
              <a:buNone/>
            </a:pPr>
            <a:r>
              <a:rPr lang="id-ID" dirty="0" smtClean="0"/>
              <a:t>	Nomor 1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Gambar</a:t>
            </a:r>
          </a:p>
          <a:p>
            <a:pPr marL="514350" indent="-514350">
              <a:buNone/>
            </a:pPr>
            <a:r>
              <a:rPr lang="id-ID" dirty="0" smtClean="0"/>
              <a:t>	Peranti Penunjuk (2) dan Peranti Pengambil (3&amp;4)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dirty="0" smtClean="0"/>
              <a:t>Suara</a:t>
            </a:r>
          </a:p>
          <a:p>
            <a:pPr marL="514350" indent="-514350">
              <a:buNone/>
            </a:pPr>
            <a:r>
              <a:rPr lang="id-ID" dirty="0" smtClean="0"/>
              <a:t>	Nomor 5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id-ID" dirty="0" smtClean="0"/>
              <a:t>Video</a:t>
            </a:r>
          </a:p>
          <a:p>
            <a:pPr marL="514350" indent="-514350">
              <a:buNone/>
            </a:pPr>
            <a:r>
              <a:rPr lang="id-ID" dirty="0" smtClean="0"/>
              <a:t>	Nomor 6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Gerakan</a:t>
            </a:r>
          </a:p>
          <a:p>
            <a:pPr marL="514350" indent="-514350">
              <a:buNone/>
            </a:pPr>
            <a:r>
              <a:rPr lang="id-ID" dirty="0" smtClean="0"/>
              <a:t>	Nomor 7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id-ID" dirty="0" smtClean="0"/>
              <a:t>Lain-lain</a:t>
            </a:r>
          </a:p>
          <a:p>
            <a:pPr marL="514350" indent="-514350">
              <a:buNone/>
            </a:pPr>
            <a:r>
              <a:rPr lang="id-ID" dirty="0" smtClean="0"/>
              <a:t>	Nomor 8-11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Pengetikan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Peranti Penunjuk 	(</a:t>
            </a:r>
            <a:r>
              <a:rPr lang="id-ID" i="1" dirty="0" smtClean="0"/>
              <a:t>Pointing Device</a:t>
            </a:r>
            <a:r>
              <a:rPr lang="id-ID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Pengambil Gambar Terformat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Pengambil Gambar Tak Terformat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Suara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Video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Gerakan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Sensor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Radio Frequency Identification Device (RFID)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Pembaca Kartu Magnetik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Pembaca Kartu Cerdas</a:t>
            </a:r>
          </a:p>
          <a:p>
            <a:pPr marL="514350" indent="-514350">
              <a:buFont typeface="+mj-lt"/>
              <a:buAutoNum type="arabicPeriod"/>
            </a:pPr>
            <a:endParaRPr lang="id-ID" dirty="0" smtClean="0"/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 descr="Smart C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628906"/>
            <a:ext cx="2800350" cy="1657350"/>
          </a:xfrm>
        </p:spPr>
      </p:pic>
      <p:pic>
        <p:nvPicPr>
          <p:cNvPr id="5" name="Picture 4" descr="Smart Card reader.jp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000240"/>
            <a:ext cx="4071942" cy="4071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3504" y="6215082"/>
            <a:ext cx="187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Smart card reader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40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Peranti Pemroses (process)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Peranti yang </a:t>
            </a:r>
            <a:r>
              <a:rPr lang="id-ID" smtClean="0"/>
              <a:t>umum digunakan </a:t>
            </a:r>
            <a:r>
              <a:rPr lang="id-ID" dirty="0" smtClean="0"/>
              <a:t>untuk pemroses adalah CPU (</a:t>
            </a:r>
            <a:r>
              <a:rPr lang="id-ID" i="1" dirty="0" smtClean="0"/>
              <a:t>Central Processing Unit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41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 Peranti Pengetikan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memasukkan data atau perintah</a:t>
            </a:r>
          </a:p>
          <a:p>
            <a:r>
              <a:rPr lang="id-ID" dirty="0" smtClean="0"/>
              <a:t>Contoh: Keyboard, ATM, dan POS (</a:t>
            </a:r>
            <a:r>
              <a:rPr lang="id-ID" i="1" dirty="0" smtClean="0"/>
              <a:t>Point-of-Sale</a:t>
            </a:r>
            <a:r>
              <a:rPr lang="id-ID" dirty="0" smtClean="0"/>
              <a:t>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1.2.1 Keyboard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Peranti masukan data yang dapat mengubah huruf, angka atau kode lain menjadi isyarat listrik yang dapat diproses komputer.</a:t>
            </a:r>
          </a:p>
          <a:p>
            <a:r>
              <a:rPr lang="id-ID" dirty="0" smtClean="0"/>
              <a:t>Secara garis besar, sistem keyboard terdiri atas tombol-tombol: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Pengetikan	: A ... Z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Angka		: 0 ... 9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Fungsi		: F1 ... F12; dan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Kontrol		: pengendali gerakan kursor/layar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Menurut Fisik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Keyboard Serial</a:t>
            </a:r>
          </a:p>
          <a:p>
            <a:pPr marL="514350" indent="-514350">
              <a:buNone/>
            </a:pPr>
            <a:r>
              <a:rPr lang="id-ID" dirty="0" smtClean="0"/>
              <a:t>	Menggunakan DIN 5 male, digunakan pada komputer AT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Keyboard PS/2</a:t>
            </a:r>
          </a:p>
          <a:p>
            <a:pPr marL="514350" indent="-514350">
              <a:buNone/>
            </a:pPr>
            <a:r>
              <a:rPr lang="id-ID" dirty="0" smtClean="0"/>
              <a:t>	Biasa digunakan pada komputer ATX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dirty="0" smtClean="0"/>
              <a:t>Keyboard Wireless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d-ID" dirty="0" smtClean="0"/>
              <a:t>Keyboard USB</a:t>
            </a:r>
            <a:endParaRPr lang="id-ID" dirty="0"/>
          </a:p>
        </p:txBody>
      </p:sp>
      <p:pic>
        <p:nvPicPr>
          <p:cNvPr id="6" name="Content Placeholder 5" descr="Seria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86248" y="1357298"/>
            <a:ext cx="2533650" cy="876300"/>
          </a:xfrm>
        </p:spPr>
      </p:pic>
      <p:pic>
        <p:nvPicPr>
          <p:cNvPr id="7" name="Picture 6" descr="P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3116"/>
            <a:ext cx="3048000" cy="1362075"/>
          </a:xfrm>
          <a:prstGeom prst="rect">
            <a:avLst/>
          </a:prstGeom>
        </p:spPr>
      </p:pic>
      <p:pic>
        <p:nvPicPr>
          <p:cNvPr id="8" name="Picture 7" descr="wirele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8" y="3214686"/>
            <a:ext cx="2724150" cy="1419225"/>
          </a:xfrm>
          <a:prstGeom prst="rect">
            <a:avLst/>
          </a:prstGeom>
        </p:spPr>
      </p:pic>
      <p:pic>
        <p:nvPicPr>
          <p:cNvPr id="9" name="Picture 8" descr="US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4786322"/>
            <a:ext cx="3048000" cy="177165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Menurut bentuk dan tombol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1571612"/>
            <a:ext cx="4038600" cy="50720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Keyboard QWERTY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Keyboard DVORAK (1932)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Keyboard KLOCKENBERG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Keyboard Maltron</a:t>
            </a:r>
          </a:p>
        </p:txBody>
      </p:sp>
      <p:pic>
        <p:nvPicPr>
          <p:cNvPr id="5" name="Content Placeholder 4" descr="qwerty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7224" y="4489464"/>
            <a:ext cx="2235200" cy="939800"/>
          </a:xfrm>
        </p:spPr>
      </p:pic>
      <p:pic>
        <p:nvPicPr>
          <p:cNvPr id="6" name="Picture 5" descr="dvora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5546023"/>
            <a:ext cx="3048264" cy="1026249"/>
          </a:xfrm>
          <a:prstGeom prst="rect">
            <a:avLst/>
          </a:prstGeom>
        </p:spPr>
      </p:pic>
      <p:pic>
        <p:nvPicPr>
          <p:cNvPr id="7" name="Picture 6" descr="klockenber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2928934"/>
            <a:ext cx="2857500" cy="1238250"/>
          </a:xfrm>
          <a:prstGeom prst="rect">
            <a:avLst/>
          </a:prstGeom>
        </p:spPr>
      </p:pic>
      <p:pic>
        <p:nvPicPr>
          <p:cNvPr id="8" name="Picture 7" descr="key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4" y="1428736"/>
            <a:ext cx="1714500" cy="1358900"/>
          </a:xfrm>
          <a:prstGeom prst="rect">
            <a:avLst/>
          </a:prstGeom>
        </p:spPr>
      </p:pic>
      <p:pic>
        <p:nvPicPr>
          <p:cNvPr id="9" name="Picture 8" descr="maltron_left_hand_keyboar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446" y="4643446"/>
            <a:ext cx="1609344" cy="13624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Menurut bentuk dan tombol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Keyboard Chord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Keyboard Alphabetik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id-ID" dirty="0" smtClean="0"/>
              <a:t>Keyboard Numerik</a:t>
            </a:r>
          </a:p>
          <a:p>
            <a:endParaRPr lang="id-ID" dirty="0"/>
          </a:p>
        </p:txBody>
      </p:sp>
      <p:pic>
        <p:nvPicPr>
          <p:cNvPr id="5" name="Content Placeholder 4" descr="apalankeyboarddiagram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472" y="3500438"/>
            <a:ext cx="1676400" cy="1476375"/>
          </a:xfrm>
        </p:spPr>
      </p:pic>
      <p:pic>
        <p:nvPicPr>
          <p:cNvPr id="6" name="Picture 5" descr="stenotype_kbd-ri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857628"/>
            <a:ext cx="1524000" cy="1143000"/>
          </a:xfrm>
          <a:prstGeom prst="rect">
            <a:avLst/>
          </a:prstGeom>
        </p:spPr>
      </p:pic>
      <p:pic>
        <p:nvPicPr>
          <p:cNvPr id="7" name="Picture 6" descr="kbduka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2" y="1857364"/>
            <a:ext cx="3810868" cy="1257587"/>
          </a:xfrm>
          <a:prstGeom prst="rect">
            <a:avLst/>
          </a:prstGeom>
        </p:spPr>
      </p:pic>
      <p:pic>
        <p:nvPicPr>
          <p:cNvPr id="8" name="Picture 7" descr="scancod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3857628"/>
            <a:ext cx="2857500" cy="24098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EFD-7AD5-4F64-AA9F-D02213B0B085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1002</Words>
  <Application>Microsoft Office PowerPoint</Application>
  <PresentationFormat>On-screen Show (4:3)</PresentationFormat>
  <Paragraphs>230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Perangkat Keras Komputer</vt:lpstr>
      <vt:lpstr>Perangkat keras komputer</vt:lpstr>
      <vt:lpstr>1. Peranti Masukan (input)</vt:lpstr>
      <vt:lpstr>1.1 Jenis Peranti Masukan</vt:lpstr>
      <vt:lpstr>1.2 Peranti Pengetikan</vt:lpstr>
      <vt:lpstr>1.2.1 Keyboard</vt:lpstr>
      <vt:lpstr>Menurut Fisik</vt:lpstr>
      <vt:lpstr>Menurut bentuk dan tombol</vt:lpstr>
      <vt:lpstr>Menurut bentuk dan tombol</vt:lpstr>
      <vt:lpstr>1.2.2 ATM</vt:lpstr>
      <vt:lpstr>1.2.3 POS (Point-of-Sale)</vt:lpstr>
      <vt:lpstr>1.3 Peranti Penunjuk (Pointing Device)</vt:lpstr>
      <vt:lpstr>1.3.1 Mouse</vt:lpstr>
      <vt:lpstr>Mouse</vt:lpstr>
      <vt:lpstr>1.3.2 Trackball</vt:lpstr>
      <vt:lpstr>1.3.3 Pointing Stick</vt:lpstr>
      <vt:lpstr>1.3.4 Touchpad</vt:lpstr>
      <vt:lpstr>1.3.5 Touch Screen</vt:lpstr>
      <vt:lpstr>1.3.6 Joystick</vt:lpstr>
      <vt:lpstr>1.3.7 Peranti penunjuk bentuk pena</vt:lpstr>
      <vt:lpstr>1.3.8 Light Pen</vt:lpstr>
      <vt:lpstr>1.3.9 Digitizing Tablet</vt:lpstr>
      <vt:lpstr>1.4 Pengambil Gambar Terformat</vt:lpstr>
      <vt:lpstr>1.4.1 Barcode reader</vt:lpstr>
      <vt:lpstr>1.4.2 Magnetic Ink Character Recognition (MICR)</vt:lpstr>
      <vt:lpstr>1.4.3 Optical Mark Recognition (OMR)</vt:lpstr>
      <vt:lpstr>1.4.4 Optical Character Recognition (OCR)</vt:lpstr>
      <vt:lpstr>1.5 Pengambil gambar tak terformat</vt:lpstr>
      <vt:lpstr>Contoh</vt:lpstr>
      <vt:lpstr>1.6 Suara</vt:lpstr>
      <vt:lpstr>Automatic Speech Recognition (ASR)</vt:lpstr>
      <vt:lpstr>Touchtone</vt:lpstr>
      <vt:lpstr>1.7 Video</vt:lpstr>
      <vt:lpstr>1.8 Gerakan</vt:lpstr>
      <vt:lpstr>Slide 35</vt:lpstr>
      <vt:lpstr>1.9 Sensor</vt:lpstr>
      <vt:lpstr>1.10 Contoh RFID</vt:lpstr>
      <vt:lpstr>1.11 Pembaca Kartu Magnetis</vt:lpstr>
      <vt:lpstr>1.12 Pembaca Kartu Cerdas</vt:lpstr>
      <vt:lpstr>Slide 40</vt:lpstr>
      <vt:lpstr>2. Peranti Pemroses (process)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Keras Komputer</dc:title>
  <dc:creator>TOSHIBA</dc:creator>
  <cp:lastModifiedBy>TOSHIBA</cp:lastModifiedBy>
  <cp:revision>6</cp:revision>
  <dcterms:created xsi:type="dcterms:W3CDTF">2016-03-18T13:39:15Z</dcterms:created>
  <dcterms:modified xsi:type="dcterms:W3CDTF">2022-10-07T14:55:18Z</dcterms:modified>
</cp:coreProperties>
</file>