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7" r:id="rId2"/>
    <p:sldId id="288" r:id="rId3"/>
    <p:sldId id="289" r:id="rId4"/>
    <p:sldId id="290" r:id="rId5"/>
    <p:sldId id="29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E824-5667-4772-AE71-EA83AD1C0667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3E471-F442-49D7-8662-E1EB39C82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F2C1-A041-4BA1-BDD3-78FABA9018EC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487D-AF4A-44B5-9A0C-746F575DA059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756F-BA6E-4304-B9C1-DF15D78308C2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5DDA-5906-4EB2-B19D-4E89C46BBAFB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9B50-D252-494F-9D7B-4168CB71BB42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242-18AE-469E-89AF-D3B4E89B02C2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D4B3-3BC4-4BA8-A033-50444F0B853D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150A-E44C-4787-B5C1-E1233DDAEA26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5F11-D790-4C2B-9F98-F0D985B1F283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D13-73D8-4516-8566-30CB98F244F4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828-E9F6-4F6D-A23B-78320B30BCE2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CD78-E159-446C-90F3-36C3C5341227}" type="datetime1">
              <a:rPr lang="id-ID" smtClean="0"/>
              <a:pPr/>
              <a:t>11/10/2022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BAEB-F331-4A84-B89B-C4B06E48520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Perangkat Keras Komputer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Oleh:</a:t>
            </a:r>
          </a:p>
          <a:p>
            <a:r>
              <a:rPr lang="id-ID" dirty="0" smtClean="0"/>
              <a:t>Hendra Wibiksana, ST., M.Kom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 Printer Laser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Jenis printer yang harganya relatif mahal, tetapi dapat memberikan hasil cetakan terbagus.</a:t>
            </a:r>
          </a:p>
          <a:p>
            <a:r>
              <a:rPr lang="id-ID" dirty="0" smtClean="0"/>
              <a:t>Printer untuk </a:t>
            </a:r>
            <a:r>
              <a:rPr lang="id-ID" i="1" dirty="0" smtClean="0"/>
              <a:t>mainframe</a:t>
            </a:r>
            <a:r>
              <a:rPr lang="id-ID" dirty="0" smtClean="0"/>
              <a:t> memiliki kecepatan sekitar 229 lembar/menit.</a:t>
            </a:r>
          </a:p>
          <a:p>
            <a:r>
              <a:rPr lang="id-ID" dirty="0" smtClean="0"/>
              <a:t>Printer untuk PC memiliki kecepatan sekitar 4-25 lembar/menit.</a:t>
            </a:r>
            <a:endParaRPr lang="id-ID" dirty="0"/>
          </a:p>
        </p:txBody>
      </p:sp>
      <p:pic>
        <p:nvPicPr>
          <p:cNvPr id="5" name="Content Placeholder 4" descr="Printer las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837247"/>
            <a:ext cx="4038600" cy="205186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5. Printer Multifungsi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Jenis printer yang memiliki beragam fungsi, seperti print, </a:t>
            </a:r>
            <a:r>
              <a:rPr lang="id-ID" i="1" dirty="0" smtClean="0"/>
              <a:t>fotocopy</a:t>
            </a:r>
            <a:r>
              <a:rPr lang="id-ID" dirty="0" smtClean="0"/>
              <a:t>, </a:t>
            </a:r>
            <a:r>
              <a:rPr lang="id-ID" i="1" dirty="0" smtClean="0"/>
              <a:t>scanner</a:t>
            </a:r>
            <a:r>
              <a:rPr lang="id-ID" dirty="0" smtClean="0"/>
              <a:t> dan </a:t>
            </a:r>
            <a:r>
              <a:rPr lang="id-ID" i="1" dirty="0" smtClean="0"/>
              <a:t>fax</a:t>
            </a:r>
            <a:r>
              <a:rPr lang="id-ID" dirty="0" smtClean="0"/>
              <a:t>.</a:t>
            </a:r>
          </a:p>
          <a:p>
            <a:r>
              <a:rPr lang="id-ID" dirty="0" smtClean="0"/>
              <a:t>Kelemahannya:</a:t>
            </a:r>
          </a:p>
          <a:p>
            <a:r>
              <a:rPr lang="id-ID" dirty="0" smtClean="0"/>
              <a:t>Jika ada salah satu fungsi yang gagal, maka semua fungsi di printer tersebut tak bisa dipakai hingga problemnya teratasi (diperbaiki).</a:t>
            </a:r>
            <a:endParaRPr lang="id-ID" dirty="0"/>
          </a:p>
        </p:txBody>
      </p:sp>
      <p:pic>
        <p:nvPicPr>
          <p:cNvPr id="6" name="Content Placeholder 5" descr="Printer multi fungsi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434374"/>
            <a:ext cx="4038600" cy="28576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3.4 Plotter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Peranti keluaran yang dapat menghasilkan grafik/gambar dengan kualitas tinggi dan berwarna.</a:t>
            </a:r>
          </a:p>
          <a:p>
            <a:r>
              <a:rPr lang="id-ID" dirty="0" smtClean="0"/>
              <a:t>Biasa dipakai untuk memuat peta, gambar arsitektur ataupun ilustrasi 3D yang berukuran &gt; printer.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Jenis peranti plotter: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Plotter pena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Plotter elektrostatis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Plotter thermal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Plotter pemotong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Plotter format lebar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3.4.1 Plotter Pena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Pada prinsipnya, plotter pena memiliki satu pena atau sejumlah pena berwarna-warni untuk menggambar pada kertas/plastik transparan.</a:t>
            </a:r>
          </a:p>
          <a:p>
            <a:r>
              <a:rPr lang="id-ID" dirty="0" smtClean="0"/>
              <a:t>Alat ini tidak membuat </a:t>
            </a:r>
            <a:r>
              <a:rPr lang="id-ID" i="1" dirty="0" smtClean="0"/>
              <a:t>output</a:t>
            </a:r>
            <a:r>
              <a:rPr lang="id-ID" dirty="0" smtClean="0"/>
              <a:t> berbentuk pola titik-titik, tetapi berbentuk garis kontinu.</a:t>
            </a:r>
          </a:p>
          <a:p>
            <a:endParaRPr lang="id-ID" dirty="0"/>
          </a:p>
        </p:txBody>
      </p:sp>
      <p:pic>
        <p:nvPicPr>
          <p:cNvPr id="5" name="Content Placeholder 4" descr="Plotter Pena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500174"/>
            <a:ext cx="2888442" cy="2392572"/>
          </a:xfrm>
        </p:spPr>
      </p:pic>
      <p:pic>
        <p:nvPicPr>
          <p:cNvPr id="6" name="Picture 5" descr="Plotter Pena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4214818"/>
            <a:ext cx="3181794" cy="21338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3.4.2 Plotter Elektrostatis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Pada alat ini kertas diletakkan pada tempat datar seperti meja, kemudian </a:t>
            </a:r>
            <a:r>
              <a:rPr lang="id-ID" i="1" dirty="0" smtClean="0"/>
              <a:t>output-nya</a:t>
            </a:r>
            <a:r>
              <a:rPr lang="id-ID" dirty="0" smtClean="0"/>
              <a:t> dibuat dengan prinsip kerja seperti pada mesin fotokopi.</a:t>
            </a:r>
          </a:p>
          <a:p>
            <a:r>
              <a:rPr lang="id-ID" dirty="0" smtClean="0"/>
              <a:t>Kualitas plotter ini tak sebagus plotter pena, tetapi kecepatannya lebih tinggi.</a:t>
            </a:r>
            <a:endParaRPr lang="id-ID" dirty="0"/>
          </a:p>
        </p:txBody>
      </p:sp>
      <p:pic>
        <p:nvPicPr>
          <p:cNvPr id="5" name="Content Placeholder 4" descr="Plotter elektrostati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6787" y="2877344"/>
            <a:ext cx="3781425" cy="197167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3.4.3 Plotter Thermal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Alat ini menggunakan pin yang dipanasi secara elektronis, kemudian pin tersebut dilewatkan pada jenis media yang peka terhadap panas, sehingga terbentuk gambar.</a:t>
            </a:r>
          </a:p>
          <a:p>
            <a:r>
              <a:rPr lang="id-ID" dirty="0" smtClean="0"/>
              <a:t>Dapat digunakan untuk mencetak pada kertas maupun pada film buram.</a:t>
            </a:r>
            <a:endParaRPr lang="id-ID" dirty="0"/>
          </a:p>
        </p:txBody>
      </p:sp>
      <p:pic>
        <p:nvPicPr>
          <p:cNvPr id="5" name="Content Placeholder 4" descr="Plotter thermal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1625" y="2672556"/>
            <a:ext cx="2571750" cy="23812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3.4.4 Plotter pemotong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Plotter yang dapat megeluarkan hasil </a:t>
            </a:r>
            <a:r>
              <a:rPr lang="id-ID" i="1" dirty="0" smtClean="0"/>
              <a:t>output</a:t>
            </a:r>
            <a:r>
              <a:rPr lang="id-ID" dirty="0" smtClean="0"/>
              <a:t> sekaligus memotong vinyl, karet, gabus, dll.</a:t>
            </a:r>
          </a:p>
          <a:p>
            <a:r>
              <a:rPr lang="id-ID" dirty="0" smtClean="0"/>
              <a:t>Contoh: </a:t>
            </a:r>
          </a:p>
          <a:p>
            <a:pPr>
              <a:buNone/>
            </a:pPr>
            <a:r>
              <a:rPr lang="id-ID" dirty="0" smtClean="0"/>
              <a:t>	Industri sepatu/pakaian untuk memotong pola atau bahan sekaligus.</a:t>
            </a:r>
            <a:endParaRPr lang="id-ID" dirty="0"/>
          </a:p>
        </p:txBody>
      </p:sp>
      <p:pic>
        <p:nvPicPr>
          <p:cNvPr id="5" name="Content Placeholder 4" descr="Plotter pemotong 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3.4.5 Plotter Format Lebar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Biasa digunakan oleh perusahaan grafis</a:t>
            </a:r>
          </a:p>
          <a:p>
            <a:r>
              <a:rPr lang="id-ID" dirty="0" smtClean="0"/>
              <a:t>Plotter jenis ini dapat membuat cetakan berwarna dalam kertas yang sangat lebar</a:t>
            </a:r>
            <a:endParaRPr lang="id-ID" dirty="0"/>
          </a:p>
        </p:txBody>
      </p:sp>
      <p:pic>
        <p:nvPicPr>
          <p:cNvPr id="5" name="Content Placeholder 4" descr="Plotter format leba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417701"/>
            <a:ext cx="4038600" cy="289096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3.5 Computer Output Microfilm (COM)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	Peranti yang dapat menghasilkan gambar dalam gulungan mikrofilm atau pada </a:t>
            </a:r>
            <a:r>
              <a:rPr lang="id-ID" i="1" dirty="0" smtClean="0"/>
              <a:t>microfiche</a:t>
            </a:r>
            <a:r>
              <a:rPr lang="id-ID" dirty="0" smtClean="0"/>
              <a:t> yang berisi banyak halaman dalam setiap lembar</a:t>
            </a:r>
            <a:endParaRPr lang="id-ID" dirty="0"/>
          </a:p>
        </p:txBody>
      </p:sp>
      <p:pic>
        <p:nvPicPr>
          <p:cNvPr id="5" name="Content Placeholder 4" descr="COM 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1214422"/>
            <a:ext cx="4038600" cy="2273155"/>
          </a:xfrm>
        </p:spPr>
      </p:pic>
      <p:pic>
        <p:nvPicPr>
          <p:cNvPr id="6" name="Picture 5" descr="COM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3786190"/>
            <a:ext cx="3952875" cy="24860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 Peranti Penyimpanan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Segala peranti yang bisa digunakan sebagai media penyimpanan, umumnya penyimpanan eksternal.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Peranti Keluaran (</a:t>
            </a:r>
            <a:r>
              <a:rPr lang="id-ID" i="1" dirty="0" smtClean="0"/>
              <a:t>output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Peranti yang dapat menampilkan hasil pengolahan input data atau perintah pada komputer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4.1 Macam Penyimpan Eksternal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Penyimpan eksternal: peranti yang dapat menyimpan data secara permanen</a:t>
            </a:r>
          </a:p>
          <a:p>
            <a:r>
              <a:rPr lang="id-ID" dirty="0" smtClean="0"/>
              <a:t>Peranti penyimpanan eksternal ada 2 bagian:</a:t>
            </a:r>
          </a:p>
          <a:p>
            <a:r>
              <a:rPr lang="id-ID" dirty="0" smtClean="0"/>
              <a:t>Media tempat menyimpan data itu sendiri</a:t>
            </a:r>
          </a:p>
          <a:p>
            <a:r>
              <a:rPr lang="id-ID" dirty="0" smtClean="0"/>
              <a:t>Drive: Peranti untuk membaca/menulis media tersebut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Jenis-jenisnya: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Pita Magnetik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Hard Disk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Floppy Disk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Zip Disk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Piringan optik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USB Flashdisk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Smart Card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Kartu Memori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4.2 Pita Magnetik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Media penyimpan yang terbuat dari bahan magnetik yang dilapiskan pada plastik tipis, seperti pita kaset.</a:t>
            </a:r>
          </a:p>
          <a:p>
            <a:r>
              <a:rPr lang="id-ID" dirty="0" smtClean="0"/>
              <a:t>Secara garis besar, pita magnetik ada 2 jenis: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Reel tape</a:t>
            </a:r>
          </a:p>
          <a:p>
            <a:pPr marL="514350" indent="-514350">
              <a:buNone/>
            </a:pPr>
            <a:r>
              <a:rPr lang="id-ID" dirty="0" smtClean="0"/>
              <a:t>	Pita yang digulung dalam wadah bentuk lingkaran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d-ID" dirty="0" smtClean="0"/>
              <a:t>Tape catridge</a:t>
            </a:r>
          </a:p>
          <a:p>
            <a:pPr>
              <a:buNone/>
            </a:pPr>
            <a:r>
              <a:rPr lang="id-ID" dirty="0" smtClean="0"/>
              <a:t>	Pita berbentuk seperti kaset video/audio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Jenis teknologi yang digunakan pada pita magnetik: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QIC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Travan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DAT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8mm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Mammoth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AIT Technology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Digital Linear Tape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Super DLT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Teknologi ADR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Linear Tape Open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Teknologi VXA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pic>
        <p:nvPicPr>
          <p:cNvPr id="4" name="Content Placeholder 3" descr="Magnetic Tape - reel tap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714488"/>
            <a:ext cx="3430262" cy="2576508"/>
          </a:xfrm>
        </p:spPr>
      </p:pic>
      <p:pic>
        <p:nvPicPr>
          <p:cNvPr id="5" name="Picture 4" descr="Magnetic Tape - cartridge tap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2" y="1714488"/>
            <a:ext cx="4995554" cy="3750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414" y="4643446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Reel Tape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5286380" y="5857892"/>
            <a:ext cx="15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Cartridge Tape</a:t>
            </a:r>
            <a:endParaRPr lang="id-ID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4.3 Hard Disk (HDD)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Merupakan salah satu jenis piringan magnetik yang memiliki kapasitas yang besar</a:t>
            </a:r>
          </a:p>
          <a:p>
            <a:r>
              <a:rPr lang="id-ID" dirty="0" smtClean="0"/>
              <a:t>Tahun 2003 beredar di pasaran dengan kapasitas 20-40 GB</a:t>
            </a:r>
          </a:p>
          <a:p>
            <a:r>
              <a:rPr lang="id-ID" dirty="0" smtClean="0"/>
              <a:t>Tahun 2015 beredar di pasaran dengan kapasitas 250 GB-1 TB (PC/laptop) &amp; 1-3 TB (</a:t>
            </a:r>
            <a:r>
              <a:rPr lang="id-ID" i="1" dirty="0" smtClean="0"/>
              <a:t>External</a:t>
            </a:r>
            <a:r>
              <a:rPr lang="id-ID" dirty="0" smtClean="0"/>
              <a:t> HDD)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4.3 Hard Disk (HDD)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i="1" dirty="0" smtClean="0"/>
              <a:t>Hard disk</a:t>
            </a:r>
            <a:r>
              <a:rPr lang="id-ID" dirty="0" smtClean="0"/>
              <a:t> terbagi 2 kelompok:</a:t>
            </a:r>
          </a:p>
          <a:p>
            <a:pPr marL="514350" indent="-514350">
              <a:buFont typeface="+mj-lt"/>
              <a:buAutoNum type="arabicPeriod"/>
            </a:pPr>
            <a:r>
              <a:rPr lang="id-ID" i="1" dirty="0" smtClean="0"/>
              <a:t>Nonremovable disk (fixed disk)</a:t>
            </a:r>
          </a:p>
          <a:p>
            <a:pPr marL="514350" indent="-514350">
              <a:buNone/>
            </a:pPr>
            <a:r>
              <a:rPr lang="id-ID" dirty="0" smtClean="0"/>
              <a:t>	</a:t>
            </a:r>
            <a:r>
              <a:rPr lang="id-ID" i="1" dirty="0" smtClean="0"/>
              <a:t>Hard disk</a:t>
            </a:r>
            <a:r>
              <a:rPr lang="id-ID" dirty="0" smtClean="0"/>
              <a:t> berada di dalam unit sistem dan tidak untuk dibawa bepergian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d-ID" i="1" dirty="0" smtClean="0"/>
              <a:t>Removable disk</a:t>
            </a:r>
          </a:p>
          <a:p>
            <a:pPr marL="514350" indent="-514350">
              <a:buNone/>
            </a:pPr>
            <a:r>
              <a:rPr lang="id-ID" dirty="0" smtClean="0"/>
              <a:t>	HDD yang mengandung 1 atau 2 piringan dilengkapi </a:t>
            </a:r>
            <a:r>
              <a:rPr lang="id-ID" i="1" dirty="0" smtClean="0"/>
              <a:t>head</a:t>
            </a:r>
            <a:r>
              <a:rPr lang="id-ID" dirty="0" smtClean="0"/>
              <a:t> baca-tulis. Umumnya berkapasitas 2 GB</a:t>
            </a:r>
          </a:p>
          <a:p>
            <a:pPr marL="514350" indent="-514350">
              <a:buNone/>
            </a:pPr>
            <a:r>
              <a:rPr lang="id-ID" dirty="0" smtClean="0"/>
              <a:t>	Contoh: Jaz Disk</a:t>
            </a:r>
          </a:p>
        </p:txBody>
      </p:sp>
      <p:pic>
        <p:nvPicPr>
          <p:cNvPr id="7" name="Content Placeholder 6" descr="HDD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6314" y="1571612"/>
            <a:ext cx="2138378" cy="1840821"/>
          </a:xfrm>
        </p:spPr>
      </p:pic>
      <p:sp>
        <p:nvSpPr>
          <p:cNvPr id="9" name="TextBox 8"/>
          <p:cNvSpPr txBox="1"/>
          <p:nvPr/>
        </p:nvSpPr>
        <p:spPr>
          <a:xfrm>
            <a:off x="7215206" y="2571744"/>
            <a:ext cx="109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Fixed disk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6215074" y="5500702"/>
            <a:ext cx="167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Removable Disk</a:t>
            </a:r>
            <a:endParaRPr lang="id-ID" dirty="0"/>
          </a:p>
        </p:txBody>
      </p:sp>
      <p:pic>
        <p:nvPicPr>
          <p:cNvPr id="11" name="Picture 10" descr="Jaz Dis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5" y="3571876"/>
            <a:ext cx="1928825" cy="193975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4.4 Floppy Disk (Disket)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Alat yang diciptakan dengan tujuan agar data dapat dipindahkan dari suatu komputer ke komputer lain</a:t>
            </a:r>
            <a:endParaRPr lang="id-ID" dirty="0"/>
          </a:p>
        </p:txBody>
      </p:sp>
      <p:pic>
        <p:nvPicPr>
          <p:cNvPr id="5" name="Content Placeholder 4" descr="Disket.gif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590301"/>
            <a:ext cx="4038600" cy="25457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4.5 Zip Disk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Memiliki sifat seperti disket yang bisa dibawa-bawa, tetapi memiliki kapasitas yang lebih tinggi.</a:t>
            </a:r>
          </a:p>
          <a:p>
            <a:r>
              <a:rPr lang="id-ID" dirty="0" smtClean="0"/>
              <a:t>Diproduksi oleh Iomega dengan nama Zip Drive, bisa dihubungkan ke komputer melalui port printer, USB maupun SCSI (</a:t>
            </a:r>
            <a:r>
              <a:rPr lang="id-ID" i="1" dirty="0" smtClean="0"/>
              <a:t>small computer system interface</a:t>
            </a:r>
            <a:r>
              <a:rPr lang="id-ID" dirty="0" smtClean="0"/>
              <a:t>).</a:t>
            </a:r>
            <a:endParaRPr lang="id-ID" dirty="0"/>
          </a:p>
        </p:txBody>
      </p:sp>
      <p:pic>
        <p:nvPicPr>
          <p:cNvPr id="5" name="Content Placeholder 4" descr="Zip Disk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6314" y="1428736"/>
            <a:ext cx="2587411" cy="2302796"/>
          </a:xfrm>
        </p:spPr>
      </p:pic>
      <p:pic>
        <p:nvPicPr>
          <p:cNvPr id="6" name="Picture 5" descr="Zip Dr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143380"/>
            <a:ext cx="2476496" cy="1485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9520" y="24288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Zip Disk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7858148" y="4714884"/>
            <a:ext cx="10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Zip Drive</a:t>
            </a:r>
            <a:endParaRPr lang="id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4.6 Piringan Optik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Piringan yang mampu menampung data hingga ratusan bahkan jutaan kali dibandingkan disket</a:t>
            </a:r>
          </a:p>
          <a:p>
            <a:r>
              <a:rPr lang="id-ID" dirty="0" smtClean="0"/>
              <a:t>Biasanya berupa CD dan DVD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4.6.1 CD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Jenis piringan optik yang pertama kali muncul</a:t>
            </a:r>
          </a:p>
          <a:p>
            <a:r>
              <a:rPr lang="id-ID" dirty="0" smtClean="0"/>
              <a:t>Pembacaan dan penulisan data menggunakan sinar laser</a:t>
            </a:r>
          </a:p>
          <a:p>
            <a:r>
              <a:rPr lang="id-ID" dirty="0" smtClean="0"/>
              <a:t>Jenisnya: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CD-ROM</a:t>
            </a:r>
          </a:p>
          <a:p>
            <a:pPr marL="514350" indent="-514350">
              <a:buFont typeface="+mj-lt"/>
              <a:buAutoNum type="arabicPeriod"/>
            </a:pPr>
            <a:r>
              <a:rPr lang="id-ID" smtClean="0"/>
              <a:t>CD-WROM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CD-Rewritable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CD-ROM: jenis piringan yang hanya bisa dibaca.</a:t>
            </a:r>
          </a:p>
          <a:p>
            <a:pPr>
              <a:buNone/>
            </a:pPr>
            <a:r>
              <a:rPr lang="id-ID" dirty="0" smtClean="0"/>
              <a:t>	Digunakan untuk menyimpan program, multimedia, ensiklopedia, dll.</a:t>
            </a:r>
          </a:p>
          <a:p>
            <a:r>
              <a:rPr lang="id-ID" dirty="0" smtClean="0"/>
              <a:t>CD-WROM: </a:t>
            </a:r>
            <a:r>
              <a:rPr lang="id-ID" i="1" dirty="0" smtClean="0"/>
              <a:t>Write once read many</a:t>
            </a:r>
            <a:r>
              <a:rPr lang="id-ID" dirty="0" smtClean="0"/>
              <a:t> </a:t>
            </a:r>
            <a:r>
              <a:rPr lang="id-ID" dirty="0" smtClean="0">
                <a:sym typeface="Wingdings" pitchFamily="2" charset="2"/>
              </a:rPr>
              <a:t> CD-R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28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4.6.2 DVD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Teknologi piringan kedua setelah CD.</a:t>
            </a:r>
          </a:p>
          <a:p>
            <a:r>
              <a:rPr lang="id-ID" dirty="0" smtClean="0"/>
              <a:t>Memiliki kapasitas yang sangat besar.</a:t>
            </a:r>
          </a:p>
          <a:p>
            <a:r>
              <a:rPr lang="id-ID" dirty="0" smtClean="0"/>
              <a:t>Biasa dipakai untuk menyimpan film berdurasi panjang, medis, dsb.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Jenis DVD</a:t>
            </a:r>
          </a:p>
          <a:p>
            <a:pPr marL="514350" indent="-514350">
              <a:buFont typeface="+mj-lt"/>
              <a:buAutoNum type="arabicPeriod"/>
            </a:pPr>
            <a:r>
              <a:rPr lang="id-ID" i="1" dirty="0" smtClean="0"/>
              <a:t>Single sided, single layer</a:t>
            </a:r>
            <a:r>
              <a:rPr lang="id-ID" dirty="0" smtClean="0"/>
              <a:t>: 4,7 GB</a:t>
            </a:r>
          </a:p>
          <a:p>
            <a:pPr marL="514350" indent="-514350">
              <a:buFont typeface="+mj-lt"/>
              <a:buAutoNum type="arabicPeriod"/>
            </a:pPr>
            <a:r>
              <a:rPr lang="id-ID" i="1" dirty="0" smtClean="0"/>
              <a:t>Double sided, single layer</a:t>
            </a:r>
            <a:r>
              <a:rPr lang="id-ID" dirty="0" smtClean="0"/>
              <a:t>: 8,5 GB</a:t>
            </a:r>
          </a:p>
          <a:p>
            <a:pPr marL="514350" indent="-514350">
              <a:buFont typeface="+mj-lt"/>
              <a:buAutoNum type="arabicPeriod"/>
            </a:pPr>
            <a:r>
              <a:rPr lang="id-ID" i="1" dirty="0" smtClean="0"/>
              <a:t>Single sided, double layer</a:t>
            </a:r>
            <a:r>
              <a:rPr lang="id-ID" dirty="0" smtClean="0"/>
              <a:t>: 9,4 GB</a:t>
            </a:r>
          </a:p>
          <a:p>
            <a:pPr marL="514350" indent="-514350">
              <a:buFont typeface="+mj-lt"/>
              <a:buAutoNum type="arabicPeriod"/>
            </a:pPr>
            <a:r>
              <a:rPr lang="id-ID" i="1" dirty="0" smtClean="0"/>
              <a:t>Double sided, double layer</a:t>
            </a:r>
            <a:r>
              <a:rPr lang="id-ID" dirty="0" smtClean="0"/>
              <a:t>: 17 GB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29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3.1 Jenis Peranti Keluaran (</a:t>
            </a:r>
            <a:r>
              <a:rPr lang="id-ID" i="1" dirty="0" smtClean="0"/>
              <a:t>output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	Berdasarkan hasil keluarannya, peranti keluaran dapat digolongkan menjadi </a:t>
            </a:r>
            <a:r>
              <a:rPr lang="id-ID" i="1" dirty="0" smtClean="0"/>
              <a:t>softcopy</a:t>
            </a:r>
            <a:r>
              <a:rPr lang="id-ID" dirty="0" smtClean="0"/>
              <a:t> dan </a:t>
            </a:r>
            <a:r>
              <a:rPr lang="id-ID" i="1" dirty="0" smtClean="0"/>
              <a:t>hardcopy</a:t>
            </a:r>
            <a:r>
              <a:rPr lang="id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d-ID" i="1" dirty="0" smtClean="0"/>
              <a:t>Softcopy</a:t>
            </a:r>
            <a:r>
              <a:rPr lang="id-ID" dirty="0" smtClean="0"/>
              <a:t> menghasilkan keluaran berupa monitor dan audio.</a:t>
            </a:r>
          </a:p>
          <a:p>
            <a:pPr marL="514350" indent="-514350">
              <a:buFont typeface="+mj-lt"/>
              <a:buAutoNum type="arabicPeriod"/>
            </a:pPr>
            <a:r>
              <a:rPr lang="id-ID" i="1" dirty="0" smtClean="0"/>
              <a:t>Hardcopy</a:t>
            </a:r>
            <a:r>
              <a:rPr lang="id-ID" dirty="0" smtClean="0"/>
              <a:t> menghasilkan keluaran berupa Printer, Plotter, dan </a:t>
            </a:r>
            <a:r>
              <a:rPr lang="id-ID" i="1" dirty="0" smtClean="0"/>
              <a:t>Computer Output Microfilm</a:t>
            </a:r>
            <a:r>
              <a:rPr lang="id-ID" dirty="0" smtClean="0"/>
              <a:t> (COM).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4.7 USB Flash Disk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Peranti penyimpan eksternal berbentuk pena dengan:</a:t>
            </a:r>
          </a:p>
          <a:p>
            <a:r>
              <a:rPr lang="id-ID" dirty="0" smtClean="0"/>
              <a:t>Panjang	: 53-63,5 mm</a:t>
            </a:r>
          </a:p>
          <a:p>
            <a:r>
              <a:rPr lang="id-ID" dirty="0" smtClean="0"/>
              <a:t>Lebar	: 17 mm</a:t>
            </a:r>
          </a:p>
          <a:p>
            <a:r>
              <a:rPr lang="id-ID" dirty="0" smtClean="0"/>
              <a:t>Tinggi	: 8 mm</a:t>
            </a:r>
            <a:endParaRPr lang="id-ID" dirty="0"/>
          </a:p>
        </p:txBody>
      </p:sp>
      <p:pic>
        <p:nvPicPr>
          <p:cNvPr id="5" name="Content Placeholder 4" descr="USB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459137"/>
            <a:ext cx="4038600" cy="280808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30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4.8 Smart Card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Kartu plastik yang dilengkapi dengan Chip</a:t>
            </a:r>
          </a:p>
          <a:p>
            <a:r>
              <a:rPr lang="id-ID" dirty="0" smtClean="0"/>
              <a:t>Pertama kali diciptaan pada dekade 1990-an oleh Bank Eksim dan Bank BRI untuk menyimpan tabungan</a:t>
            </a:r>
          </a:p>
          <a:p>
            <a:r>
              <a:rPr lang="id-ID" dirty="0" smtClean="0"/>
              <a:t>Saat ini dipakai pada kartu telepon prabayar</a:t>
            </a:r>
            <a:endParaRPr lang="id-ID" dirty="0"/>
          </a:p>
        </p:txBody>
      </p:sp>
      <p:pic>
        <p:nvPicPr>
          <p:cNvPr id="5" name="Content Placeholder 4" descr="Smart Card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4942" y="1928802"/>
            <a:ext cx="2800350" cy="16573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31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4.9 </a:t>
            </a:r>
            <a:r>
              <a:rPr lang="id-ID" dirty="0" smtClean="0"/>
              <a:t>Kartu Memori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Jenis penyimpan permanen yang biasa dipakai pada PDA, HP, kamera digital, dsb.</a:t>
            </a:r>
            <a:endParaRPr lang="id-ID" dirty="0"/>
          </a:p>
        </p:txBody>
      </p:sp>
      <p:pic>
        <p:nvPicPr>
          <p:cNvPr id="5" name="Content Placeholder 4" descr="Memory card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744015"/>
            <a:ext cx="4038600" cy="223833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32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3.2.1 Monitor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id-ID" dirty="0" smtClean="0"/>
              <a:t>	Monitor terdiri dari 2 jenis: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</a:t>
            </a:r>
            <a:r>
              <a:rPr lang="id-ID" i="1" dirty="0" smtClean="0"/>
              <a:t>athode Ray Tube</a:t>
            </a:r>
          </a:p>
          <a:p>
            <a:pPr marL="514350" indent="-514350">
              <a:buNone/>
            </a:pPr>
            <a:r>
              <a:rPr lang="id-ID" dirty="0" smtClean="0"/>
              <a:t>	Monitor dengan layar yang terbuat dari tabung hampa, sama seperti pesawat televisi.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d-ID" dirty="0" smtClean="0"/>
              <a:t>Monitor Layar Datar LCD (</a:t>
            </a:r>
            <a:r>
              <a:rPr lang="id-ID" i="1" dirty="0" smtClean="0"/>
              <a:t>Liquid Crystal Display</a:t>
            </a:r>
            <a:r>
              <a:rPr lang="id-ID" dirty="0" smtClean="0"/>
              <a:t>).</a:t>
            </a:r>
          </a:p>
        </p:txBody>
      </p:sp>
      <p:pic>
        <p:nvPicPr>
          <p:cNvPr id="5" name="Content Placeholder 4" descr="monitor cr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6314" y="1428736"/>
            <a:ext cx="2023276" cy="2029619"/>
          </a:xfrm>
        </p:spPr>
      </p:pic>
      <p:pic>
        <p:nvPicPr>
          <p:cNvPr id="6" name="Picture 5" descr="Monitor LC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3643314"/>
            <a:ext cx="2298567" cy="19859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3.2.2 Audio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Peranti audio dapat menghasilkan suara digital hingga musik.</a:t>
            </a:r>
          </a:p>
          <a:p>
            <a:r>
              <a:rPr lang="id-ID" dirty="0" smtClean="0"/>
              <a:t>Alat ini memerlukan kartu suara, perangkat lunak, dan </a:t>
            </a:r>
            <a:r>
              <a:rPr lang="id-ID" i="1" dirty="0" smtClean="0"/>
              <a:t>speaker</a:t>
            </a:r>
            <a:r>
              <a:rPr lang="id-ID" dirty="0" smtClean="0"/>
              <a:t>.</a:t>
            </a:r>
          </a:p>
          <a:p>
            <a:r>
              <a:rPr lang="id-ID" dirty="0" smtClean="0"/>
              <a:t>Dengan alat ini dimungkinkan untuk mengonversi suatu teks menjadi suara, seperti OCR.</a:t>
            </a:r>
            <a:endParaRPr lang="id-ID" dirty="0"/>
          </a:p>
        </p:txBody>
      </p:sp>
      <p:pic>
        <p:nvPicPr>
          <p:cNvPr id="8" name="Content Placeholder 7" descr="Audio Waves Microphon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409285"/>
            <a:ext cx="4038600" cy="290779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3.3 Printer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Peranti yang  biasa digunakan untuk membuat cetakan pada kertas</a:t>
            </a:r>
          </a:p>
          <a:p>
            <a:r>
              <a:rPr lang="id-ID" dirty="0" smtClean="0"/>
              <a:t>Berdasarkan teknologi pencetakannya, printer dikelompokkan menjadi: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Impact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Thermal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Laser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Multifungsi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Printer Impact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Sering juga disebut </a:t>
            </a:r>
            <a:r>
              <a:rPr lang="id-ID" i="1" dirty="0" smtClean="0"/>
              <a:t>hammer</a:t>
            </a:r>
            <a:r>
              <a:rPr lang="id-ID" dirty="0" smtClean="0"/>
              <a:t> karena pencetakan dilakukan dengan memukulkan sekelompok pin (jarum) ke pita tinta</a:t>
            </a:r>
          </a:p>
          <a:p>
            <a:r>
              <a:rPr lang="id-ID" dirty="0" smtClean="0"/>
              <a:t>Yang termasuk dalam kategori printer impact: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Dot matrix</a:t>
            </a:r>
          </a:p>
          <a:p>
            <a:pPr marL="514350" indent="-514350">
              <a:buNone/>
            </a:pPr>
            <a:r>
              <a:rPr lang="id-ID" dirty="0" smtClean="0"/>
              <a:t>	Printer yang menggunakan kepala cetak berupa sekumpulan jarum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d-ID" dirty="0" smtClean="0"/>
              <a:t>Daisy wheel</a:t>
            </a:r>
          </a:p>
          <a:p>
            <a:pPr marL="514350" indent="-514350">
              <a:buNone/>
            </a:pPr>
            <a:r>
              <a:rPr lang="id-ID" dirty="0" smtClean="0"/>
              <a:t>	Printer yang menggunakan roda yang berisi karakter-karakter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id-ID" dirty="0" smtClean="0"/>
              <a:t>Line printer</a:t>
            </a:r>
          </a:p>
          <a:p>
            <a:pPr marL="514350" indent="-514350">
              <a:buNone/>
            </a:pPr>
            <a:r>
              <a:rPr lang="id-ID" dirty="0" smtClean="0"/>
              <a:t>	Printer yang mencetak satu baris per waktu</a:t>
            </a:r>
            <a:endParaRPr lang="id-ID" dirty="0"/>
          </a:p>
        </p:txBody>
      </p:sp>
      <p:pic>
        <p:nvPicPr>
          <p:cNvPr id="5" name="Content Placeholder 4" descr="Printer impac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2066" y="2643182"/>
            <a:ext cx="1219200" cy="774192"/>
          </a:xfrm>
        </p:spPr>
      </p:pic>
      <p:sp>
        <p:nvSpPr>
          <p:cNvPr id="6" name="TextBox 5"/>
          <p:cNvSpPr txBox="1"/>
          <p:nvPr/>
        </p:nvSpPr>
        <p:spPr>
          <a:xfrm>
            <a:off x="6929454" y="271462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Dot matrix</a:t>
            </a:r>
            <a:endParaRPr lang="id-ID" dirty="0"/>
          </a:p>
        </p:txBody>
      </p:sp>
      <p:pic>
        <p:nvPicPr>
          <p:cNvPr id="7" name="Picture 6" descr="220px-Dot_matrix_example_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1357298"/>
            <a:ext cx="3213156" cy="1007762"/>
          </a:xfrm>
          <a:prstGeom prst="rect">
            <a:avLst/>
          </a:prstGeom>
        </p:spPr>
      </p:pic>
      <p:pic>
        <p:nvPicPr>
          <p:cNvPr id="8" name="Picture 7" descr="220px-Daisywheel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3500438"/>
            <a:ext cx="1341120" cy="12679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0892" y="3929066"/>
            <a:ext cx="13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Daisy Wheel</a:t>
            </a:r>
            <a:endParaRPr lang="id-ID" dirty="0"/>
          </a:p>
        </p:txBody>
      </p:sp>
      <p:pic>
        <p:nvPicPr>
          <p:cNvPr id="10" name="Picture 9" descr="220px-PrinterIBM1403_09032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5072074"/>
            <a:ext cx="1397000" cy="1377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00892" y="5572140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Line Printer</a:t>
            </a:r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Printer Thermal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Pilihan terbaik bagi keluaran yang merupakan cetakan berwarna berkualitas tinggi.</a:t>
            </a:r>
          </a:p>
          <a:p>
            <a:r>
              <a:rPr lang="id-ID" dirty="0" smtClean="0"/>
              <a:t>Untuk menghasilkan cetakan berwarna, diperlukan kertas berlapis lilin/parafin, dan panas yang akan membakar titik-titik pada kertas khusus tersebut.</a:t>
            </a:r>
            <a:endParaRPr lang="id-ID" dirty="0"/>
          </a:p>
        </p:txBody>
      </p:sp>
      <p:pic>
        <p:nvPicPr>
          <p:cNvPr id="5" name="Content Placeholder 4" descr="Printer thermal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8750" y="2434431"/>
            <a:ext cx="2857500" cy="28575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Printer Ink-Jet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Printer yang memberikan cetakan dengan cara menyemprotkan titik-titik tinta bermuatan listrik ke kertas cetakan.</a:t>
            </a:r>
          </a:p>
          <a:p>
            <a:r>
              <a:rPr lang="id-ID" dirty="0" smtClean="0"/>
              <a:t>Tinta yang digunakan relatif mudah larut pada air, terutama tinta </a:t>
            </a:r>
            <a:r>
              <a:rPr lang="id-ID" i="1" dirty="0" smtClean="0"/>
              <a:t>refill</a:t>
            </a:r>
            <a:r>
              <a:rPr lang="id-ID" dirty="0" smtClean="0"/>
              <a:t>.</a:t>
            </a:r>
          </a:p>
          <a:p>
            <a:r>
              <a:rPr lang="id-ID" dirty="0" smtClean="0"/>
              <a:t>Merek yang terkenal: BubbleJet dan Deskjet</a:t>
            </a:r>
            <a:endParaRPr lang="id-ID" dirty="0"/>
          </a:p>
        </p:txBody>
      </p:sp>
      <p:pic>
        <p:nvPicPr>
          <p:cNvPr id="5" name="Content Placeholder 4" descr="Printer Inkje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516981"/>
            <a:ext cx="4038600" cy="26924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AEB-F331-4A84-B89B-C4B06E48520E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970</Words>
  <Application>Microsoft Office PowerPoint</Application>
  <PresentationFormat>On-screen Show (4:3)</PresentationFormat>
  <Paragraphs>202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Perangkat Keras Komputer</vt:lpstr>
      <vt:lpstr>3. Peranti Keluaran (output)</vt:lpstr>
      <vt:lpstr>3.1 Jenis Peranti Keluaran (output)</vt:lpstr>
      <vt:lpstr>3.2.1 Monitor</vt:lpstr>
      <vt:lpstr>3.2.2 Audio</vt:lpstr>
      <vt:lpstr>3.3 Printer</vt:lpstr>
      <vt:lpstr>1. Printer Impact</vt:lpstr>
      <vt:lpstr>2. Printer Thermal</vt:lpstr>
      <vt:lpstr>3. Printer Ink-Jet</vt:lpstr>
      <vt:lpstr>4. Printer Laser</vt:lpstr>
      <vt:lpstr>5. Printer Multifungsi</vt:lpstr>
      <vt:lpstr>3.4 Plotter</vt:lpstr>
      <vt:lpstr>3.4.1 Plotter Pena</vt:lpstr>
      <vt:lpstr>3.4.2 Plotter Elektrostatis</vt:lpstr>
      <vt:lpstr>3.4.3 Plotter Thermal</vt:lpstr>
      <vt:lpstr>3.4.4 Plotter pemotong</vt:lpstr>
      <vt:lpstr>3.4.5 Plotter Format Lebar</vt:lpstr>
      <vt:lpstr>3.5 Computer Output Microfilm (COM)</vt:lpstr>
      <vt:lpstr>4. Peranti Penyimpanan</vt:lpstr>
      <vt:lpstr>4.1 Macam Penyimpan Eksternal</vt:lpstr>
      <vt:lpstr>4.2 Pita Magnetik</vt:lpstr>
      <vt:lpstr>Contoh</vt:lpstr>
      <vt:lpstr>4.3 Hard Disk (HDD)</vt:lpstr>
      <vt:lpstr>4.3 Hard Disk (HDD)</vt:lpstr>
      <vt:lpstr>4.4 Floppy Disk (Disket)</vt:lpstr>
      <vt:lpstr>4.5 Zip Disk</vt:lpstr>
      <vt:lpstr>4.6 Piringan Optik</vt:lpstr>
      <vt:lpstr>4.6.1 CD</vt:lpstr>
      <vt:lpstr>4.6.2 DVD</vt:lpstr>
      <vt:lpstr>4.7 USB Flash Disk</vt:lpstr>
      <vt:lpstr>4.8 Smart Card</vt:lpstr>
      <vt:lpstr>4.9 Kartu Memori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Keras Komputer</dc:title>
  <dc:creator>TOSHIBA</dc:creator>
  <cp:lastModifiedBy>TOSHIBA</cp:lastModifiedBy>
  <cp:revision>16</cp:revision>
  <dcterms:created xsi:type="dcterms:W3CDTF">2016-03-25T10:15:12Z</dcterms:created>
  <dcterms:modified xsi:type="dcterms:W3CDTF">2022-10-11T12:58:50Z</dcterms:modified>
</cp:coreProperties>
</file>