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908" r:id="rId1"/>
  </p:sldMasterIdLst>
  <p:notesMasterIdLst>
    <p:notesMasterId r:id="rId33"/>
  </p:notesMasterIdLst>
  <p:sldIdLst>
    <p:sldId id="256" r:id="rId2"/>
    <p:sldId id="290" r:id="rId3"/>
    <p:sldId id="261" r:id="rId4"/>
    <p:sldId id="257" r:id="rId5"/>
    <p:sldId id="259" r:id="rId6"/>
    <p:sldId id="274" r:id="rId7"/>
    <p:sldId id="262" r:id="rId8"/>
    <p:sldId id="263" r:id="rId9"/>
    <p:sldId id="291" r:id="rId10"/>
    <p:sldId id="292" r:id="rId11"/>
    <p:sldId id="270" r:id="rId12"/>
    <p:sldId id="276" r:id="rId13"/>
    <p:sldId id="278" r:id="rId14"/>
    <p:sldId id="280" r:id="rId15"/>
    <p:sldId id="281" r:id="rId16"/>
    <p:sldId id="302" r:id="rId17"/>
    <p:sldId id="303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4" r:id="rId27"/>
    <p:sldId id="305" r:id="rId28"/>
    <p:sldId id="306" r:id="rId29"/>
    <p:sldId id="308" r:id="rId30"/>
    <p:sldId id="307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22754-398D-4DF1-A3D2-63AA3DCFADDB}">
          <p14:sldIdLst>
            <p14:sldId id="256"/>
            <p14:sldId id="290"/>
            <p14:sldId id="261"/>
            <p14:sldId id="257"/>
            <p14:sldId id="259"/>
            <p14:sldId id="274"/>
            <p14:sldId id="262"/>
            <p14:sldId id="263"/>
            <p14:sldId id="291"/>
            <p14:sldId id="292"/>
            <p14:sldId id="270"/>
            <p14:sldId id="276"/>
            <p14:sldId id="278"/>
            <p14:sldId id="280"/>
            <p14:sldId id="281"/>
            <p14:sldId id="302"/>
            <p14:sldId id="303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4"/>
            <p14:sldId id="305"/>
            <p14:sldId id="306"/>
            <p14:sldId id="308"/>
            <p14:sldId id="30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yu Pratama" initials="BP" lastIdx="1" clrIdx="0">
    <p:extLst>
      <p:ext uri="{19B8F6BF-5375-455C-9EA6-DF929625EA0E}">
        <p15:presenceInfo xmlns:p15="http://schemas.microsoft.com/office/powerpoint/2012/main" userId="c7bd20cb4680b3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16" autoAdjust="0"/>
  </p:normalViewPr>
  <p:slideViewPr>
    <p:cSldViewPr snapToGrid="0">
      <p:cViewPr varScale="1">
        <p:scale>
          <a:sx n="66" d="100"/>
          <a:sy n="66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D277B-7386-4C69-A78E-6E2966D6AD3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5E26F-ACC0-49BB-A71E-8815B2C3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9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noProof="0" dirty="0"/>
              <a:t>Belajar Algoritma Pemrograman adalah belajar tentang strategi pemecahan masalah, metodologi dan sistematika pemecahan masalah tersebut kemudian dituangkan dalam suatu notasi yang disepakati bersama. Titik beratnya untuk membentuk seorang perancang program</a:t>
            </a:r>
          </a:p>
          <a:p>
            <a:r>
              <a:rPr lang="id-ID" noProof="0" dirty="0"/>
              <a:t>Belajar Bahasa Pemrograman adalah belajar memakai suatu bahasa, aturan sintaks (tata bahasa), setiap instruksi yang ada, dan tata cara pengoperasian kompilator bahasa yang bersangkutan. Titik beratnya adalah membentuk seorang programmer.</a:t>
            </a:r>
          </a:p>
          <a:p>
            <a:r>
              <a:rPr lang="id-ID" noProof="0" dirty="0"/>
              <a:t>Pada hakekatnya, penggunaan komputer untuk memecahkan persoalan adalah untuk tidak mengulang-ulang kembali hal yang sama. Karena itu, perlu belajar Algoritma Pemrograman terutama karena sebagian besar pemrogram pada akhirnya memakai strategi yang sudah pernah dibuat orang 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5E26F-ACC0-49BB-A71E-8815B2C35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5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3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9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8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0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3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6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9" r:id="rId1"/>
    <p:sldLayoutId id="2147484910" r:id="rId2"/>
    <p:sldLayoutId id="2147484911" r:id="rId3"/>
    <p:sldLayoutId id="2147484912" r:id="rId4"/>
    <p:sldLayoutId id="2147484913" r:id="rId5"/>
    <p:sldLayoutId id="2147484914" r:id="rId6"/>
    <p:sldLayoutId id="2147484915" r:id="rId7"/>
    <p:sldLayoutId id="2147484916" r:id="rId8"/>
    <p:sldLayoutId id="2147484917" r:id="rId9"/>
    <p:sldLayoutId id="2147484918" r:id="rId10"/>
    <p:sldLayoutId id="2147484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ayuforest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C655-0444-6E3F-4E26-E3E453B1D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ALGORITMA &amp; PEMROGRAMAN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7F3E4-7116-B76B-C6D5-978D5F06D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Review, Java, Netbeans – Bayu Rimba Pratama, ST, M.Kom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3BEE7-BA9D-45E6-5164-3942ECA37B10}"/>
              </a:ext>
            </a:extLst>
          </p:cNvPr>
          <p:cNvSpPr txBox="1"/>
          <p:nvPr/>
        </p:nvSpPr>
        <p:spPr>
          <a:xfrm>
            <a:off x="11660975" y="656812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30652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9CEE-9EF1-41A4-F6BB-321917EE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Analisis 1 kasus</a:t>
            </a:r>
          </a:p>
          <a:p>
            <a:pPr>
              <a:spcAft>
                <a:spcPts val="18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r>
              <a:rPr lang="id-ID" dirty="0">
                <a:latin typeface="Century Gothic" panose="020B0502020202020204" pitchFamily="34" charset="0"/>
              </a:rPr>
              <a:t>Analisis 2 kasus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Analisa </a:t>
            </a:r>
            <a:r>
              <a:rPr lang="id-ID" dirty="0">
                <a:latin typeface="Century Gothic" panose="020B0502020202020204" pitchFamily="34" charset="0"/>
              </a:rPr>
              <a:t>Kasus yang umum (banyak kasus)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9BD66-D086-D926-EC5F-245BB7BD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26" y="2289216"/>
            <a:ext cx="465772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458C8-F722-3BC7-BCEE-4AE9CEF2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26" y="3524332"/>
            <a:ext cx="5181600" cy="1152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31E8AA-410C-BB55-A91D-3AEE9A22E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026" y="5140448"/>
            <a:ext cx="51054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8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9CEE-9EF1-41A4-F6BB-321917EE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Pengulangan menggunakan </a:t>
            </a:r>
            <a:r>
              <a:rPr lang="en-US" b="1" i="1" dirty="0">
                <a:latin typeface="Century Gothic" panose="020B0502020202020204" pitchFamily="34" charset="0"/>
              </a:rPr>
              <a:t>for</a:t>
            </a:r>
            <a:endParaRPr lang="id-ID" b="1" i="1" dirty="0">
              <a:latin typeface="Century Gothic" panose="020B0502020202020204" pitchFamily="34" charset="0"/>
            </a:endParaRPr>
          </a:p>
          <a:p>
            <a:pPr>
              <a:spcAft>
                <a:spcPts val="1200"/>
              </a:spcAft>
            </a:pPr>
            <a:endParaRPr lang="id-ID" dirty="0">
              <a:latin typeface="Century Gothic" panose="020B0502020202020204" pitchFamily="34" charset="0"/>
            </a:endParaRPr>
          </a:p>
          <a:p>
            <a:r>
              <a:rPr lang="id-ID" dirty="0">
                <a:latin typeface="Century Gothic" panose="020B0502020202020204" pitchFamily="34" charset="0"/>
              </a:rPr>
              <a:t>Pengulangan </a:t>
            </a:r>
            <a:r>
              <a:rPr lang="en-US" dirty="0">
                <a:latin typeface="Century Gothic" panose="020B0502020202020204" pitchFamily="34" charset="0"/>
              </a:rPr>
              <a:t>menggunakan </a:t>
            </a:r>
            <a:r>
              <a:rPr lang="en-US" b="1" i="1" dirty="0">
                <a:latin typeface="Century Gothic" panose="020B0502020202020204" pitchFamily="34" charset="0"/>
              </a:rPr>
              <a:t>while</a:t>
            </a:r>
            <a:endParaRPr lang="id-ID" b="1" i="1" dirty="0">
              <a:latin typeface="Century Gothic" panose="020B0502020202020204" pitchFamily="34" charset="0"/>
            </a:endParaRPr>
          </a:p>
          <a:p>
            <a:endParaRPr lang="id-ID" dirty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endParaRPr lang="id-ID" dirty="0">
              <a:latin typeface="Century Gothic" panose="020B0502020202020204" pitchFamily="34" charset="0"/>
            </a:endParaRPr>
          </a:p>
          <a:p>
            <a:r>
              <a:rPr lang="id-ID" dirty="0">
                <a:latin typeface="Century Gothic" panose="020B0502020202020204" pitchFamily="34" charset="0"/>
              </a:rPr>
              <a:t>Pengulangan </a:t>
            </a:r>
            <a:r>
              <a:rPr lang="en-US" dirty="0">
                <a:latin typeface="Century Gothic" panose="020B0502020202020204" pitchFamily="34" charset="0"/>
              </a:rPr>
              <a:t>menggunakan </a:t>
            </a:r>
            <a:r>
              <a:rPr lang="en-US" b="1" i="1" dirty="0">
                <a:latin typeface="Century Gothic" panose="020B0502020202020204" pitchFamily="34" charset="0"/>
              </a:rPr>
              <a:t>do…while</a:t>
            </a:r>
            <a:endParaRPr lang="id-ID" b="1" i="1" dirty="0">
              <a:latin typeface="Century Gothic" panose="020B0502020202020204" pitchFamily="34" charset="0"/>
            </a:endParaRPr>
          </a:p>
          <a:p>
            <a:endParaRPr lang="id-ID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EDA33-2C7F-9954-DA77-B03C9B5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41" y="2298883"/>
            <a:ext cx="2371725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33EE8-5EEC-A3DF-BE5D-B3E7F92A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41" y="3463130"/>
            <a:ext cx="1743075" cy="1076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9C647F-6C9F-E71A-7528-3E0BC41C5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41" y="5062538"/>
            <a:ext cx="18478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8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9CEE-9EF1-41A4-F6BB-321917EE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Fungsi </a:t>
            </a:r>
            <a:r>
              <a:rPr lang="en-US" dirty="0" err="1">
                <a:latin typeface="Century Gothic" panose="020B0502020202020204" pitchFamily="34" charset="0"/>
              </a:rPr>
              <a:t>adalah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sebuah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transformasi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akibat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pemetaan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suatu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nilai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dari</a:t>
            </a:r>
            <a:r>
              <a:rPr lang="en-US" dirty="0">
                <a:latin typeface="Century Gothic" panose="020B0502020202020204" pitchFamily="34" charset="0"/>
              </a:rPr>
              <a:t> “domain”) ke </a:t>
            </a:r>
            <a:r>
              <a:rPr lang="en-US" dirty="0" err="1">
                <a:latin typeface="Century Gothic" panose="020B0502020202020204" pitchFamily="34" charset="0"/>
              </a:rPr>
              <a:t>nilai</a:t>
            </a:r>
            <a:r>
              <a:rPr lang="en-US" dirty="0">
                <a:latin typeface="Century Gothic" panose="020B0502020202020204" pitchFamily="34" charset="0"/>
              </a:rPr>
              <a:t> lain (</a:t>
            </a:r>
            <a:r>
              <a:rPr lang="en-US" dirty="0" err="1">
                <a:latin typeface="Century Gothic" panose="020B0502020202020204" pitchFamily="34" charset="0"/>
              </a:rPr>
              <a:t>dalam</a:t>
            </a:r>
            <a:r>
              <a:rPr lang="en-US" dirty="0">
                <a:latin typeface="Century Gothic" panose="020B0502020202020204" pitchFamily="34" charset="0"/>
              </a:rPr>
              <a:t> “range”)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Contoh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f(x) = x</a:t>
            </a:r>
            <a:r>
              <a:rPr lang="en-US" baseline="30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+ 3x - 5</a:t>
            </a:r>
            <a:endParaRPr lang="id-ID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Dalam</a:t>
            </a:r>
            <a:r>
              <a:rPr lang="en-US" dirty="0">
                <a:latin typeface="Century Gothic" panose="020B0502020202020204" pitchFamily="34" charset="0"/>
              </a:rPr>
              <a:t>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775D1-1C9A-BEFD-D585-3FDE6CC4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07" y="2750923"/>
            <a:ext cx="2628900" cy="108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F2241-0A4A-EF84-8FCE-147B3190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68" y="4129691"/>
            <a:ext cx="3990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0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9CEE-9EF1-41A4-F6BB-321917EE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Prosedur </a:t>
            </a:r>
            <a:r>
              <a:rPr lang="en-US" dirty="0" err="1">
                <a:latin typeface="Century Gothic" panose="020B0502020202020204" pitchFamily="34" charset="0"/>
              </a:rPr>
              <a:t>adalah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sederetan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instruksi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algoritmik</a:t>
            </a:r>
            <a:r>
              <a:rPr lang="en-US" dirty="0">
                <a:latin typeface="Century Gothic" panose="020B0502020202020204" pitchFamily="34" charset="0"/>
              </a:rPr>
              <a:t> yang </a:t>
            </a:r>
            <a:r>
              <a:rPr lang="en-US" dirty="0" err="1">
                <a:latin typeface="Century Gothic" panose="020B0502020202020204" pitchFamily="34" charset="0"/>
              </a:rPr>
              <a:t>diberi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nama</a:t>
            </a:r>
            <a:r>
              <a:rPr lang="en-US" dirty="0">
                <a:latin typeface="Century Gothic" panose="020B0502020202020204" pitchFamily="34" charset="0"/>
              </a:rPr>
              <a:t>, dan akan </a:t>
            </a:r>
            <a:r>
              <a:rPr lang="en-US" dirty="0" err="1">
                <a:latin typeface="Century Gothic" panose="020B0502020202020204" pitchFamily="34" charset="0"/>
              </a:rPr>
              <a:t>menghasilkan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efek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neto</a:t>
            </a:r>
            <a:r>
              <a:rPr lang="en-US" dirty="0">
                <a:latin typeface="Century Gothic" panose="020B0502020202020204" pitchFamily="34" charset="0"/>
              </a:rPr>
              <a:t> yang </a:t>
            </a:r>
            <a:r>
              <a:rPr lang="en-US" dirty="0" err="1">
                <a:latin typeface="Century Gothic" panose="020B0502020202020204" pitchFamily="34" charset="0"/>
              </a:rPr>
              <a:t>terdefinisi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Contoh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prosedur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dalam</a:t>
            </a:r>
            <a:r>
              <a:rPr lang="en-US" dirty="0">
                <a:latin typeface="Century Gothic" panose="020B0502020202020204" pitchFamily="34" charset="0"/>
              </a:rPr>
              <a:t> Java: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85244-C71F-91DE-1469-F534FF78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92" y="3235607"/>
            <a:ext cx="3990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9CEE-9EF1-41A4-F6BB-321917EE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Type array </a:t>
            </a:r>
            <a:r>
              <a:rPr lang="en-US" dirty="0" err="1">
                <a:latin typeface="Century Gothic" panose="020B0502020202020204" pitchFamily="34" charset="0"/>
              </a:rPr>
              <a:t>adalah</a:t>
            </a:r>
            <a:r>
              <a:rPr lang="en-US" dirty="0">
                <a:latin typeface="Century Gothic" panose="020B0502020202020204" pitchFamily="34" charset="0"/>
              </a:rPr>
              <a:t> type yang </a:t>
            </a:r>
            <a:r>
              <a:rPr lang="en-US" dirty="0" err="1">
                <a:latin typeface="Century Gothic" panose="020B0502020202020204" pitchFamily="34" charset="0"/>
              </a:rPr>
              <a:t>mengacu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kepada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sebuah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atau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sekumpulan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elemen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melalui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indeks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Implementasi</a:t>
            </a:r>
            <a:r>
              <a:rPr lang="en-US" dirty="0">
                <a:latin typeface="Century Gothic" panose="020B0502020202020204" pitchFamily="34" charset="0"/>
              </a:rPr>
              <a:t> Array pada Java </a:t>
            </a:r>
            <a:r>
              <a:rPr lang="en-US" dirty="0">
                <a:latin typeface="Century Gothic" panose="020B0502020202020204" pitchFamily="34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latin typeface="Century Gothic" panose="020B0502020202020204" pitchFamily="34" charset="0"/>
              </a:rPr>
              <a:t>Collection</a:t>
            </a:r>
            <a:endParaRPr lang="en-US" dirty="0">
              <a:latin typeface="Century Gothic" panose="020B0502020202020204" pitchFamily="34" charset="0"/>
            </a:endParaRPr>
          </a:p>
          <a:p>
            <a:pPr lvl="1"/>
            <a:r>
              <a:rPr lang="en-US" dirty="0" err="1">
                <a:latin typeface="Century Gothic" panose="020B0502020202020204" pitchFamily="34" charset="0"/>
              </a:rPr>
              <a:t>ArrayList</a:t>
            </a:r>
            <a:endParaRPr lang="en-US" dirty="0">
              <a:latin typeface="Century Gothic" panose="020B0502020202020204" pitchFamily="34" charset="0"/>
            </a:endParaRPr>
          </a:p>
          <a:p>
            <a:pPr lvl="1"/>
            <a:r>
              <a:rPr lang="en-US" dirty="0" err="1">
                <a:latin typeface="Century Gothic" panose="020B0502020202020204" pitchFamily="34" charset="0"/>
              </a:rPr>
              <a:t>TreeSet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i="1" dirty="0">
                <a:latin typeface="Century Gothic" panose="020B0502020202020204" pitchFamily="34" charset="0"/>
              </a:rPr>
              <a:t>keep element sorted, prevent duplicate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HashMap (</a:t>
            </a:r>
            <a:r>
              <a:rPr lang="en-US" i="1" dirty="0">
                <a:latin typeface="Century Gothic" panose="020B0502020202020204" pitchFamily="34" charset="0"/>
              </a:rPr>
              <a:t>store and access element as name/value pairs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LinkedList (</a:t>
            </a:r>
            <a:r>
              <a:rPr lang="en-US" i="1" dirty="0">
                <a:latin typeface="Century Gothic" panose="020B0502020202020204" pitchFamily="34" charset="0"/>
              </a:rPr>
              <a:t>suitable for stacks or queues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HashSet (</a:t>
            </a:r>
            <a:r>
              <a:rPr lang="en-US" i="1" dirty="0">
                <a:latin typeface="Century Gothic" panose="020B0502020202020204" pitchFamily="34" charset="0"/>
              </a:rPr>
              <a:t>prevent duplicate, can find element quickly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lvl="1"/>
            <a:r>
              <a:rPr lang="en-US" dirty="0" err="1">
                <a:latin typeface="Century Gothic" panose="020B0502020202020204" pitchFamily="34" charset="0"/>
              </a:rPr>
              <a:t>LinkedHashMap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i="1" dirty="0">
                <a:latin typeface="Century Gothic" panose="020B0502020202020204" pitchFamily="34" charset="0"/>
              </a:rPr>
              <a:t>like HashMap but it can remember the order in which element were inserted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86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4D95C0-8102-5369-CCB3-E5885223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001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6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Install Java! Lalu </a:t>
            </a:r>
            <a:r>
              <a:rPr lang="en-US" dirty="0" err="1">
                <a:latin typeface="Century Gothic" panose="020B0502020202020204" pitchFamily="34" charset="0"/>
              </a:rPr>
              <a:t>buat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i="1" dirty="0">
                <a:latin typeface="Century Gothic" panose="020B0502020202020204" pitchFamily="34" charset="0"/>
              </a:rPr>
              <a:t>System Variable </a:t>
            </a:r>
            <a:r>
              <a:rPr lang="en-US" dirty="0">
                <a:latin typeface="Century Gothic" panose="020B0502020202020204" pitchFamily="34" charset="0"/>
              </a:rPr>
              <a:t>dengan </a:t>
            </a:r>
            <a:r>
              <a:rPr lang="en-US" dirty="0" err="1">
                <a:latin typeface="Century Gothic" panose="020B0502020202020204" pitchFamily="34" charset="0"/>
              </a:rPr>
              <a:t>nama</a:t>
            </a:r>
            <a:r>
              <a:rPr lang="en-US" dirty="0">
                <a:latin typeface="Century Gothic" panose="020B0502020202020204" pitchFamily="34" charset="0"/>
              </a:rPr>
              <a:t> JAVA_HOME dan </a:t>
            </a:r>
            <a:r>
              <a:rPr lang="en-US" dirty="0" err="1">
                <a:latin typeface="Century Gothic" panose="020B0502020202020204" pitchFamily="34" charset="0"/>
              </a:rPr>
              <a:t>valuenya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sebagai</a:t>
            </a:r>
            <a:r>
              <a:rPr lang="en-US" dirty="0">
                <a:latin typeface="Century Gothic" panose="020B0502020202020204" pitchFamily="34" charset="0"/>
              </a:rPr>
              <a:t> berikut: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Pada </a:t>
            </a:r>
            <a:r>
              <a:rPr lang="en-US" i="1" dirty="0">
                <a:latin typeface="Century Gothic" panose="020B0502020202020204" pitchFamily="34" charset="0"/>
              </a:rPr>
              <a:t>System variables </a:t>
            </a:r>
            <a:r>
              <a:rPr lang="en-US" dirty="0">
                <a:latin typeface="Century Gothic" panose="020B0502020202020204" pitchFamily="34" charset="0"/>
              </a:rPr>
              <a:t>Path, </a:t>
            </a:r>
            <a:r>
              <a:rPr lang="en-US" dirty="0" err="1">
                <a:latin typeface="Century Gothic" panose="020B0502020202020204" pitchFamily="34" charset="0"/>
              </a:rPr>
              <a:t>tambahkan</a:t>
            </a:r>
            <a:r>
              <a:rPr lang="en-US" dirty="0">
                <a:latin typeface="Century Gothic" panose="020B0502020202020204" pitchFamily="34" charset="0"/>
              </a:rPr>
              <a:t> value </a:t>
            </a:r>
            <a:r>
              <a:rPr lang="en-US" b="1" dirty="0">
                <a:latin typeface="Century Gothic" panose="020B0502020202020204" pitchFamily="34" charset="0"/>
              </a:rPr>
              <a:t>%JAVA_HOME%\bin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DBAC3-326D-E320-B762-5A6F409F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89" y="2650180"/>
            <a:ext cx="71056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5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Pada CMD </a:t>
            </a:r>
            <a:r>
              <a:rPr lang="en-US" dirty="0" err="1">
                <a:latin typeface="Century Gothic" panose="020B0502020202020204" pitchFamily="34" charset="0"/>
              </a:rPr>
              <a:t>ketik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perintah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</a:rPr>
              <a:t>java --version</a:t>
            </a:r>
            <a:r>
              <a:rPr lang="en-US" dirty="0">
                <a:latin typeface="Century Gothic" panose="020B0502020202020204" pitchFamily="34" charset="0"/>
              </a:rPr>
              <a:t>. Bila </a:t>
            </a:r>
            <a:r>
              <a:rPr lang="en-US" dirty="0" err="1">
                <a:latin typeface="Century Gothic" panose="020B0502020202020204" pitchFamily="34" charset="0"/>
              </a:rPr>
              <a:t>versi</a:t>
            </a:r>
            <a:r>
              <a:rPr lang="en-US" dirty="0">
                <a:latin typeface="Century Gothic" panose="020B0502020202020204" pitchFamily="34" charset="0"/>
              </a:rPr>
              <a:t> java </a:t>
            </a:r>
            <a:r>
              <a:rPr lang="en-US" dirty="0" err="1">
                <a:latin typeface="Century Gothic" panose="020B0502020202020204" pitchFamily="34" charset="0"/>
              </a:rPr>
              <a:t>muncul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seperti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gambar</a:t>
            </a:r>
            <a:r>
              <a:rPr lang="en-US" dirty="0">
                <a:latin typeface="Century Gothic" panose="020B0502020202020204" pitchFamily="34" charset="0"/>
              </a:rPr>
              <a:t> berikut, </a:t>
            </a:r>
            <a:r>
              <a:rPr lang="en-US" dirty="0" err="1">
                <a:latin typeface="Century Gothic" panose="020B0502020202020204" pitchFamily="34" charset="0"/>
              </a:rPr>
              <a:t>maka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konfigurasi</a:t>
            </a:r>
            <a:r>
              <a:rPr lang="en-US" dirty="0">
                <a:latin typeface="Century Gothic" panose="020B0502020202020204" pitchFamily="34" charset="0"/>
              </a:rPr>
              <a:t> sudah </a:t>
            </a:r>
            <a:r>
              <a:rPr lang="en-US" dirty="0" err="1">
                <a:latin typeface="Century Gothic" panose="020B0502020202020204" pitchFamily="34" charset="0"/>
              </a:rPr>
              <a:t>benar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F496B-E1D7-E537-95D3-570F40019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10" b="58044"/>
          <a:stretch/>
        </p:blipFill>
        <p:spPr>
          <a:xfrm>
            <a:off x="1157468" y="3078660"/>
            <a:ext cx="8252749" cy="27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Netbeans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NetBeans is an integrated development environment (IDE) for Java. Stable release: 17 / 21 Feb 2023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47ED67-A1B4-8948-7EAE-38045606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45" y="2703585"/>
            <a:ext cx="8380071" cy="39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8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Netbeans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Untuk</a:t>
            </a:r>
            <a:r>
              <a:rPr lang="en-US" dirty="0">
                <a:latin typeface="Century Gothic" panose="020B0502020202020204" pitchFamily="34" charset="0"/>
              </a:rPr>
              <a:t> Membuat project, </a:t>
            </a:r>
            <a:r>
              <a:rPr lang="en-US" dirty="0" err="1">
                <a:latin typeface="Century Gothic" panose="020B0502020202020204" pitchFamily="34" charset="0"/>
              </a:rPr>
              <a:t>pilih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File </a:t>
            </a:r>
            <a:r>
              <a:rPr lang="en-US" dirty="0">
                <a:latin typeface="Century Gothic" panose="020B0502020202020204" pitchFamily="34" charset="0"/>
                <a:sym typeface="Wingdings" panose="05000000000000000000" pitchFamily="2" charset="2"/>
              </a:rPr>
              <a:t> New Project…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DD465-A4B9-4566-EA77-0F299287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10" y="2797296"/>
            <a:ext cx="5170145" cy="35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FEBA-C083-66B4-2899-5BD574B2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ED98-2046-32E8-443E-495BE1E4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Bayu Rimba Pratama, ST, M.Kom</a:t>
            </a:r>
          </a:p>
          <a:p>
            <a:r>
              <a:rPr lang="en-US" dirty="0">
                <a:latin typeface="Century Gothic" panose="020B0502020202020204" pitchFamily="34" charset="0"/>
              </a:rPr>
              <a:t>Pendidikan: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2007 – D3 Teknik </a:t>
            </a:r>
            <a:r>
              <a:rPr lang="en-US" dirty="0" err="1">
                <a:latin typeface="Century Gothic" panose="020B0502020202020204" pitchFamily="34" charset="0"/>
              </a:rPr>
              <a:t>Informatika</a:t>
            </a:r>
            <a:r>
              <a:rPr lang="en-US" dirty="0">
                <a:latin typeface="Century Gothic" panose="020B0502020202020204" pitchFamily="34" charset="0"/>
              </a:rPr>
              <a:t> STT Telkom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2010 – S1 Teknik </a:t>
            </a:r>
            <a:r>
              <a:rPr lang="en-US" dirty="0" err="1">
                <a:latin typeface="Century Gothic" panose="020B0502020202020204" pitchFamily="34" charset="0"/>
              </a:rPr>
              <a:t>Informatika</a:t>
            </a:r>
            <a:r>
              <a:rPr lang="en-US" dirty="0">
                <a:latin typeface="Century Gothic" panose="020B0502020202020204" pitchFamily="34" charset="0"/>
              </a:rPr>
              <a:t> IT Telkom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2020 – S2 </a:t>
            </a:r>
            <a:r>
              <a:rPr lang="en-US" dirty="0" err="1">
                <a:latin typeface="Century Gothic" panose="020B0502020202020204" pitchFamily="34" charset="0"/>
              </a:rPr>
              <a:t>Sistem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Informasi</a:t>
            </a:r>
            <a:r>
              <a:rPr lang="en-US" dirty="0">
                <a:latin typeface="Century Gothic" panose="020B0502020202020204" pitchFamily="34" charset="0"/>
              </a:rPr>
              <a:t> STMIK LIKMI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Pekerjaan</a:t>
            </a:r>
            <a:endParaRPr lang="en-US" dirty="0">
              <a:latin typeface="Century Gothic" panose="020B0502020202020204" pitchFamily="34" charset="0"/>
            </a:endParaRP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2010 – 2011 : PHP Programmer di PT Telkom Indonesia (</a:t>
            </a:r>
            <a:r>
              <a:rPr lang="en-US" i="1" dirty="0">
                <a:latin typeface="Century Gothic" panose="020B0502020202020204" pitchFamily="34" charset="0"/>
              </a:rPr>
              <a:t>freelance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lvl="2"/>
            <a:r>
              <a:rPr lang="en-US" dirty="0">
                <a:latin typeface="Century Gothic" panose="020B0502020202020204" pitchFamily="34" charset="0"/>
              </a:rPr>
              <a:t>Project: Customer profiling @147 JKT &amp; MEDAN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2011 – 2015 : Java Programmer di PT Sigma </a:t>
            </a:r>
            <a:r>
              <a:rPr lang="en-US" dirty="0" err="1">
                <a:latin typeface="Century Gothic" panose="020B0502020202020204" pitchFamily="34" charset="0"/>
              </a:rPr>
              <a:t>Cipta</a:t>
            </a:r>
            <a:r>
              <a:rPr lang="en-US" dirty="0">
                <a:latin typeface="Century Gothic" panose="020B0502020202020204" pitchFamily="34" charset="0"/>
              </a:rPr>
              <a:t> Caraka (</a:t>
            </a:r>
            <a:r>
              <a:rPr lang="en-US" dirty="0" err="1">
                <a:latin typeface="Century Gothic" panose="020B0502020202020204" pitchFamily="34" charset="0"/>
              </a:rPr>
              <a:t>Balicamp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lvl="2"/>
            <a:r>
              <a:rPr lang="en-US" dirty="0">
                <a:latin typeface="Century Gothic" panose="020B0502020202020204" pitchFamily="34" charset="0"/>
              </a:rPr>
              <a:t>Project: ATMB BPRKS, EDC Server Bank </a:t>
            </a:r>
            <a:r>
              <a:rPr lang="en-US" dirty="0" err="1">
                <a:latin typeface="Century Gothic" panose="020B0502020202020204" pitchFamily="34" charset="0"/>
              </a:rPr>
              <a:t>Mayora</a:t>
            </a:r>
            <a:r>
              <a:rPr lang="en-US" dirty="0">
                <a:latin typeface="Century Gothic" panose="020B0502020202020204" pitchFamily="34" charset="0"/>
              </a:rPr>
              <a:t>, ESB Modules di Bank </a:t>
            </a:r>
            <a:r>
              <a:rPr lang="en-US" dirty="0" err="1">
                <a:latin typeface="Century Gothic" panose="020B0502020202020204" pitchFamily="34" charset="0"/>
              </a:rPr>
              <a:t>Kaltim</a:t>
            </a:r>
            <a:r>
              <a:rPr lang="en-US" dirty="0">
                <a:latin typeface="Century Gothic" panose="020B0502020202020204" pitchFamily="34" charset="0"/>
              </a:rPr>
              <a:t>, Membership Application di PT Kimia </a:t>
            </a:r>
            <a:r>
              <a:rPr lang="en-US" dirty="0" err="1">
                <a:latin typeface="Century Gothic" panose="020B0502020202020204" pitchFamily="34" charset="0"/>
              </a:rPr>
              <a:t>Farma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80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Netbeans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Input </a:t>
            </a:r>
            <a:r>
              <a:rPr lang="en-US" dirty="0" err="1">
                <a:latin typeface="Century Gothic" panose="020B0502020202020204" pitchFamily="34" charset="0"/>
              </a:rPr>
              <a:t>nama</a:t>
            </a:r>
            <a:r>
              <a:rPr lang="en-US" dirty="0">
                <a:latin typeface="Century Gothic" panose="020B0502020202020204" pitchFamily="34" charset="0"/>
              </a:rPr>
              <a:t> project, group id, </a:t>
            </a:r>
            <a:r>
              <a:rPr lang="en-US" dirty="0" err="1">
                <a:latin typeface="Century Gothic" panose="020B0502020202020204" pitchFamily="34" charset="0"/>
              </a:rPr>
              <a:t>versi</a:t>
            </a:r>
            <a:r>
              <a:rPr lang="en-US" dirty="0">
                <a:latin typeface="Century Gothic" panose="020B0502020202020204" pitchFamily="34" charset="0"/>
              </a:rPr>
              <a:t> dan </a:t>
            </a:r>
            <a:r>
              <a:rPr lang="en-US" dirty="0" err="1">
                <a:latin typeface="Century Gothic" panose="020B0502020202020204" pitchFamily="34" charset="0"/>
              </a:rPr>
              <a:t>nama</a:t>
            </a:r>
            <a:r>
              <a:rPr lang="en-US" dirty="0">
                <a:latin typeface="Century Gothic" panose="020B0502020202020204" pitchFamily="34" charset="0"/>
              </a:rPr>
              <a:t>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F55C8-F2A2-83D4-E732-45C4B82D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54" y="2293831"/>
            <a:ext cx="5982725" cy="416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44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Netbeans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Untuk</a:t>
            </a:r>
            <a:r>
              <a:rPr lang="en-US" dirty="0">
                <a:latin typeface="Century Gothic" panose="020B0502020202020204" pitchFamily="34" charset="0"/>
              </a:rPr>
              <a:t> run program, </a:t>
            </a:r>
            <a:r>
              <a:rPr lang="en-US" dirty="0" err="1">
                <a:latin typeface="Century Gothic" panose="020B0502020202020204" pitchFamily="34" charset="0"/>
              </a:rPr>
              <a:t>klik</a:t>
            </a:r>
            <a:r>
              <a:rPr lang="en-US" dirty="0">
                <a:latin typeface="Century Gothic" panose="020B0502020202020204" pitchFamily="34" charset="0"/>
              </a:rPr>
              <a:t> icon Run Project (F6)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850187-89F4-035A-2402-5AD0ABEB9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03" b="42453"/>
          <a:stretch/>
        </p:blipFill>
        <p:spPr>
          <a:xfrm>
            <a:off x="1169043" y="2281972"/>
            <a:ext cx="7778187" cy="35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Netbeans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Output program akan </a:t>
            </a:r>
            <a:r>
              <a:rPr lang="en-US" dirty="0" err="1">
                <a:latin typeface="Century Gothic" panose="020B0502020202020204" pitchFamily="34" charset="0"/>
              </a:rPr>
              <a:t>muncul</a:t>
            </a:r>
            <a:r>
              <a:rPr lang="en-US" dirty="0">
                <a:latin typeface="Century Gothic" panose="020B0502020202020204" pitchFamily="34" charset="0"/>
              </a:rPr>
              <a:t> di </a:t>
            </a:r>
            <a:r>
              <a:rPr lang="en-US" dirty="0" err="1">
                <a:latin typeface="Century Gothic" panose="020B0502020202020204" pitchFamily="34" charset="0"/>
              </a:rPr>
              <a:t>kiri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bawah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0D642-FDAB-F538-F88A-6F16F79CD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80" r="59747"/>
          <a:stretch/>
        </p:blipFill>
        <p:spPr>
          <a:xfrm>
            <a:off x="1188334" y="2322483"/>
            <a:ext cx="4907666" cy="16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9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Read input from CLI 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Using BufferedReader (classic)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A94B8-7D8B-8004-EBA8-9EB89454D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13"/>
          <a:stretch/>
        </p:blipFill>
        <p:spPr>
          <a:xfrm>
            <a:off x="1166088" y="2303362"/>
            <a:ext cx="7915275" cy="30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0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Read input from CLI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Using Scanner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E4D47-1E37-E4E1-D3E3-F16D14EC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43" y="2312594"/>
            <a:ext cx="57054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0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Read input from CLI #3&amp;4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Using System.console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Using Command Line Argument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A8FDA-CD51-AF1C-E538-218779490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82"/>
          <a:stretch/>
        </p:blipFill>
        <p:spPr>
          <a:xfrm>
            <a:off x="1175011" y="2302469"/>
            <a:ext cx="6276975" cy="1517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D4546-DF31-B62A-4B23-AB61F0015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11" y="4377339"/>
            <a:ext cx="62579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0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Latihan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Buat</a:t>
            </a:r>
            <a:r>
              <a:rPr lang="en-US" dirty="0">
                <a:latin typeface="Century Gothic" panose="020B0502020202020204" pitchFamily="34" charset="0"/>
              </a:rPr>
              <a:t> program yang </a:t>
            </a:r>
            <a:r>
              <a:rPr lang="en-US" dirty="0" err="1">
                <a:latin typeface="Century Gothic" panose="020B0502020202020204" pitchFamily="34" charset="0"/>
              </a:rPr>
              <a:t>menerima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inputan</a:t>
            </a:r>
            <a:r>
              <a:rPr lang="en-US" dirty="0">
                <a:latin typeface="Century Gothic" panose="020B0502020202020204" pitchFamily="34" charset="0"/>
              </a:rPr>
              <a:t> integer N, </a:t>
            </a:r>
            <a:r>
              <a:rPr lang="en-US" dirty="0" err="1">
                <a:latin typeface="Century Gothic" panose="020B0502020202020204" pitchFamily="34" charset="0"/>
              </a:rPr>
              <a:t>lalu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mengoutputkan</a:t>
            </a:r>
            <a:r>
              <a:rPr lang="en-US" dirty="0">
                <a:latin typeface="Century Gothic" panose="020B0502020202020204" pitchFamily="34" charset="0"/>
              </a:rPr>
              <a:t> tulisan “N </a:t>
            </a:r>
            <a:r>
              <a:rPr lang="en-US" dirty="0" err="1">
                <a:latin typeface="Century Gothic" panose="020B0502020202020204" pitchFamily="34" charset="0"/>
              </a:rPr>
              <a:t>adalah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bilangan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genap</a:t>
            </a:r>
            <a:r>
              <a:rPr lang="en-US" dirty="0">
                <a:latin typeface="Century Gothic" panose="020B0502020202020204" pitchFamily="34" charset="0"/>
              </a:rPr>
              <a:t>” </a:t>
            </a:r>
            <a:r>
              <a:rPr lang="en-US" dirty="0" err="1">
                <a:latin typeface="Century Gothic" panose="020B0502020202020204" pitchFamily="34" charset="0"/>
              </a:rPr>
              <a:t>apabila</a:t>
            </a:r>
            <a:r>
              <a:rPr lang="en-US" dirty="0">
                <a:latin typeface="Century Gothic" panose="020B0502020202020204" pitchFamily="34" charset="0"/>
              </a:rPr>
              <a:t> N </a:t>
            </a:r>
            <a:r>
              <a:rPr lang="en-US" dirty="0" err="1">
                <a:latin typeface="Century Gothic" panose="020B0502020202020204" pitchFamily="34" charset="0"/>
              </a:rPr>
              <a:t>merupakan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bilangan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genap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Latihan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Buat</a:t>
            </a:r>
            <a:r>
              <a:rPr lang="en-US" dirty="0">
                <a:latin typeface="Century Gothic" panose="020B0502020202020204" pitchFamily="34" charset="0"/>
              </a:rPr>
              <a:t> program yang </a:t>
            </a:r>
            <a:r>
              <a:rPr lang="en-US" dirty="0" err="1">
                <a:latin typeface="Century Gothic" panose="020B0502020202020204" pitchFamily="34" charset="0"/>
              </a:rPr>
              <a:t>menerima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inputan</a:t>
            </a:r>
            <a:r>
              <a:rPr lang="en-US" dirty="0">
                <a:latin typeface="Century Gothic" panose="020B0502020202020204" pitchFamily="34" charset="0"/>
              </a:rPr>
              <a:t> integer N, </a:t>
            </a:r>
            <a:r>
              <a:rPr lang="en-US" dirty="0" err="1">
                <a:latin typeface="Century Gothic" panose="020B0502020202020204" pitchFamily="34" charset="0"/>
              </a:rPr>
              <a:t>lalu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mengoutputkan</a:t>
            </a:r>
            <a:r>
              <a:rPr lang="en-US" dirty="0">
                <a:latin typeface="Century Gothic" panose="020B0502020202020204" pitchFamily="34" charset="0"/>
              </a:rPr>
              <a:t> tulisan “N </a:t>
            </a:r>
            <a:r>
              <a:rPr lang="en-US" dirty="0" err="1">
                <a:latin typeface="Century Gothic" panose="020B0502020202020204" pitchFamily="34" charset="0"/>
              </a:rPr>
              <a:t>adalah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bilangan</a:t>
            </a:r>
            <a:r>
              <a:rPr lang="en-US" dirty="0">
                <a:latin typeface="Century Gothic" panose="020B0502020202020204" pitchFamily="34" charset="0"/>
              </a:rPr>
              <a:t> prima” </a:t>
            </a:r>
            <a:r>
              <a:rPr lang="en-US" dirty="0" err="1">
                <a:latin typeface="Century Gothic" panose="020B0502020202020204" pitchFamily="34" charset="0"/>
              </a:rPr>
              <a:t>apabila</a:t>
            </a:r>
            <a:r>
              <a:rPr lang="en-US" dirty="0">
                <a:latin typeface="Century Gothic" panose="020B0502020202020204" pitchFamily="34" charset="0"/>
              </a:rPr>
              <a:t> N </a:t>
            </a:r>
            <a:r>
              <a:rPr lang="en-US" dirty="0" err="1">
                <a:latin typeface="Century Gothic" panose="020B0502020202020204" pitchFamily="34" charset="0"/>
              </a:rPr>
              <a:t>merupakan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bilangan</a:t>
            </a:r>
            <a:r>
              <a:rPr lang="en-US" dirty="0">
                <a:latin typeface="Century Gothic" panose="020B0502020202020204" pitchFamily="34" charset="0"/>
              </a:rPr>
              <a:t> prima</a:t>
            </a:r>
          </a:p>
        </p:txBody>
      </p:sp>
    </p:spTree>
    <p:extLst>
      <p:ext uri="{BB962C8B-B14F-4D97-AF65-F5344CB8AC3E}">
        <p14:creationId xmlns:p14="http://schemas.microsoft.com/office/powerpoint/2010/main" val="197643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Latihan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Buat</a:t>
            </a:r>
            <a:r>
              <a:rPr lang="en-US" dirty="0">
                <a:latin typeface="Century Gothic" panose="020B0502020202020204" pitchFamily="34" charset="0"/>
              </a:rPr>
              <a:t> program yang </a:t>
            </a:r>
            <a:r>
              <a:rPr lang="en-US" dirty="0" err="1">
                <a:latin typeface="Century Gothic" panose="020B0502020202020204" pitchFamily="34" charset="0"/>
              </a:rPr>
              <a:t>menerima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inputan</a:t>
            </a:r>
            <a:r>
              <a:rPr lang="en-US" dirty="0">
                <a:latin typeface="Century Gothic" panose="020B0502020202020204" pitchFamily="34" charset="0"/>
              </a:rPr>
              <a:t> integer A, B dan C </a:t>
            </a:r>
            <a:r>
              <a:rPr lang="en-US" dirty="0" err="1">
                <a:latin typeface="Century Gothic" panose="020B0502020202020204" pitchFamily="34" charset="0"/>
              </a:rPr>
              <a:t>untuk</a:t>
            </a:r>
            <a:r>
              <a:rPr lang="en-US" dirty="0">
                <a:latin typeface="Century Gothic" panose="020B0502020202020204" pitchFamily="34" charset="0"/>
              </a:rPr>
              <a:t> persamaan kuadrat berikut:</a:t>
            </a:r>
          </a:p>
          <a:p>
            <a:pPr marL="0" indent="0" algn="ctr">
              <a:buNone/>
            </a:pPr>
            <a:r>
              <a:rPr lang="en-US" dirty="0">
                <a:latin typeface="Century Gothic" panose="020B0502020202020204" pitchFamily="34" charset="0"/>
              </a:rPr>
              <a:t>Ax</a:t>
            </a:r>
            <a:r>
              <a:rPr lang="en-US" baseline="30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+ Bx + C</a:t>
            </a:r>
          </a:p>
          <a:p>
            <a:pPr marL="0" indent="0" algn="ctr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Program </a:t>
            </a:r>
            <a:r>
              <a:rPr lang="en-US" dirty="0" err="1">
                <a:latin typeface="Century Gothic" panose="020B0502020202020204" pitchFamily="34" charset="0"/>
              </a:rPr>
              <a:t>mengoutpukan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nilai</a:t>
            </a:r>
            <a:r>
              <a:rPr lang="en-US" dirty="0">
                <a:latin typeface="Century Gothic" panose="020B0502020202020204" pitchFamily="34" charset="0"/>
              </a:rPr>
              <a:t> x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dan x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3309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Latihan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Buat</a:t>
            </a:r>
            <a:r>
              <a:rPr lang="en-US" dirty="0">
                <a:latin typeface="Century Gothic" panose="020B0502020202020204" pitchFamily="34" charset="0"/>
              </a:rPr>
              <a:t> program yang </a:t>
            </a:r>
            <a:r>
              <a:rPr lang="en-US" dirty="0" err="1">
                <a:latin typeface="Century Gothic" panose="020B0502020202020204" pitchFamily="34" charset="0"/>
              </a:rPr>
              <a:t>menerima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inputan</a:t>
            </a:r>
            <a:r>
              <a:rPr lang="en-US" dirty="0">
                <a:latin typeface="Century Gothic" panose="020B0502020202020204" pitchFamily="34" charset="0"/>
              </a:rPr>
              <a:t> 3 </a:t>
            </a:r>
            <a:r>
              <a:rPr lang="en-US" dirty="0" err="1">
                <a:latin typeface="Century Gothic" panose="020B0502020202020204" pitchFamily="34" charset="0"/>
              </a:rPr>
              <a:t>buah</a:t>
            </a:r>
            <a:r>
              <a:rPr lang="en-US" dirty="0">
                <a:latin typeface="Century Gothic" panose="020B0502020202020204" pitchFamily="34" charset="0"/>
              </a:rPr>
              <a:t> integer yang </a:t>
            </a:r>
            <a:r>
              <a:rPr lang="en-US" dirty="0" err="1">
                <a:latin typeface="Century Gothic" panose="020B0502020202020204" pitchFamily="34" charset="0"/>
              </a:rPr>
              <a:t>mewakili</a:t>
            </a:r>
            <a:r>
              <a:rPr lang="en-US" dirty="0">
                <a:latin typeface="Century Gothic" panose="020B0502020202020204" pitchFamily="34" charset="0"/>
              </a:rPr>
              <a:t> resistor R1, R2 dan R3, </a:t>
            </a:r>
            <a:r>
              <a:rPr lang="en-US" dirty="0" err="1">
                <a:latin typeface="Century Gothic" panose="020B0502020202020204" pitchFamily="34" charset="0"/>
              </a:rPr>
              <a:t>lalu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menghitung</a:t>
            </a:r>
            <a:r>
              <a:rPr lang="en-US" dirty="0">
                <a:latin typeface="Century Gothic" panose="020B0502020202020204" pitchFamily="34" charset="0"/>
              </a:rPr>
              <a:t> Hambatan </a:t>
            </a:r>
            <a:r>
              <a:rPr lang="en-US" dirty="0" err="1">
                <a:latin typeface="Century Gothic" panose="020B0502020202020204" pitchFamily="34" charset="0"/>
              </a:rPr>
              <a:t>dalam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rangkaian</a:t>
            </a:r>
            <a:r>
              <a:rPr lang="en-US" dirty="0">
                <a:latin typeface="Century Gothic" panose="020B0502020202020204" pitchFamily="34" charset="0"/>
              </a:rPr>
              <a:t> SERI </a:t>
            </a:r>
            <a:r>
              <a:rPr lang="en-US" dirty="0" err="1">
                <a:latin typeface="Century Gothic" panose="020B0502020202020204" pitchFamily="34" charset="0"/>
              </a:rPr>
              <a:t>atau</a:t>
            </a:r>
            <a:r>
              <a:rPr lang="en-US" dirty="0">
                <a:latin typeface="Century Gothic" panose="020B0502020202020204" pitchFamily="34" charset="0"/>
              </a:rPr>
              <a:t> PARALEL sesuai </a:t>
            </a:r>
            <a:r>
              <a:rPr lang="en-US" dirty="0" err="1">
                <a:latin typeface="Century Gothic" panose="020B0502020202020204" pitchFamily="34" charset="0"/>
              </a:rPr>
              <a:t>inputan</a:t>
            </a:r>
            <a:r>
              <a:rPr lang="en-US" dirty="0">
                <a:latin typeface="Century Gothic" panose="020B0502020202020204" pitchFamily="34" charset="0"/>
              </a:rPr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89391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FEBA-C083-66B4-2899-5BD574B2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ED98-2046-32E8-443E-495BE1E4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entury Gothic" panose="020B0502020202020204" pitchFamily="34" charset="0"/>
              </a:rPr>
              <a:t>2015 – now : PNS di </a:t>
            </a:r>
            <a:r>
              <a:rPr lang="en-US" dirty="0" err="1">
                <a:latin typeface="Century Gothic" panose="020B0502020202020204" pitchFamily="34" charset="0"/>
              </a:rPr>
              <a:t>Pemerintah</a:t>
            </a:r>
            <a:r>
              <a:rPr lang="en-US" dirty="0">
                <a:latin typeface="Century Gothic" panose="020B0502020202020204" pitchFamily="34" charset="0"/>
              </a:rPr>
              <a:t> Kota Bandung</a:t>
            </a:r>
          </a:p>
          <a:p>
            <a:pPr lvl="2"/>
            <a:r>
              <a:rPr lang="en-US" dirty="0">
                <a:latin typeface="Century Gothic" panose="020B0502020202020204" pitchFamily="34" charset="0"/>
              </a:rPr>
              <a:t>Project: SIMPEG, SISTEM KEHADIRAN, E-KINERJA, SISTEM TUNJANGAN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2023 – now : </a:t>
            </a:r>
            <a:r>
              <a:rPr lang="en-US" dirty="0" err="1">
                <a:latin typeface="Century Gothic" panose="020B0502020202020204" pitchFamily="34" charset="0"/>
              </a:rPr>
              <a:t>Dosen</a:t>
            </a:r>
            <a:r>
              <a:rPr lang="en-US" dirty="0">
                <a:latin typeface="Century Gothic" panose="020B0502020202020204" pitchFamily="34" charset="0"/>
              </a:rPr>
              <a:t> di STT Bandung</a:t>
            </a:r>
          </a:p>
          <a:p>
            <a:r>
              <a:rPr lang="en-US" dirty="0">
                <a:latin typeface="Century Gothic" panose="020B0502020202020204" pitchFamily="34" charset="0"/>
              </a:rPr>
              <a:t>Contact: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083-100-577-580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hlinkClick r:id="rId2"/>
              </a:rPr>
              <a:t>bayuforest@gmail.com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18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41A-84F8-904E-E414-99662A4B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Latihan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A9D3-9754-0DB2-B5E4-AD4C4510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Buat</a:t>
            </a:r>
            <a:r>
              <a:rPr lang="en-US" dirty="0">
                <a:latin typeface="Century Gothic" panose="020B0502020202020204" pitchFamily="34" charset="0"/>
              </a:rPr>
              <a:t> program yang </a:t>
            </a:r>
            <a:r>
              <a:rPr lang="en-US" dirty="0" err="1">
                <a:latin typeface="Century Gothic" panose="020B0502020202020204" pitchFamily="34" charset="0"/>
              </a:rPr>
              <a:t>menerima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inputan</a:t>
            </a:r>
            <a:r>
              <a:rPr lang="en-US" dirty="0">
                <a:latin typeface="Century Gothic" panose="020B0502020202020204" pitchFamily="34" charset="0"/>
              </a:rPr>
              <a:t> integer X dan Y </a:t>
            </a:r>
            <a:r>
              <a:rPr lang="en-US" dirty="0" err="1">
                <a:latin typeface="Century Gothic" panose="020B0502020202020204" pitchFamily="34" charset="0"/>
              </a:rPr>
              <a:t>untuk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menghitung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nilai</a:t>
            </a:r>
            <a:r>
              <a:rPr lang="en-US" dirty="0">
                <a:latin typeface="Century Gothic" panose="020B0502020202020204" pitchFamily="34" charset="0"/>
              </a:rPr>
              <a:t> : X</a:t>
            </a:r>
            <a:r>
              <a:rPr lang="en-US" baseline="30000" dirty="0">
                <a:latin typeface="Century Gothic" panose="020B0502020202020204" pitchFamily="34" charset="0"/>
              </a:rPr>
              <a:t>Y</a:t>
            </a:r>
          </a:p>
          <a:p>
            <a:r>
              <a:rPr lang="en-US" dirty="0">
                <a:latin typeface="Century Gothic" panose="020B0502020202020204" pitchFamily="34" charset="0"/>
              </a:rPr>
              <a:t>Program </a:t>
            </a:r>
            <a:r>
              <a:rPr lang="en-US" dirty="0" err="1">
                <a:latin typeface="Century Gothic" panose="020B0502020202020204" pitchFamily="34" charset="0"/>
              </a:rPr>
              <a:t>mengoutpukan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kalimat</a:t>
            </a:r>
            <a:r>
              <a:rPr lang="en-US" dirty="0">
                <a:latin typeface="Century Gothic" panose="020B0502020202020204" pitchFamily="34" charset="0"/>
              </a:rPr>
              <a:t> “X </a:t>
            </a:r>
            <a:r>
              <a:rPr lang="en-US" dirty="0" err="1">
                <a:latin typeface="Century Gothic" panose="020B0502020202020204" pitchFamily="34" charset="0"/>
              </a:rPr>
              <a:t>pangkat</a:t>
            </a:r>
            <a:r>
              <a:rPr lang="en-US" dirty="0">
                <a:latin typeface="Century Gothic" panose="020B0502020202020204" pitchFamily="34" charset="0"/>
              </a:rPr>
              <a:t> Y </a:t>
            </a:r>
            <a:r>
              <a:rPr lang="en-US" dirty="0" err="1">
                <a:latin typeface="Century Gothic" panose="020B0502020202020204" pitchFamily="34" charset="0"/>
              </a:rPr>
              <a:t>adalah</a:t>
            </a:r>
            <a:r>
              <a:rPr lang="en-US" dirty="0">
                <a:latin typeface="Century Gothic" panose="020B0502020202020204" pitchFamily="34" charset="0"/>
              </a:rPr>
              <a:t> N” </a:t>
            </a:r>
            <a:r>
              <a:rPr lang="en-US" dirty="0" err="1">
                <a:latin typeface="Century Gothic" panose="020B0502020202020204" pitchFamily="34" charset="0"/>
              </a:rPr>
              <a:t>dimana</a:t>
            </a:r>
            <a:r>
              <a:rPr lang="en-US" dirty="0">
                <a:latin typeface="Century Gothic" panose="020B0502020202020204" pitchFamily="34" charset="0"/>
              </a:rPr>
              <a:t> N </a:t>
            </a:r>
            <a:r>
              <a:rPr lang="en-US" dirty="0" err="1">
                <a:latin typeface="Century Gothic" panose="020B0502020202020204" pitchFamily="34" charset="0"/>
              </a:rPr>
              <a:t>adalah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hasil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perhitungan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dari</a:t>
            </a:r>
            <a:r>
              <a:rPr lang="en-US" dirty="0">
                <a:latin typeface="Century Gothic" panose="020B0502020202020204" pitchFamily="34" charset="0"/>
              </a:rPr>
              <a:t> X </a:t>
            </a:r>
            <a:r>
              <a:rPr lang="en-US" dirty="0" err="1">
                <a:latin typeface="Century Gothic" panose="020B0502020202020204" pitchFamily="34" charset="0"/>
              </a:rPr>
              <a:t>pangkat</a:t>
            </a:r>
            <a:r>
              <a:rPr lang="en-US" dirty="0">
                <a:latin typeface="Century Gothic" panose="020B0502020202020204" pitchFamily="34" charset="0"/>
              </a:rPr>
              <a:t> Y</a:t>
            </a:r>
          </a:p>
          <a:p>
            <a:r>
              <a:rPr lang="en-US" dirty="0">
                <a:latin typeface="Century Gothic" panose="020B0502020202020204" pitchFamily="34" charset="0"/>
              </a:rPr>
              <a:t>Program </a:t>
            </a:r>
            <a:r>
              <a:rPr lang="en-US" dirty="0" err="1">
                <a:latin typeface="Century Gothic" panose="020B0502020202020204" pitchFamily="34" charset="0"/>
              </a:rPr>
              <a:t>melakukan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perhitungan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pangkat</a:t>
            </a:r>
            <a:r>
              <a:rPr lang="en-US" dirty="0">
                <a:latin typeface="Century Gothic" panose="020B0502020202020204" pitchFamily="34" charset="0"/>
              </a:rPr>
              <a:t> dengan menggunakan </a:t>
            </a:r>
            <a:r>
              <a:rPr lang="en-US" dirty="0" err="1">
                <a:latin typeface="Century Gothic" panose="020B0502020202020204" pitchFamily="34" charset="0"/>
              </a:rPr>
              <a:t>fungsi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rekursif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831AD-498D-471A-521C-380F85FB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4A47A-6174-FC0C-3ECF-216B4FABC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545A-17B5-59DF-9A4E-912B2832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Rencana Pembelajaran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117A9-5BB9-40E5-83A3-DCB83D420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177664"/>
              </p:ext>
            </p:extLst>
          </p:nvPr>
        </p:nvGraphicFramePr>
        <p:xfrm>
          <a:off x="838200" y="1825625"/>
          <a:ext cx="10515599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11367">
                  <a:extLst>
                    <a:ext uri="{9D8B030D-6E8A-4147-A177-3AD203B41FA5}">
                      <a16:colId xmlns:a16="http://schemas.microsoft.com/office/drawing/2014/main" val="3313709673"/>
                    </a:ext>
                  </a:extLst>
                </a:gridCol>
                <a:gridCol w="2936176">
                  <a:extLst>
                    <a:ext uri="{9D8B030D-6E8A-4147-A177-3AD203B41FA5}">
                      <a16:colId xmlns:a16="http://schemas.microsoft.com/office/drawing/2014/main" val="4078577050"/>
                    </a:ext>
                  </a:extLst>
                </a:gridCol>
                <a:gridCol w="6268056">
                  <a:extLst>
                    <a:ext uri="{9D8B030D-6E8A-4147-A177-3AD203B41FA5}">
                      <a16:colId xmlns:a16="http://schemas.microsoft.com/office/drawing/2014/main" val="409155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Week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Topic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Desc</a:t>
                      </a:r>
                    </a:p>
                  </a:txBody>
                  <a:tcPr marL="143393" marR="143393" marT="137160" marB="137160"/>
                </a:tc>
                <a:extLst>
                  <a:ext uri="{0D108BD9-81ED-4DB2-BD59-A6C34878D82A}">
                    <a16:rowId xmlns:a16="http://schemas.microsoft.com/office/drawing/2014/main" val="689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Intro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Pembekalan bahan/acuan materi serta aturan selama perkuliahan</a:t>
                      </a:r>
                    </a:p>
                  </a:txBody>
                  <a:tcPr marL="143393" marR="143393" marT="137160" marB="137160"/>
                </a:tc>
                <a:extLst>
                  <a:ext uri="{0D108BD9-81ED-4DB2-BD59-A6C34878D82A}">
                    <a16:rowId xmlns:a16="http://schemas.microsoft.com/office/drawing/2014/main" val="513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Review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Mengulas kembali yang sudah dipelajari (Java Basic)</a:t>
                      </a:r>
                    </a:p>
                  </a:txBody>
                  <a:tcPr marL="143393" marR="143393" marT="137160" marB="137160"/>
                </a:tc>
                <a:extLst>
                  <a:ext uri="{0D108BD9-81ED-4DB2-BD59-A6C34878D82A}">
                    <a16:rowId xmlns:a16="http://schemas.microsoft.com/office/drawing/2014/main" val="42840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Method &amp; Recursion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 Gothic" panose="020B0502020202020204" pitchFamily="34" charset="0"/>
                        </a:rPr>
                        <a:t>Konsep Dasar Object Oriented Programming</a:t>
                      </a:r>
                    </a:p>
                  </a:txBody>
                  <a:tcPr marL="143393" marR="143393" marT="137160" marB="137160"/>
                </a:tc>
                <a:extLst>
                  <a:ext uri="{0D108BD9-81ED-4DB2-BD59-A6C34878D82A}">
                    <a16:rowId xmlns:a16="http://schemas.microsoft.com/office/drawing/2014/main" val="42691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4-5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Class &amp; Text files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Java GUI</a:t>
                      </a:r>
                    </a:p>
                  </a:txBody>
                  <a:tcPr marL="143393" marR="143393" marT="137160" marB="137160"/>
                </a:tc>
                <a:extLst>
                  <a:ext uri="{0D108BD9-81ED-4DB2-BD59-A6C34878D82A}">
                    <a16:rowId xmlns:a16="http://schemas.microsoft.com/office/drawing/2014/main" val="301444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Sorting &amp; Searching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Flow Chart</a:t>
                      </a:r>
                    </a:p>
                  </a:txBody>
                  <a:tcPr marL="143393" marR="143393" marT="137160" marB="137160"/>
                </a:tc>
                <a:extLst>
                  <a:ext uri="{0D108BD9-81ED-4DB2-BD59-A6C34878D82A}">
                    <a16:rowId xmlns:a16="http://schemas.microsoft.com/office/drawing/2014/main" val="176406052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UTS</a:t>
                      </a:r>
                    </a:p>
                  </a:txBody>
                  <a:tcPr marL="143393" marR="143393" marT="137160" marB="1371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5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1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545A-17B5-59DF-9A4E-912B2832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Rencana Pembelajaran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117A9-5BB9-40E5-83A3-DCB83D420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941945"/>
              </p:ext>
            </p:extLst>
          </p:nvPr>
        </p:nvGraphicFramePr>
        <p:xfrm>
          <a:off x="838200" y="1825625"/>
          <a:ext cx="10515599" cy="4937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11367">
                  <a:extLst>
                    <a:ext uri="{9D8B030D-6E8A-4147-A177-3AD203B41FA5}">
                      <a16:colId xmlns:a16="http://schemas.microsoft.com/office/drawing/2014/main" val="3313709673"/>
                    </a:ext>
                  </a:extLst>
                </a:gridCol>
                <a:gridCol w="2936176">
                  <a:extLst>
                    <a:ext uri="{9D8B030D-6E8A-4147-A177-3AD203B41FA5}">
                      <a16:colId xmlns:a16="http://schemas.microsoft.com/office/drawing/2014/main" val="4078577050"/>
                    </a:ext>
                  </a:extLst>
                </a:gridCol>
                <a:gridCol w="2762856">
                  <a:extLst>
                    <a:ext uri="{9D8B030D-6E8A-4147-A177-3AD203B41FA5}">
                      <a16:colId xmlns:a16="http://schemas.microsoft.com/office/drawing/2014/main" val="40915575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17898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Week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Topic</a:t>
                      </a:r>
                    </a:p>
                  </a:txBody>
                  <a:tcPr marL="143393" marR="143393" marT="137160" marB="1371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Desc</a:t>
                      </a:r>
                    </a:p>
                  </a:txBody>
                  <a:tcPr marL="143393" marR="143393" marT="137160" marB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Konsep OOP</a:t>
                      </a:r>
                    </a:p>
                  </a:txBody>
                  <a:tcPr marL="143393" marR="143393" marT="137160" marB="137160"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Database Concept &amp; ERD</a:t>
                      </a:r>
                    </a:p>
                  </a:txBody>
                  <a:tcPr marL="143393" marR="143393" marT="137160" marB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 Gothic" panose="020B0502020202020204" pitchFamily="34" charset="0"/>
                        </a:rPr>
                        <a:t>UML Notation</a:t>
                      </a:r>
                    </a:p>
                  </a:txBody>
                  <a:tcPr marL="143393" marR="143393" marT="137160" marB="137160"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Java Database</a:t>
                      </a:r>
                    </a:p>
                  </a:txBody>
                  <a:tcPr marL="143393" marR="143393" marT="137160" marB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10-11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Project 1</a:t>
                      </a:r>
                    </a:p>
                  </a:txBody>
                  <a:tcPr marL="143393" marR="143393" marT="137160" marB="137160"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Membuat desain system/aplikasi sesuai dgn kasus yang dihadapi</a:t>
                      </a:r>
                    </a:p>
                  </a:txBody>
                  <a:tcPr marL="143393" marR="143393" marT="137160" marB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31638"/>
                  </a:ext>
                </a:extLst>
              </a:tr>
              <a:tr h="516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Review/Presentation</a:t>
                      </a:r>
                    </a:p>
                  </a:txBody>
                  <a:tcPr marL="143393" marR="143393" marT="137160" marB="13716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marL="143393" marR="143393" marT="137160" marB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4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143393" marR="143393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Project 2</a:t>
                      </a:r>
                    </a:p>
                  </a:txBody>
                  <a:tcPr marL="143393" marR="143393" marT="137160" marB="13716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 Gothic" panose="020B0502020202020204" pitchFamily="34" charset="0"/>
                        </a:rPr>
                        <a:t>Membuat desain system/aplikasi sesuai dgn kasus yang dihadapi scr berkelompok (maksimal 5 orang)</a:t>
                      </a:r>
                    </a:p>
                  </a:txBody>
                  <a:tcPr marL="143393" marR="143393" marT="137160" marB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60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143393" marR="143393" marT="137160" marB="137160"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Review/Presentation</a:t>
                      </a:r>
                    </a:p>
                  </a:txBody>
                  <a:tcPr marL="143393" marR="143393" marT="137160" marB="1371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marL="143393" marR="143393" marT="137160" marB="137160"/>
                </a:tc>
                <a:extLst>
                  <a:ext uri="{0D108BD9-81ED-4DB2-BD59-A6C34878D82A}">
                    <a16:rowId xmlns:a16="http://schemas.microsoft.com/office/drawing/2014/main" val="174725089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UAS</a:t>
                      </a:r>
                    </a:p>
                  </a:txBody>
                  <a:tcPr marL="143393" marR="143393" marT="137160" marB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9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7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7416-0E4F-BF2D-FA13-D5D27CAC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Aturan Selama Perkuliahan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8E6F-BA21-919C-0BBF-2A3B434E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Cam </a:t>
            </a:r>
            <a:r>
              <a:rPr lang="en-US" dirty="0" err="1">
                <a:latin typeface="Century Gothic" panose="020B0502020202020204" pitchFamily="34" charset="0"/>
              </a:rPr>
              <a:t>boleh</a:t>
            </a:r>
            <a:r>
              <a:rPr lang="en-US" dirty="0">
                <a:latin typeface="Century Gothic" panose="020B0502020202020204" pitchFamily="34" charset="0"/>
              </a:rPr>
              <a:t> off ? </a:t>
            </a:r>
            <a:r>
              <a:rPr lang="en-US" dirty="0" err="1">
                <a:latin typeface="Century Gothic" panose="020B0502020202020204" pitchFamily="34" charset="0"/>
              </a:rPr>
              <a:t>boleh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Dress code, </a:t>
            </a:r>
            <a:r>
              <a:rPr lang="en-US" dirty="0" err="1">
                <a:latin typeface="Century Gothic" panose="020B0502020202020204" pitchFamily="34" charset="0"/>
              </a:rPr>
              <a:t>bebas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Boleh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makan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boleh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minum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3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36DF-7C00-9D22-8FA6-8E04D986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4139-68EA-AB15-572D-114939659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Belajar Algoritma Pemrograman tidak sama dengan Belajar Bahasa Pemrograman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Belajar Algoritma </a:t>
            </a:r>
            <a:r>
              <a:rPr lang="en-US" dirty="0">
                <a:latin typeface="Century Gothic" panose="020B0502020202020204" pitchFamily="34" charset="0"/>
                <a:sym typeface="Wingdings" panose="05000000000000000000" pitchFamily="2" charset="2"/>
              </a:rPr>
              <a:t> desainer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sym typeface="Wingdings" panose="05000000000000000000" pitchFamily="2" charset="2"/>
              </a:rPr>
              <a:t>Belajar Bahasa Pemrograman  coder</a:t>
            </a:r>
          </a:p>
          <a:p>
            <a:r>
              <a:rPr lang="en-US" dirty="0">
                <a:latin typeface="Century Gothic" panose="020B0502020202020204" pitchFamily="34" charset="0"/>
              </a:rPr>
              <a:t>Struktur teks Algoritma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971AE-F2B4-E7BC-E560-B68E382E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92" y="4001294"/>
            <a:ext cx="7505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3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E68F-643F-2A6B-4F80-1FA6F3C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6A73-AF27-91C3-4D92-AD2DAB6C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noProof="1">
                <a:latin typeface="Century Gothic" panose="020B0502020202020204" pitchFamily="34" charset="0"/>
              </a:rPr>
              <a:t>Type Dasar</a:t>
            </a:r>
          </a:p>
          <a:p>
            <a:pPr lvl="1"/>
            <a:r>
              <a:rPr lang="id-ID" noProof="1">
                <a:latin typeface="Century Gothic" panose="020B0502020202020204" pitchFamily="34" charset="0"/>
              </a:rPr>
              <a:t>Bilangan bulat </a:t>
            </a:r>
            <a:r>
              <a:rPr lang="id-ID" noProof="1">
                <a:latin typeface="Century Gothic" panose="020B0502020202020204" pitchFamily="34" charset="0"/>
                <a:sym typeface="Wingdings" panose="05000000000000000000" pitchFamily="2" charset="2"/>
              </a:rPr>
              <a:t> integer</a:t>
            </a:r>
          </a:p>
          <a:p>
            <a:pPr lvl="1"/>
            <a:r>
              <a:rPr lang="id-ID" noProof="1">
                <a:latin typeface="Century Gothic" panose="020B0502020202020204" pitchFamily="34" charset="0"/>
                <a:sym typeface="Wingdings" panose="05000000000000000000" pitchFamily="2" charset="2"/>
              </a:rPr>
              <a:t>Bilangan riil  real</a:t>
            </a:r>
          </a:p>
          <a:p>
            <a:pPr lvl="1"/>
            <a:r>
              <a:rPr lang="id-ID" noProof="1">
                <a:latin typeface="Century Gothic" panose="020B0502020202020204" pitchFamily="34" charset="0"/>
                <a:sym typeface="Wingdings" panose="05000000000000000000" pitchFamily="2" charset="2"/>
              </a:rPr>
              <a:t>Bilangan logika  Boolean</a:t>
            </a:r>
          </a:p>
          <a:p>
            <a:pPr lvl="1"/>
            <a:r>
              <a:rPr lang="id-ID" noProof="1">
                <a:latin typeface="Century Gothic" panose="020B0502020202020204" pitchFamily="34" charset="0"/>
                <a:sym typeface="Wingdings" panose="05000000000000000000" pitchFamily="2" charset="2"/>
              </a:rPr>
              <a:t>Karakter  character / char</a:t>
            </a:r>
          </a:p>
          <a:p>
            <a:pPr lvl="1"/>
            <a:r>
              <a:rPr lang="id-ID" noProof="1">
                <a:latin typeface="Century Gothic" panose="020B0502020202020204" pitchFamily="34" charset="0"/>
                <a:sym typeface="Wingdings" panose="05000000000000000000" pitchFamily="2" charset="2"/>
              </a:rPr>
              <a:t>String</a:t>
            </a:r>
            <a:endParaRPr lang="id-ID" noProof="1">
              <a:latin typeface="Century Gothic" panose="020B0502020202020204" pitchFamily="34" charset="0"/>
            </a:endParaRPr>
          </a:p>
          <a:p>
            <a:r>
              <a:rPr lang="id-ID" noProof="1">
                <a:latin typeface="Century Gothic" panose="020B0502020202020204" pitchFamily="34" charset="0"/>
              </a:rPr>
              <a:t>Type Bentukan</a:t>
            </a:r>
          </a:p>
          <a:p>
            <a:pPr marL="457200" lvl="1" indent="0">
              <a:buNone/>
            </a:pPr>
            <a:endParaRPr lang="id-ID" noProof="1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 lvl="1"/>
            <a:endParaRPr lang="id-ID" noProof="1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 lvl="1"/>
            <a:endParaRPr lang="id-ID" noProof="1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309F3-21F6-6C6A-5A44-DEAA6A16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4840955"/>
            <a:ext cx="25241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2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E68F-643F-2A6B-4F80-1FA6F3C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6A73-AF27-91C3-4D92-AD2DAB6C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noProof="1">
                <a:latin typeface="Century Gothic" panose="020B0502020202020204" pitchFamily="34" charset="0"/>
              </a:rPr>
              <a:t>Di Java, ada 2 jenis tipe data secara garis besar: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noProof="1">
                <a:latin typeface="Century Gothic" panose="020B0502020202020204" pitchFamily="34" charset="0"/>
              </a:rPr>
              <a:t>Tipe Data Primitif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noProof="1">
                <a:latin typeface="Century Gothic" panose="020B0502020202020204" pitchFamily="34" charset="0"/>
              </a:rPr>
              <a:t>Tipe Data Object / Reference</a:t>
            </a:r>
          </a:p>
          <a:p>
            <a:pPr marL="457200" lvl="1" indent="-457200">
              <a:buFont typeface="+mj-lt"/>
              <a:buAutoNum type="arabicPeriod"/>
            </a:pPr>
            <a:endParaRPr lang="en-US" noProof="1">
              <a:latin typeface="Century Gothic" panose="020B0502020202020204" pitchFamily="34" charset="0"/>
            </a:endParaRPr>
          </a:p>
          <a:p>
            <a:pPr marL="457200" lvl="1" indent="-457200">
              <a:buFont typeface="+mj-lt"/>
              <a:buAutoNum type="arabicPeriod"/>
            </a:pPr>
            <a:endParaRPr lang="en-US" noProof="1">
              <a:latin typeface="Century Gothic" panose="020B0502020202020204" pitchFamily="34" charset="0"/>
            </a:endParaRPr>
          </a:p>
          <a:p>
            <a:pPr marL="457200" lvl="1" indent="-457200">
              <a:buFont typeface="+mj-lt"/>
              <a:buAutoNum type="arabicPeriod"/>
            </a:pPr>
            <a:endParaRPr lang="en-US" noProof="1">
              <a:latin typeface="Century Gothic" panose="020B0502020202020204" pitchFamily="34" charset="0"/>
            </a:endParaRPr>
          </a:p>
          <a:p>
            <a:pPr marL="457200" lvl="1" indent="-457200">
              <a:buFont typeface="+mj-lt"/>
              <a:buAutoNum type="arabicPeriod"/>
            </a:pPr>
            <a:endParaRPr lang="en-US" noProof="1">
              <a:latin typeface="Century Gothic" panose="020B0502020202020204" pitchFamily="34" charset="0"/>
            </a:endParaRPr>
          </a:p>
          <a:p>
            <a:pPr marL="457200" lvl="1" indent="-457200">
              <a:buFont typeface="+mj-lt"/>
              <a:buAutoNum type="arabicPeriod"/>
            </a:pPr>
            <a:endParaRPr lang="en-US" noProof="1">
              <a:latin typeface="Century Gothic" panose="020B0502020202020204" pitchFamily="34" charset="0"/>
            </a:endParaRPr>
          </a:p>
          <a:p>
            <a:pPr marL="0" lvl="1" indent="0">
              <a:buNone/>
            </a:pPr>
            <a:endParaRPr lang="en-US" noProof="1">
              <a:latin typeface="Century Gothic" panose="020B0502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71FD77-8315-FB0C-B3F5-5BCAA6F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31933"/>
              </p:ext>
            </p:extLst>
          </p:nvPr>
        </p:nvGraphicFramePr>
        <p:xfrm>
          <a:off x="932405" y="3138132"/>
          <a:ext cx="10271889" cy="2219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23963">
                  <a:extLst>
                    <a:ext uri="{9D8B030D-6E8A-4147-A177-3AD203B41FA5}">
                      <a16:colId xmlns:a16="http://schemas.microsoft.com/office/drawing/2014/main" val="529167427"/>
                    </a:ext>
                  </a:extLst>
                </a:gridCol>
                <a:gridCol w="3423963">
                  <a:extLst>
                    <a:ext uri="{9D8B030D-6E8A-4147-A177-3AD203B41FA5}">
                      <a16:colId xmlns:a16="http://schemas.microsoft.com/office/drawing/2014/main" val="1991711520"/>
                    </a:ext>
                  </a:extLst>
                </a:gridCol>
                <a:gridCol w="3423963">
                  <a:extLst>
                    <a:ext uri="{9D8B030D-6E8A-4147-A177-3AD203B41FA5}">
                      <a16:colId xmlns:a16="http://schemas.microsoft.com/office/drawing/2014/main" val="1434980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ALGORITMA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PRIMITIF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OBJECT /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int, byte,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Integer, Byte,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4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float,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6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0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1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34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2083</TotalTime>
  <Words>940</Words>
  <Application>Microsoft Office PowerPoint</Application>
  <PresentationFormat>Widescreen</PresentationFormat>
  <Paragraphs>187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Office Theme</vt:lpstr>
      <vt:lpstr>ALGORITMA &amp; PEMROGRAMAN 2</vt:lpstr>
      <vt:lpstr>Introduction</vt:lpstr>
      <vt:lpstr>Introduction</vt:lpstr>
      <vt:lpstr>Rencana Pembelajaran</vt:lpstr>
      <vt:lpstr>Rencana Pembelajaran</vt:lpstr>
      <vt:lpstr>Aturan Selama Perkuliahan</vt:lpstr>
      <vt:lpstr>Review</vt:lpstr>
      <vt:lpstr>Review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Netbeans</vt:lpstr>
      <vt:lpstr>Netbeans</vt:lpstr>
      <vt:lpstr>Netbeans</vt:lpstr>
      <vt:lpstr>Netbeans</vt:lpstr>
      <vt:lpstr>Netbeans</vt:lpstr>
      <vt:lpstr>Read input from CLI #1</vt:lpstr>
      <vt:lpstr>Read input from CLI #2</vt:lpstr>
      <vt:lpstr>Read input from CLI #3&amp;4</vt:lpstr>
      <vt:lpstr>Latihan</vt:lpstr>
      <vt:lpstr>Latihan</vt:lpstr>
      <vt:lpstr>Latihan</vt:lpstr>
      <vt:lpstr>Latihan</vt:lpstr>
      <vt:lpstr>Latihan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PEMROGRAMAN 2</dc:title>
  <dc:creator>Bayu Pratama</dc:creator>
  <cp:lastModifiedBy>Bayu Pratama</cp:lastModifiedBy>
  <cp:revision>90</cp:revision>
  <dcterms:created xsi:type="dcterms:W3CDTF">2023-03-05T06:30:40Z</dcterms:created>
  <dcterms:modified xsi:type="dcterms:W3CDTF">2023-03-16T01:54:49Z</dcterms:modified>
</cp:coreProperties>
</file>