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10" r:id="rId6"/>
    <p:sldId id="290" r:id="rId7"/>
    <p:sldId id="378" r:id="rId8"/>
    <p:sldId id="373" r:id="rId9"/>
    <p:sldId id="379" r:id="rId10"/>
    <p:sldId id="380" r:id="rId11"/>
    <p:sldId id="381" r:id="rId12"/>
    <p:sldId id="382" r:id="rId13"/>
    <p:sldId id="383" r:id="rId14"/>
    <p:sldId id="375" r:id="rId15"/>
    <p:sldId id="328" r:id="rId16"/>
    <p:sldId id="387" r:id="rId17"/>
    <p:sldId id="386" r:id="rId18"/>
    <p:sldId id="388" r:id="rId19"/>
    <p:sldId id="391" r:id="rId20"/>
    <p:sldId id="384" r:id="rId21"/>
    <p:sldId id="392" r:id="rId22"/>
    <p:sldId id="374" r:id="rId23"/>
    <p:sldId id="393" r:id="rId24"/>
    <p:sldId id="395" r:id="rId25"/>
    <p:sldId id="396" r:id="rId26"/>
    <p:sldId id="397" r:id="rId27"/>
    <p:sldId id="402" r:id="rId28"/>
    <p:sldId id="401" r:id="rId29"/>
    <p:sldId id="403" r:id="rId30"/>
    <p:sldId id="405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0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29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82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91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5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0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3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8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6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8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9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5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9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5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Picture Placeholder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Picture Placeholder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Object Oriented Programming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4246790"/>
            <a:ext cx="5410200" cy="208121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Bayu Rimba Pratama, ST, M.Kom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Method Overloading is one of the ways that Java implements polymorphism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9F5E67D3-725F-5538-26A6-9B39786484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2" r="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48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Open Book on a desk">
            <a:extLst>
              <a:ext uri="{FF2B5EF4-FFF2-40B4-BE49-F238E27FC236}">
                <a16:creationId xmlns:a16="http://schemas.microsoft.com/office/drawing/2014/main" id="{501989EC-FF74-4093-A437-07518C7224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</p:spPr>
        <p:txBody>
          <a:bodyPr/>
          <a:lstStyle/>
          <a:p>
            <a:r>
              <a:rPr lang="en-US" dirty="0"/>
              <a:t>Before continue to Overriding, lets take a while to study Object class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6F78CB5-6D28-4C54-8506-062D933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057400"/>
            <a:ext cx="9144000" cy="6978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</p:spPr>
        <p:txBody>
          <a:bodyPr>
            <a:normAutofit/>
          </a:bodyPr>
          <a:lstStyle/>
          <a:p>
            <a:r>
              <a:rPr lang="en-US" dirty="0"/>
              <a:t>The Object Class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</p:spPr>
        <p:txBody>
          <a:bodyPr/>
          <a:lstStyle/>
          <a:p>
            <a:r>
              <a:rPr lang="en-US" dirty="0"/>
              <a:t>Java defines one special class called </a:t>
            </a:r>
            <a:r>
              <a:rPr lang="en-US" b="1" dirty="0"/>
              <a:t>Object</a:t>
            </a:r>
            <a:r>
              <a:rPr lang="en-US" dirty="0"/>
              <a:t> that is an implicit superclass of all other classes.</a:t>
            </a:r>
          </a:p>
          <a:p>
            <a:r>
              <a:rPr lang="en-US" dirty="0"/>
              <a:t>In other words, all other classes are subclasses of </a:t>
            </a:r>
            <a:r>
              <a:rPr lang="en-US" b="1" dirty="0"/>
              <a:t>Object</a:t>
            </a:r>
          </a:p>
        </p:txBody>
      </p:sp>
      <p:pic>
        <p:nvPicPr>
          <p:cNvPr id="19" name="Picture Placeholder 18" descr="100% drawing a blackboard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4414" y="0"/>
            <a:ext cx="4997586" cy="2282888"/>
          </a:xfrm>
        </p:spPr>
      </p:pic>
      <p:pic>
        <p:nvPicPr>
          <p:cNvPr id="24" name="Picture Placeholder 23" descr="Person with headphones looking at a laptop">
            <a:extLst>
              <a:ext uri="{FF2B5EF4-FFF2-40B4-BE49-F238E27FC236}">
                <a16:creationId xmlns:a16="http://schemas.microsoft.com/office/drawing/2014/main" id="{33B9FAC2-EF3F-4A62-83A4-1D6577462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1774" y="2286000"/>
            <a:ext cx="5000226" cy="2282888"/>
          </a:xfrm>
        </p:spPr>
      </p:pic>
      <p:pic>
        <p:nvPicPr>
          <p:cNvPr id="29" name="Picture Placeholder 28" descr="Test paper and pencil">
            <a:extLst>
              <a:ext uri="{FF2B5EF4-FFF2-40B4-BE49-F238E27FC236}">
                <a16:creationId xmlns:a16="http://schemas.microsoft.com/office/drawing/2014/main" id="{69FBC014-8006-4626-AC29-BDEECCFD69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232" y="4572000"/>
            <a:ext cx="5001768" cy="2286000"/>
          </a:xfr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defines the following methods, which means that they are available in every object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1C643BBD-01D5-4517-A634-01C1F64029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07787135"/>
              </p:ext>
            </p:extLst>
          </p:nvPr>
        </p:nvGraphicFramePr>
        <p:xfrm>
          <a:off x="1285875" y="2419350"/>
          <a:ext cx="9360354" cy="33108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65031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689532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dirty="0"/>
                        <a:t>Object clone()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a new object that is the same as the object being cloned.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dirty="0"/>
                        <a:t>boolean equals(Object obj)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Determines whether one object is equal to another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dirty="0"/>
                        <a:t>int hashCode()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the hash code associated with the invoking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dirty="0"/>
                        <a:t>String toString()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a string that describes the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Lets get back to Override and take a look Person class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We can override toString method from </a:t>
            </a:r>
            <a:r>
              <a:rPr lang="en-US" b="1" dirty="0"/>
              <a:t>Object</a:t>
            </a:r>
            <a:r>
              <a:rPr lang="en-US" dirty="0"/>
              <a:t> class in Person class</a:t>
            </a:r>
          </a:p>
          <a:p>
            <a:r>
              <a:rPr lang="en-US" dirty="0"/>
              <a:t>We can also call toString from it super class using </a:t>
            </a:r>
            <a:r>
              <a:rPr lang="en-US" b="1" dirty="0"/>
              <a:t>super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6D02C20-680F-56D4-0DAC-B280BB9BA8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869" r="4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429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Lets Override toString method in Dosen class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We use </a:t>
            </a:r>
            <a:r>
              <a:rPr lang="en-US" b="1" dirty="0"/>
              <a:t>StringBuilder</a:t>
            </a:r>
            <a:r>
              <a:rPr lang="en-US" dirty="0"/>
              <a:t> here.</a:t>
            </a:r>
          </a:p>
          <a:p>
            <a:r>
              <a:rPr lang="en-US" dirty="0"/>
              <a:t>If you do String concatenation, then you should use a </a:t>
            </a:r>
            <a:r>
              <a:rPr lang="en-US" b="1" dirty="0"/>
              <a:t>StringBuilder</a:t>
            </a:r>
            <a:r>
              <a:rPr lang="en-US" dirty="0"/>
              <a:t> because it is much faster and consumes less memory.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C524645-3C40-8F2E-7532-5A8597F8F2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3" r="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852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/>
          <a:lstStyle/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A constructor initializes an object when it is created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04D8EF77-A20D-4637-41B5-BEDA61667E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68" b="2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477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Constructor has the same name as its class and is syntactically similar to a method.</a:t>
            </a:r>
          </a:p>
          <a:p>
            <a:r>
              <a:rPr lang="en-US" dirty="0"/>
              <a:t>However, constructors have no explicit return type.</a:t>
            </a:r>
          </a:p>
          <a:p>
            <a:r>
              <a:rPr lang="en-US" dirty="0"/>
              <a:t>Typically, you will use a constructor to give initial values to the instance variables defined by the class, or to perform any other startup procedures required to create a fully formed object.</a:t>
            </a:r>
          </a:p>
          <a:p>
            <a:r>
              <a:rPr lang="en-US" dirty="0"/>
              <a:t>We can also overload the constructor.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1D456FB2-600D-E827-B914-7632E58BAE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9" r="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142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Example usage of constructor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3BD9E2A-7F28-DED7-E426-C4DFE441CB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270" r="72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633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r>
              <a:rPr lang="en-US" dirty="0"/>
              <a:t>Access Control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1C643BBD-01D5-4517-A634-01C1F64029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38888302"/>
              </p:ext>
            </p:extLst>
          </p:nvPr>
        </p:nvGraphicFramePr>
        <p:xfrm>
          <a:off x="1285875" y="2419350"/>
          <a:ext cx="9621075" cy="33108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42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World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" y="3520914"/>
            <a:ext cx="5823877" cy="2727486"/>
          </a:xfrm>
        </p:spPr>
        <p:txBody>
          <a:bodyPr/>
          <a:lstStyle/>
          <a:p>
            <a:r>
              <a:rPr lang="en-US" dirty="0"/>
              <a:t>Class, Object &amp; Methods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>
          <a:xfrm>
            <a:off x="6164265" y="184840"/>
            <a:ext cx="5841996" cy="2987199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33258" y="3525611"/>
            <a:ext cx="7173006" cy="27209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- </a:t>
            </a:r>
            <a:r>
              <a:rPr lang="en-US" dirty="0"/>
              <a:t>A class is a template that defines the form of an object. It specifies both the data and the code that will operate on that data</a:t>
            </a:r>
          </a:p>
          <a:p>
            <a:r>
              <a:rPr lang="en-US" dirty="0"/>
              <a:t>- Objects are instances of a class</a:t>
            </a:r>
          </a:p>
          <a:p>
            <a:r>
              <a:rPr lang="en-US" dirty="0"/>
              <a:t>- Methods are subroutines that manipulate the data defined by the class and, in many cases, provide access to that data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r>
              <a:rPr lang="en-US" dirty="0"/>
              <a:t>Non-Access Control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1C643BBD-01D5-4517-A634-01C1F64029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70551639"/>
              </p:ext>
            </p:extLst>
          </p:nvPr>
        </p:nvGraphicFramePr>
        <p:xfrm>
          <a:off x="1285874" y="2419350"/>
          <a:ext cx="9658932" cy="29009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1473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241473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2414733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2414733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override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change it value, need to be initialized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access before any object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it global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it 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it 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5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/>
          <a:lstStyle/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What is abstract class?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DAF5242-0C71-BF71-A232-7085052EFA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7257" r="7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4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Example Abstract Class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Sometimes you will want to create a superclass that defines only a generalized form that will be shared by all of its subclasses, leaving it to each subclass to fill in the details.</a:t>
            </a:r>
          </a:p>
          <a:p>
            <a:r>
              <a:rPr lang="en-US" dirty="0"/>
              <a:t>This is the example case of Abstract Class: Two-Dimension Shape.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47247CCE-30DB-767C-EBEF-6764581BA8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56" r="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817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Example Abstract Class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As the program illustrates, all subclasses of </a:t>
            </a:r>
            <a:r>
              <a:rPr lang="en-US" b="1" dirty="0"/>
              <a:t>TwoDShape</a:t>
            </a:r>
            <a:r>
              <a:rPr lang="en-US" dirty="0"/>
              <a:t> must override </a:t>
            </a:r>
            <a:r>
              <a:rPr lang="en-US" b="1" dirty="0"/>
              <a:t>area</a:t>
            </a:r>
            <a:r>
              <a:rPr lang="en-US" dirty="0"/>
              <a:t>().</a:t>
            </a:r>
          </a:p>
          <a:p>
            <a:r>
              <a:rPr lang="en-US" dirty="0"/>
              <a:t>Only those methods declared as abstract need be overridden by subclasses.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88570BAF-E72E-E5B5-27EF-04CD432EC2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52" b="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155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/>
          <a:lstStyle/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What is Interface?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30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401913"/>
          </a:xfrm>
        </p:spPr>
        <p:txBody>
          <a:bodyPr/>
          <a:lstStyle/>
          <a:p>
            <a:r>
              <a:rPr lang="en-US" dirty="0"/>
              <a:t>A brief story of Interface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015413"/>
            <a:ext cx="5543524" cy="4300986"/>
          </a:xfrm>
        </p:spPr>
        <p:txBody>
          <a:bodyPr>
            <a:normAutofit/>
          </a:bodyPr>
          <a:lstStyle/>
          <a:p>
            <a:r>
              <a:rPr lang="en-US" dirty="0"/>
              <a:t>In object-­oriented programming, it is sometimes helpful to define what a class must do but not how it will do it. You have already seen an example of this: the abstract method.</a:t>
            </a:r>
          </a:p>
          <a:p>
            <a:r>
              <a:rPr lang="en-US" dirty="0"/>
              <a:t>An abstract method defines the signature for a method but provides no implementation. A subclass must provide its own implementation of each abstract method defined by its superclass.</a:t>
            </a:r>
          </a:p>
          <a:p>
            <a:r>
              <a:rPr lang="en-US" dirty="0"/>
              <a:t>Thus, an abstract method specifies the </a:t>
            </a:r>
            <a:r>
              <a:rPr lang="en-US" b="1" dirty="0"/>
              <a:t>interface</a:t>
            </a:r>
            <a:r>
              <a:rPr lang="en-US" dirty="0"/>
              <a:t> to the method but not the </a:t>
            </a:r>
            <a:r>
              <a:rPr lang="en-US" b="1" dirty="0"/>
              <a:t>implementation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40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401913"/>
          </a:xfrm>
        </p:spPr>
        <p:txBody>
          <a:bodyPr/>
          <a:lstStyle/>
          <a:p>
            <a:r>
              <a:rPr lang="en-US" dirty="0"/>
              <a:t>A brief story of Interface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015413"/>
            <a:ext cx="5543524" cy="4300986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</a:t>
            </a:r>
            <a:r>
              <a:rPr lang="en-US" dirty="0"/>
              <a:t> is syntactically similar to an abstract class, in that you can specify one or more methods that have no body.</a:t>
            </a:r>
          </a:p>
          <a:p>
            <a:r>
              <a:rPr lang="en-US" dirty="0"/>
              <a:t>Those methods must be implemented by a class in order for their actions to be defined.</a:t>
            </a:r>
          </a:p>
          <a:p>
            <a:r>
              <a:rPr lang="en-US" dirty="0"/>
              <a:t>Thus, an interface specifies what must be done, but not how to do it.</a:t>
            </a:r>
          </a:p>
          <a:p>
            <a:r>
              <a:rPr lang="en-US" dirty="0"/>
              <a:t>Once an </a:t>
            </a:r>
            <a:r>
              <a:rPr lang="en-US" b="1" dirty="0"/>
              <a:t>interface</a:t>
            </a:r>
            <a:r>
              <a:rPr lang="en-US" dirty="0"/>
              <a:t> is defined, any number of classes can implement it. Also, one class can </a:t>
            </a:r>
            <a:r>
              <a:rPr lang="en-US" b="1" dirty="0"/>
              <a:t>implement</a:t>
            </a:r>
            <a:r>
              <a:rPr lang="en-US" dirty="0"/>
              <a:t> any number of interfaces.</a:t>
            </a:r>
            <a:endParaRPr lang="en-US" b="1" dirty="0"/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89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Example Interface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12CF7A6-268A-3346-A057-F0D5DD95BD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670" r="7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6892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r>
              <a:rPr lang="en-US" dirty="0"/>
              <a:t>Bayu Rimba Pratama, ST, M.Kom</a:t>
            </a:r>
          </a:p>
          <a:p>
            <a:r>
              <a:rPr lang="en-US" dirty="0"/>
              <a:t>bayurimba@gmail.com</a:t>
            </a:r>
          </a:p>
          <a:p>
            <a:r>
              <a:rPr lang="en-US" dirty="0"/>
              <a:t>+62 83 100 577 580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To create object from Person class, just write: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man = new Person();</a:t>
            </a:r>
          </a:p>
          <a:p>
            <a:r>
              <a:rPr lang="en-US" dirty="0"/>
              <a:t>To set man’s name, write:</a:t>
            </a:r>
          </a:p>
          <a:p>
            <a:pPr algn="ctr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man.setName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(“Bayu Rimba”);</a:t>
            </a:r>
          </a:p>
          <a:p>
            <a:r>
              <a:rPr lang="en-US" dirty="0"/>
              <a:t>To set man’s age, write:</a:t>
            </a:r>
          </a:p>
          <a:p>
            <a:pPr algn="ctr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man.setAge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(37);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5C1777B1-89B2-AA07-7EEE-2E3B53B9CE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91" r="12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1EDDCCB-513B-45A4-3CB9-E2D897F8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vs Object Oriented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378A02-8891-CB6C-12B0-FBD5EA0DAE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Procedural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5C3192-4402-1A96-1D4B-A4E78BFA36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Define new type as a Struct</a:t>
            </a:r>
          </a:p>
          <a:p>
            <a:r>
              <a:rPr lang="en-US" dirty="0"/>
              <a:t>Anyone have access and change any part of the struct</a:t>
            </a:r>
          </a:p>
          <a:p>
            <a:r>
              <a:rPr lang="en-US" dirty="0"/>
              <a:t>Everything is a variable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F02FA9E-30B8-6484-3778-89452DDE16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0FD9-D941-1512-C0A9-53B3F4A819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Define new type as a Class</a:t>
            </a:r>
          </a:p>
          <a:p>
            <a:r>
              <a:rPr lang="en-US" dirty="0"/>
              <a:t>We use getter/setter method to access or change its attribute</a:t>
            </a:r>
          </a:p>
          <a:p>
            <a:r>
              <a:rPr lang="en-US" dirty="0"/>
              <a:t>Everything is an object</a:t>
            </a:r>
          </a:p>
          <a:p>
            <a:r>
              <a:rPr lang="en-US" dirty="0"/>
              <a:t>Code reuse (inheritance, composition)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D615-A444-5D30-4CD8-AD07EC25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20AD-A63F-0FA7-E9FB-F07D0F7C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1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Inheritance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Polymorphism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/>
          <a:lstStyle/>
          <a:p>
            <a:r>
              <a:rPr lang="en-US" dirty="0"/>
              <a:t>Lets take a look again to Person Class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5CA4669C-6DC8-8DA4-7607-7FC8824873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825" r="68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We can reuse Person class to create another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Lets says Mahasiswa is subclass of Person. Then we can create class Mahasiswa that inherit all attribute and method from Person’s class.</a:t>
            </a:r>
          </a:p>
          <a:p>
            <a:r>
              <a:rPr lang="en-US" dirty="0"/>
              <a:t>Note:</a:t>
            </a:r>
          </a:p>
          <a:p>
            <a:pPr marL="285750" indent="-285750">
              <a:buFontTx/>
              <a:buChar char="-"/>
            </a:pPr>
            <a:r>
              <a:rPr lang="en-US" dirty="0"/>
              <a:t>A class can only extend the definition of one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Inheritance “is-a” relationship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2DB2549-E5B5-76AC-B252-E8570B31A8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78" r="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168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Lets create another class from Person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Lets says Dosen is also subclass of Person but, different from Mahasiswa, it have NIDN attribute.</a:t>
            </a:r>
          </a:p>
          <a:p>
            <a:r>
              <a:rPr lang="en-US" dirty="0"/>
              <a:t>Dosen class is also inherit all attribute and method from person class.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5378380-8A57-A80C-EEA4-5E91626422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8" r="5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234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Example usage of Mahasiswa and Dosen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A892645-71BF-BB59-40B3-7F7ECAF1F4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674" r="7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628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What happen if we change Person class?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All subclass of Person will get the updates.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2AF75C48-DBAC-243E-2519-CAE5487719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790" r="12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172853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431</TotalTime>
  <Words>1019</Words>
  <Application>Microsoft Office PowerPoint</Application>
  <PresentationFormat>Widescreen</PresentationFormat>
  <Paragraphs>199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Avenir Next LT Pro</vt:lpstr>
      <vt:lpstr>Calibri</vt:lpstr>
      <vt:lpstr>Century Gothic</vt:lpstr>
      <vt:lpstr>Courier New</vt:lpstr>
      <vt:lpstr>Posterama</vt:lpstr>
      <vt:lpstr>SineVTI</vt:lpstr>
      <vt:lpstr>Object Oriented Programming </vt:lpstr>
      <vt:lpstr>Class, Object &amp; Methods</vt:lpstr>
      <vt:lpstr>Example</vt:lpstr>
      <vt:lpstr>Procedural vs Object Oriented</vt:lpstr>
      <vt:lpstr>Inheritance and Polymorphism</vt:lpstr>
      <vt:lpstr>We can reuse Person class to create another</vt:lpstr>
      <vt:lpstr>Lets create another class from Person</vt:lpstr>
      <vt:lpstr>Example usage of Mahasiswa and Dosen</vt:lpstr>
      <vt:lpstr>What happen if we change Person class?</vt:lpstr>
      <vt:lpstr>Overloading</vt:lpstr>
      <vt:lpstr>Before continue to Overriding, lets take a while to study Object class</vt:lpstr>
      <vt:lpstr>The Object Class</vt:lpstr>
      <vt:lpstr>Object defines the following methods, which means that they are available in every object</vt:lpstr>
      <vt:lpstr>Lets get back to Override and take a look Person class</vt:lpstr>
      <vt:lpstr>Lets Override toString method in Dosen class</vt:lpstr>
      <vt:lpstr>Constructor</vt:lpstr>
      <vt:lpstr>Constructor Overloading</vt:lpstr>
      <vt:lpstr>Example usage of constructor</vt:lpstr>
      <vt:lpstr>Access Control</vt:lpstr>
      <vt:lpstr>Non-Access Control</vt:lpstr>
      <vt:lpstr>Abstract Class</vt:lpstr>
      <vt:lpstr>Example Abstract Class</vt:lpstr>
      <vt:lpstr>Example Abstract Class</vt:lpstr>
      <vt:lpstr>Interface</vt:lpstr>
      <vt:lpstr>A brief story of Interface</vt:lpstr>
      <vt:lpstr>A brief story of Interface</vt:lpstr>
      <vt:lpstr>Example 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Bayu Pratama</dc:creator>
  <cp:lastModifiedBy>Bayu Pratama</cp:lastModifiedBy>
  <cp:revision>56</cp:revision>
  <dcterms:created xsi:type="dcterms:W3CDTF">2023-03-16T02:06:26Z</dcterms:created>
  <dcterms:modified xsi:type="dcterms:W3CDTF">2023-03-23T10:14:53Z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