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267" r:id="rId4"/>
    <p:sldId id="262" r:id="rId5"/>
    <p:sldId id="258" r:id="rId6"/>
    <p:sldId id="263" r:id="rId7"/>
    <p:sldId id="268" r:id="rId8"/>
    <p:sldId id="270" r:id="rId9"/>
    <p:sldId id="271" r:id="rId10"/>
    <p:sldId id="272" r:id="rId11"/>
    <p:sldId id="273" r:id="rId12"/>
    <p:sldId id="274" r:id="rId13"/>
    <p:sldId id="288" r:id="rId14"/>
    <p:sldId id="289" r:id="rId15"/>
    <p:sldId id="290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4" r:id="rId26"/>
    <p:sldId id="286" r:id="rId27"/>
    <p:sldId id="287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32D06-EB64-43F0-BEE1-B65D877351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EE0426-9472-41D9-8063-EAE270C217AC}">
      <dgm:prSet/>
      <dgm:spPr/>
      <dgm:t>
        <a:bodyPr/>
        <a:lstStyle/>
        <a:p>
          <a:r>
            <a:rPr lang="en-US" dirty="0"/>
            <a:t>Java GUI memiliki 3 package: abstract windows kit (AWT), Swing toolkit dan JavaFX.</a:t>
          </a:r>
        </a:p>
      </dgm:t>
    </dgm:pt>
    <dgm:pt modelId="{23D41AB6-DF87-4661-A402-5A489704F520}" type="parTrans" cxnId="{9F626046-91D8-488E-8021-B39E84B8EECE}">
      <dgm:prSet/>
      <dgm:spPr/>
      <dgm:t>
        <a:bodyPr/>
        <a:lstStyle/>
        <a:p>
          <a:endParaRPr lang="en-US"/>
        </a:p>
      </dgm:t>
    </dgm:pt>
    <dgm:pt modelId="{E4B35B4F-82CF-4D6B-9E3B-623632041AB7}" type="sibTrans" cxnId="{9F626046-91D8-488E-8021-B39E84B8EECE}">
      <dgm:prSet/>
      <dgm:spPr/>
      <dgm:t>
        <a:bodyPr/>
        <a:lstStyle/>
        <a:p>
          <a:endParaRPr lang="en-US"/>
        </a:p>
      </dgm:t>
    </dgm:pt>
    <dgm:pt modelId="{A0CA3FEA-46B2-4868-BE32-30A3B40FE50C}">
      <dgm:prSet/>
      <dgm:spPr/>
      <dgm:t>
        <a:bodyPr/>
        <a:lstStyle/>
        <a:p>
          <a:r>
            <a:rPr lang="en-US" dirty="0"/>
            <a:t>Kita akan </a:t>
          </a:r>
          <a:r>
            <a:rPr lang="en-US" dirty="0" err="1"/>
            <a:t>fokus</a:t>
          </a:r>
          <a:r>
            <a:rPr lang="en-US" dirty="0"/>
            <a:t> pada Swing.</a:t>
          </a:r>
        </a:p>
      </dgm:t>
    </dgm:pt>
    <dgm:pt modelId="{F3303857-65B7-4529-954D-57AD48771601}" type="parTrans" cxnId="{A834447C-6770-4F50-80EB-DDAD1EB7CB67}">
      <dgm:prSet/>
      <dgm:spPr/>
      <dgm:t>
        <a:bodyPr/>
        <a:lstStyle/>
        <a:p>
          <a:endParaRPr lang="en-US"/>
        </a:p>
      </dgm:t>
    </dgm:pt>
    <dgm:pt modelId="{D4D49244-53F5-4D01-A9FD-480523BD8C4A}" type="sibTrans" cxnId="{A834447C-6770-4F50-80EB-DDAD1EB7CB67}">
      <dgm:prSet/>
      <dgm:spPr/>
      <dgm:t>
        <a:bodyPr/>
        <a:lstStyle/>
        <a:p>
          <a:endParaRPr lang="en-US"/>
        </a:p>
      </dgm:t>
    </dgm:pt>
    <dgm:pt modelId="{93F303DE-DE3E-4F5E-AE1A-3B1B6711D1A6}">
      <dgm:prSet/>
      <dgm:spPr/>
      <dgm:t>
        <a:bodyPr/>
        <a:lstStyle/>
        <a:p>
          <a:r>
            <a:rPr lang="en-US" dirty="0"/>
            <a:t>Komponen dari package Swing, memiliki prefix J di </a:t>
          </a:r>
          <a:r>
            <a:rPr lang="en-US" dirty="0" err="1"/>
            <a:t>depannya</a:t>
          </a:r>
          <a:r>
            <a:rPr lang="en-US" dirty="0"/>
            <a:t> (misal JFrame, JWindows, dll).</a:t>
          </a:r>
        </a:p>
      </dgm:t>
    </dgm:pt>
    <dgm:pt modelId="{26D3E2EF-FED7-4C9A-A7E6-4609150E09C6}" type="parTrans" cxnId="{2EE4CCD8-7054-4BF2-A4BC-26BB616263E2}">
      <dgm:prSet/>
      <dgm:spPr/>
      <dgm:t>
        <a:bodyPr/>
        <a:lstStyle/>
        <a:p>
          <a:endParaRPr lang="en-US"/>
        </a:p>
      </dgm:t>
    </dgm:pt>
    <dgm:pt modelId="{35CA9AAD-596B-4CAF-84F3-7D1B7268D3E1}" type="sibTrans" cxnId="{2EE4CCD8-7054-4BF2-A4BC-26BB616263E2}">
      <dgm:prSet/>
      <dgm:spPr/>
      <dgm:t>
        <a:bodyPr/>
        <a:lstStyle/>
        <a:p>
          <a:endParaRPr lang="en-US"/>
        </a:p>
      </dgm:t>
    </dgm:pt>
    <dgm:pt modelId="{534E1003-6AB6-4E40-896A-F852996A5E8B}" type="pres">
      <dgm:prSet presAssocID="{4FC32D06-EB64-43F0-BEE1-B65D877351A1}" presName="linear" presStyleCnt="0">
        <dgm:presLayoutVars>
          <dgm:animLvl val="lvl"/>
          <dgm:resizeHandles val="exact"/>
        </dgm:presLayoutVars>
      </dgm:prSet>
      <dgm:spPr/>
    </dgm:pt>
    <dgm:pt modelId="{B29BD716-6928-48CB-B3D6-E7AE44BD1BE7}" type="pres">
      <dgm:prSet presAssocID="{8DEE0426-9472-41D9-8063-EAE270C217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E5EADF-0750-4451-BBC3-68874EB5F3C6}" type="pres">
      <dgm:prSet presAssocID="{E4B35B4F-82CF-4D6B-9E3B-623632041AB7}" presName="spacer" presStyleCnt="0"/>
      <dgm:spPr/>
    </dgm:pt>
    <dgm:pt modelId="{59EF9D49-B8A9-43C7-9D05-D277D7007AA7}" type="pres">
      <dgm:prSet presAssocID="{A0CA3FEA-46B2-4868-BE32-30A3B40FE5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FCAA65-C38E-4497-935F-5D9F7A855390}" type="pres">
      <dgm:prSet presAssocID="{D4D49244-53F5-4D01-A9FD-480523BD8C4A}" presName="spacer" presStyleCnt="0"/>
      <dgm:spPr/>
    </dgm:pt>
    <dgm:pt modelId="{F858D1BD-0711-4B67-BFFB-D5D0A20CE9C7}" type="pres">
      <dgm:prSet presAssocID="{93F303DE-DE3E-4F5E-AE1A-3B1B6711D1A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626046-91D8-488E-8021-B39E84B8EECE}" srcId="{4FC32D06-EB64-43F0-BEE1-B65D877351A1}" destId="{8DEE0426-9472-41D9-8063-EAE270C217AC}" srcOrd="0" destOrd="0" parTransId="{23D41AB6-DF87-4661-A402-5A489704F520}" sibTransId="{E4B35B4F-82CF-4D6B-9E3B-623632041AB7}"/>
    <dgm:cxn modelId="{B729E34F-51A4-4085-AE51-215145801C7D}" type="presOf" srcId="{A0CA3FEA-46B2-4868-BE32-30A3B40FE50C}" destId="{59EF9D49-B8A9-43C7-9D05-D277D7007AA7}" srcOrd="0" destOrd="0" presId="urn:microsoft.com/office/officeart/2005/8/layout/vList2"/>
    <dgm:cxn modelId="{19874253-F482-4CF7-A2C4-8D93D7BBBB6A}" type="presOf" srcId="{4FC32D06-EB64-43F0-BEE1-B65D877351A1}" destId="{534E1003-6AB6-4E40-896A-F852996A5E8B}" srcOrd="0" destOrd="0" presId="urn:microsoft.com/office/officeart/2005/8/layout/vList2"/>
    <dgm:cxn modelId="{DDC1FE76-9A2D-47B3-8E6A-FC45047E4588}" type="presOf" srcId="{8DEE0426-9472-41D9-8063-EAE270C217AC}" destId="{B29BD716-6928-48CB-B3D6-E7AE44BD1BE7}" srcOrd="0" destOrd="0" presId="urn:microsoft.com/office/officeart/2005/8/layout/vList2"/>
    <dgm:cxn modelId="{A834447C-6770-4F50-80EB-DDAD1EB7CB67}" srcId="{4FC32D06-EB64-43F0-BEE1-B65D877351A1}" destId="{A0CA3FEA-46B2-4868-BE32-30A3B40FE50C}" srcOrd="1" destOrd="0" parTransId="{F3303857-65B7-4529-954D-57AD48771601}" sibTransId="{D4D49244-53F5-4D01-A9FD-480523BD8C4A}"/>
    <dgm:cxn modelId="{2EE4CCD8-7054-4BF2-A4BC-26BB616263E2}" srcId="{4FC32D06-EB64-43F0-BEE1-B65D877351A1}" destId="{93F303DE-DE3E-4F5E-AE1A-3B1B6711D1A6}" srcOrd="2" destOrd="0" parTransId="{26D3E2EF-FED7-4C9A-A7E6-4609150E09C6}" sibTransId="{35CA9AAD-596B-4CAF-84F3-7D1B7268D3E1}"/>
    <dgm:cxn modelId="{C19EE0F0-CAF3-4B6B-AD3A-FD6F7340CE97}" type="presOf" srcId="{93F303DE-DE3E-4F5E-AE1A-3B1B6711D1A6}" destId="{F858D1BD-0711-4B67-BFFB-D5D0A20CE9C7}" srcOrd="0" destOrd="0" presId="urn:microsoft.com/office/officeart/2005/8/layout/vList2"/>
    <dgm:cxn modelId="{27575762-713B-448A-9E65-4354DEE4283C}" type="presParOf" srcId="{534E1003-6AB6-4E40-896A-F852996A5E8B}" destId="{B29BD716-6928-48CB-B3D6-E7AE44BD1BE7}" srcOrd="0" destOrd="0" presId="urn:microsoft.com/office/officeart/2005/8/layout/vList2"/>
    <dgm:cxn modelId="{4428334D-6BFE-4252-9C61-ADA7F3C690BE}" type="presParOf" srcId="{534E1003-6AB6-4E40-896A-F852996A5E8B}" destId="{9AE5EADF-0750-4451-BBC3-68874EB5F3C6}" srcOrd="1" destOrd="0" presId="urn:microsoft.com/office/officeart/2005/8/layout/vList2"/>
    <dgm:cxn modelId="{291A7FCC-A075-4465-B069-FBED246F5B49}" type="presParOf" srcId="{534E1003-6AB6-4E40-896A-F852996A5E8B}" destId="{59EF9D49-B8A9-43C7-9D05-D277D7007AA7}" srcOrd="2" destOrd="0" presId="urn:microsoft.com/office/officeart/2005/8/layout/vList2"/>
    <dgm:cxn modelId="{21EB40D2-EFF6-4A54-AC53-5B5936CFE80B}" type="presParOf" srcId="{534E1003-6AB6-4E40-896A-F852996A5E8B}" destId="{E1FCAA65-C38E-4497-935F-5D9F7A855390}" srcOrd="3" destOrd="0" presId="urn:microsoft.com/office/officeart/2005/8/layout/vList2"/>
    <dgm:cxn modelId="{FA94DDF8-AA6E-4B5D-8F16-C41DF41D4442}" type="presParOf" srcId="{534E1003-6AB6-4E40-896A-F852996A5E8B}" destId="{F858D1BD-0711-4B67-BFFB-D5D0A20CE9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25B3F-37AD-4F2C-97D7-62CDDF12F75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3E732B-1191-4957-8C99-FCF3F8E1616B}">
      <dgm:prSet phldrT="[Text]"/>
      <dgm:spPr/>
      <dgm:t>
        <a:bodyPr anchor="t"/>
        <a:lstStyle/>
        <a:p>
          <a:pPr algn="l"/>
          <a:r>
            <a:rPr lang="en-US" dirty="0"/>
            <a:t>AWT components is heavy weighted thus t</a:t>
          </a:r>
          <a:r>
            <a:rPr lang="en-US" b="0" i="0" dirty="0"/>
            <a:t>he execution time of AWT is more than other. </a:t>
          </a:r>
          <a:r>
            <a:rPr lang="en-US" dirty="0"/>
            <a:t>It </a:t>
          </a:r>
          <a:r>
            <a:rPr lang="en-US" b="0" i="0" dirty="0"/>
            <a:t>has comparatively less functionality as compared to others. If using AWT, you have to implement a lot of things yourself. </a:t>
          </a:r>
          <a:endParaRPr lang="en-US" dirty="0"/>
        </a:p>
      </dgm:t>
    </dgm:pt>
    <dgm:pt modelId="{4105009F-A361-4028-BBD8-9625019D0B7C}" type="parTrans" cxnId="{A6D70548-D9CC-4A37-8151-7CFFEDB80B3E}">
      <dgm:prSet/>
      <dgm:spPr/>
      <dgm:t>
        <a:bodyPr/>
        <a:lstStyle/>
        <a:p>
          <a:endParaRPr lang="en-US"/>
        </a:p>
      </dgm:t>
    </dgm:pt>
    <dgm:pt modelId="{CF4B9BF3-0C97-4CC0-8D91-B19D1E339514}" type="sibTrans" cxnId="{A6D70548-D9CC-4A37-8151-7CFFEDB80B3E}">
      <dgm:prSet/>
      <dgm:spPr/>
      <dgm:t>
        <a:bodyPr/>
        <a:lstStyle/>
        <a:p>
          <a:endParaRPr lang="en-US"/>
        </a:p>
      </dgm:t>
    </dgm:pt>
    <dgm:pt modelId="{D0968F0B-914A-4893-A353-1BAE0E7E01C7}">
      <dgm:prSet phldrT="[Text]"/>
      <dgm:spPr/>
      <dgm:t>
        <a:bodyPr anchor="t"/>
        <a:lstStyle/>
        <a:p>
          <a:pPr algn="l"/>
          <a:r>
            <a:rPr lang="en-US" b="0" i="0" dirty="0"/>
            <a:t>Swing is its mature and stable. Swing provides a rich set of components. With Swing, we can create complex and highly customizable interfaces using a variety of layout managers, containers, and components.</a:t>
          </a:r>
          <a:endParaRPr lang="en-US" dirty="0"/>
        </a:p>
      </dgm:t>
    </dgm:pt>
    <dgm:pt modelId="{6F274E7C-89A3-4E73-986E-CE008F260776}" type="parTrans" cxnId="{A084AB40-996C-43B4-B272-2B1A3FDCCF49}">
      <dgm:prSet/>
      <dgm:spPr/>
      <dgm:t>
        <a:bodyPr/>
        <a:lstStyle/>
        <a:p>
          <a:endParaRPr lang="en-US"/>
        </a:p>
      </dgm:t>
    </dgm:pt>
    <dgm:pt modelId="{B75CEFB5-1926-420D-9871-B21D65C6FD65}" type="sibTrans" cxnId="{A084AB40-996C-43B4-B272-2B1A3FDCCF49}">
      <dgm:prSet/>
      <dgm:spPr/>
      <dgm:t>
        <a:bodyPr/>
        <a:lstStyle/>
        <a:p>
          <a:endParaRPr lang="en-US"/>
        </a:p>
      </dgm:t>
    </dgm:pt>
    <dgm:pt modelId="{35FE2494-BFFD-4203-8846-2ED4792E9A17}">
      <dgm:prSet phldrT="[Text]"/>
      <dgm:spPr/>
      <dgm:t>
        <a:bodyPr anchor="t"/>
        <a:lstStyle/>
        <a:p>
          <a:pPr algn="l"/>
          <a:r>
            <a:rPr lang="en-US" b="0" i="0" dirty="0"/>
            <a:t>JavaFX has a modern architecture and supports a wide range of UI components, animations, multimedia features, including hardware acceleration and 3D graphics. This makes it ideal for creating visually-rich and interactive applications.</a:t>
          </a:r>
          <a:endParaRPr lang="en-US" dirty="0"/>
        </a:p>
      </dgm:t>
    </dgm:pt>
    <dgm:pt modelId="{77798203-AE37-4E9D-8A79-C286DADAF882}" type="parTrans" cxnId="{93C3A505-F4BD-4994-9C33-BDF1891EA718}">
      <dgm:prSet/>
      <dgm:spPr/>
      <dgm:t>
        <a:bodyPr/>
        <a:lstStyle/>
        <a:p>
          <a:endParaRPr lang="en-US"/>
        </a:p>
      </dgm:t>
    </dgm:pt>
    <dgm:pt modelId="{BEAEF1D7-44FF-42ED-9542-F461F682AD3C}" type="sibTrans" cxnId="{93C3A505-F4BD-4994-9C33-BDF1891EA718}">
      <dgm:prSet/>
      <dgm:spPr/>
      <dgm:t>
        <a:bodyPr/>
        <a:lstStyle/>
        <a:p>
          <a:endParaRPr lang="en-US"/>
        </a:p>
      </dgm:t>
    </dgm:pt>
    <dgm:pt modelId="{361BA838-4F40-4D3A-8756-D7AC8FDBAEAD}" type="pres">
      <dgm:prSet presAssocID="{16C25B3F-37AD-4F2C-97D7-62CDDF12F752}" presName="diagram" presStyleCnt="0">
        <dgm:presLayoutVars>
          <dgm:dir/>
          <dgm:resizeHandles val="exact"/>
        </dgm:presLayoutVars>
      </dgm:prSet>
      <dgm:spPr/>
    </dgm:pt>
    <dgm:pt modelId="{4C38112B-E7B7-4FC1-9A51-D85E97D7DFB0}" type="pres">
      <dgm:prSet presAssocID="{FE3E732B-1191-4957-8C99-FCF3F8E1616B}" presName="node" presStyleLbl="node1" presStyleIdx="0" presStyleCnt="3" custScaleY="169527">
        <dgm:presLayoutVars>
          <dgm:bulletEnabled val="1"/>
        </dgm:presLayoutVars>
      </dgm:prSet>
      <dgm:spPr/>
    </dgm:pt>
    <dgm:pt modelId="{259117E1-1C03-4B06-88AE-4088A77A6A6E}" type="pres">
      <dgm:prSet presAssocID="{CF4B9BF3-0C97-4CC0-8D91-B19D1E339514}" presName="sibTrans" presStyleCnt="0"/>
      <dgm:spPr/>
    </dgm:pt>
    <dgm:pt modelId="{04836D64-B31E-43E2-9665-4DF75B1A6C8C}" type="pres">
      <dgm:prSet presAssocID="{D0968F0B-914A-4893-A353-1BAE0E7E01C7}" presName="node" presStyleLbl="node1" presStyleIdx="1" presStyleCnt="3" custScaleY="170429">
        <dgm:presLayoutVars>
          <dgm:bulletEnabled val="1"/>
        </dgm:presLayoutVars>
      </dgm:prSet>
      <dgm:spPr/>
    </dgm:pt>
    <dgm:pt modelId="{98BF835E-3AA1-40BC-A2AB-79AD0D8CD514}" type="pres">
      <dgm:prSet presAssocID="{B75CEFB5-1926-420D-9871-B21D65C6FD65}" presName="sibTrans" presStyleCnt="0"/>
      <dgm:spPr/>
    </dgm:pt>
    <dgm:pt modelId="{6E0BAFF2-AFC3-4350-960F-487B5BF3A0CC}" type="pres">
      <dgm:prSet presAssocID="{35FE2494-BFFD-4203-8846-2ED4792E9A17}" presName="node" presStyleLbl="node1" presStyleIdx="2" presStyleCnt="3" custScaleY="170429">
        <dgm:presLayoutVars>
          <dgm:bulletEnabled val="1"/>
        </dgm:presLayoutVars>
      </dgm:prSet>
      <dgm:spPr/>
    </dgm:pt>
  </dgm:ptLst>
  <dgm:cxnLst>
    <dgm:cxn modelId="{93C3A505-F4BD-4994-9C33-BDF1891EA718}" srcId="{16C25B3F-37AD-4F2C-97D7-62CDDF12F752}" destId="{35FE2494-BFFD-4203-8846-2ED4792E9A17}" srcOrd="2" destOrd="0" parTransId="{77798203-AE37-4E9D-8A79-C286DADAF882}" sibTransId="{BEAEF1D7-44FF-42ED-9542-F461F682AD3C}"/>
    <dgm:cxn modelId="{6A5E9D37-0891-4A57-B273-56D035FA9255}" type="presOf" srcId="{16C25B3F-37AD-4F2C-97D7-62CDDF12F752}" destId="{361BA838-4F40-4D3A-8756-D7AC8FDBAEAD}" srcOrd="0" destOrd="0" presId="urn:microsoft.com/office/officeart/2005/8/layout/default"/>
    <dgm:cxn modelId="{A084AB40-996C-43B4-B272-2B1A3FDCCF49}" srcId="{16C25B3F-37AD-4F2C-97D7-62CDDF12F752}" destId="{D0968F0B-914A-4893-A353-1BAE0E7E01C7}" srcOrd="1" destOrd="0" parTransId="{6F274E7C-89A3-4E73-986E-CE008F260776}" sibTransId="{B75CEFB5-1926-420D-9871-B21D65C6FD65}"/>
    <dgm:cxn modelId="{A6D70548-D9CC-4A37-8151-7CFFEDB80B3E}" srcId="{16C25B3F-37AD-4F2C-97D7-62CDDF12F752}" destId="{FE3E732B-1191-4957-8C99-FCF3F8E1616B}" srcOrd="0" destOrd="0" parTransId="{4105009F-A361-4028-BBD8-9625019D0B7C}" sibTransId="{CF4B9BF3-0C97-4CC0-8D91-B19D1E339514}"/>
    <dgm:cxn modelId="{A15EEDD2-9CA6-4F71-8DC3-9CD4D70907DF}" type="presOf" srcId="{FE3E732B-1191-4957-8C99-FCF3F8E1616B}" destId="{4C38112B-E7B7-4FC1-9A51-D85E97D7DFB0}" srcOrd="0" destOrd="0" presId="urn:microsoft.com/office/officeart/2005/8/layout/default"/>
    <dgm:cxn modelId="{85A2D3E9-ECF3-4976-91C7-CEADFFBE00D3}" type="presOf" srcId="{D0968F0B-914A-4893-A353-1BAE0E7E01C7}" destId="{04836D64-B31E-43E2-9665-4DF75B1A6C8C}" srcOrd="0" destOrd="0" presId="urn:microsoft.com/office/officeart/2005/8/layout/default"/>
    <dgm:cxn modelId="{A52B99F8-06EE-406F-888E-8A0EC6DE18B2}" type="presOf" srcId="{35FE2494-BFFD-4203-8846-2ED4792E9A17}" destId="{6E0BAFF2-AFC3-4350-960F-487B5BF3A0CC}" srcOrd="0" destOrd="0" presId="urn:microsoft.com/office/officeart/2005/8/layout/default"/>
    <dgm:cxn modelId="{6E2B0C0C-9DCB-4FD5-884E-8C3676721CB7}" type="presParOf" srcId="{361BA838-4F40-4D3A-8756-D7AC8FDBAEAD}" destId="{4C38112B-E7B7-4FC1-9A51-D85E97D7DFB0}" srcOrd="0" destOrd="0" presId="urn:microsoft.com/office/officeart/2005/8/layout/default"/>
    <dgm:cxn modelId="{8A9A45A2-8D0C-401F-A9EC-4ABD5E2F154D}" type="presParOf" srcId="{361BA838-4F40-4D3A-8756-D7AC8FDBAEAD}" destId="{259117E1-1C03-4B06-88AE-4088A77A6A6E}" srcOrd="1" destOrd="0" presId="urn:microsoft.com/office/officeart/2005/8/layout/default"/>
    <dgm:cxn modelId="{5E3DA6CE-F7DC-4C4C-BE70-B8E9C78DD02D}" type="presParOf" srcId="{361BA838-4F40-4D3A-8756-D7AC8FDBAEAD}" destId="{04836D64-B31E-43E2-9665-4DF75B1A6C8C}" srcOrd="2" destOrd="0" presId="urn:microsoft.com/office/officeart/2005/8/layout/default"/>
    <dgm:cxn modelId="{0D43D9B1-D79F-4966-8B22-94EC23EB1BD2}" type="presParOf" srcId="{361BA838-4F40-4D3A-8756-D7AC8FDBAEAD}" destId="{98BF835E-3AA1-40BC-A2AB-79AD0D8CD514}" srcOrd="3" destOrd="0" presId="urn:microsoft.com/office/officeart/2005/8/layout/default"/>
    <dgm:cxn modelId="{BA0B9CAC-1811-460F-80D8-5F0F4B1B7B69}" type="presParOf" srcId="{361BA838-4F40-4D3A-8756-D7AC8FDBAEAD}" destId="{6E0BAFF2-AFC3-4350-960F-487B5BF3A0C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92D28-B964-4A12-A74D-3C057E91A42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728FC-4B77-4CC3-9371-C259CBDA0726}">
      <dgm:prSet phldrT="[Text]"/>
      <dgm:spPr/>
      <dgm:t>
        <a:bodyPr/>
        <a:lstStyle/>
        <a:p>
          <a:r>
            <a:rPr lang="en-US" dirty="0" err="1"/>
            <a:t>FlowLayout</a:t>
          </a:r>
          <a:endParaRPr lang="en-US" dirty="0"/>
        </a:p>
      </dgm:t>
    </dgm:pt>
    <dgm:pt modelId="{46E3787D-FD5B-4D54-B3C2-C207BEDDBBC4}" type="parTrans" cxnId="{DAF19A18-520E-4A23-9DED-F3A846940B2D}">
      <dgm:prSet/>
      <dgm:spPr/>
      <dgm:t>
        <a:bodyPr/>
        <a:lstStyle/>
        <a:p>
          <a:endParaRPr lang="en-US"/>
        </a:p>
      </dgm:t>
    </dgm:pt>
    <dgm:pt modelId="{5D7F3E7E-FDE9-4602-94DC-49CBD18974AB}" type="sibTrans" cxnId="{DAF19A18-520E-4A23-9DED-F3A846940B2D}">
      <dgm:prSet/>
      <dgm:spPr/>
      <dgm:t>
        <a:bodyPr/>
        <a:lstStyle/>
        <a:p>
          <a:endParaRPr lang="en-US"/>
        </a:p>
      </dgm:t>
    </dgm:pt>
    <dgm:pt modelId="{1D2E6054-1AF6-4CAA-B8E8-39BB3A71F405}">
      <dgm:prSet phldrT="[Text]"/>
      <dgm:spPr/>
      <dgm:t>
        <a:bodyPr/>
        <a:lstStyle/>
        <a:p>
          <a:r>
            <a:rPr lang="en-US" dirty="0" err="1"/>
            <a:t>GridLayout</a:t>
          </a:r>
          <a:endParaRPr lang="en-US" dirty="0"/>
        </a:p>
      </dgm:t>
    </dgm:pt>
    <dgm:pt modelId="{81D9F7A0-BA17-478F-B936-5F43952938EA}" type="sibTrans" cxnId="{0636BAD5-5824-4063-AEA6-A39CF2B5AA6E}">
      <dgm:prSet/>
      <dgm:spPr/>
      <dgm:t>
        <a:bodyPr/>
        <a:lstStyle/>
        <a:p>
          <a:endParaRPr lang="en-US"/>
        </a:p>
      </dgm:t>
    </dgm:pt>
    <dgm:pt modelId="{1EF61EB6-B995-4183-A7B7-BCC4C41E9445}" type="parTrans" cxnId="{0636BAD5-5824-4063-AEA6-A39CF2B5AA6E}">
      <dgm:prSet/>
      <dgm:spPr/>
      <dgm:t>
        <a:bodyPr/>
        <a:lstStyle/>
        <a:p>
          <a:endParaRPr lang="en-US"/>
        </a:p>
      </dgm:t>
    </dgm:pt>
    <dgm:pt modelId="{F1B7CF0C-75DC-405B-A005-C52E01310AD1}">
      <dgm:prSet phldrT="[Text]"/>
      <dgm:spPr/>
      <dgm:t>
        <a:bodyPr/>
        <a:lstStyle/>
        <a:p>
          <a:r>
            <a:rPr lang="en-US" dirty="0" err="1"/>
            <a:t>BorderLayout</a:t>
          </a:r>
          <a:endParaRPr lang="en-US" dirty="0"/>
        </a:p>
      </dgm:t>
    </dgm:pt>
    <dgm:pt modelId="{4A5B9D20-2D52-4904-AB5E-44C5AA7E0565}" type="sibTrans" cxnId="{673E6BBE-18CB-431F-A067-F6E6F6387024}">
      <dgm:prSet/>
      <dgm:spPr/>
      <dgm:t>
        <a:bodyPr/>
        <a:lstStyle/>
        <a:p>
          <a:endParaRPr lang="en-US"/>
        </a:p>
      </dgm:t>
    </dgm:pt>
    <dgm:pt modelId="{369A30AE-4DE4-47E8-B499-0670FFA813B3}" type="parTrans" cxnId="{673E6BBE-18CB-431F-A067-F6E6F6387024}">
      <dgm:prSet/>
      <dgm:spPr/>
      <dgm:t>
        <a:bodyPr/>
        <a:lstStyle/>
        <a:p>
          <a:endParaRPr lang="en-US"/>
        </a:p>
      </dgm:t>
    </dgm:pt>
    <dgm:pt modelId="{F4FB2454-CF27-45C3-A3A5-37101CF00A5B}">
      <dgm:prSet phldrT="[Text]"/>
      <dgm:spPr/>
      <dgm:t>
        <a:bodyPr/>
        <a:lstStyle/>
        <a:p>
          <a:r>
            <a:rPr lang="en-US" dirty="0" err="1"/>
            <a:t>BoxLayout</a:t>
          </a:r>
          <a:endParaRPr lang="en-US" dirty="0"/>
        </a:p>
      </dgm:t>
    </dgm:pt>
    <dgm:pt modelId="{16D3E33C-25B1-4E6E-B329-E338354A3B20}" type="parTrans" cxnId="{9CB7291A-2CD5-49F2-82C0-2E0FEAA69DF9}">
      <dgm:prSet/>
      <dgm:spPr/>
      <dgm:t>
        <a:bodyPr/>
        <a:lstStyle/>
        <a:p>
          <a:endParaRPr lang="en-US"/>
        </a:p>
      </dgm:t>
    </dgm:pt>
    <dgm:pt modelId="{4D8DE396-A0BD-43F3-86AA-92EA09C08BDD}" type="sibTrans" cxnId="{9CB7291A-2CD5-49F2-82C0-2E0FEAA69DF9}">
      <dgm:prSet/>
      <dgm:spPr/>
      <dgm:t>
        <a:bodyPr/>
        <a:lstStyle/>
        <a:p>
          <a:endParaRPr lang="en-US"/>
        </a:p>
      </dgm:t>
    </dgm:pt>
    <dgm:pt modelId="{739C447E-6C40-4290-BB3C-09A744BB78B2}">
      <dgm:prSet phldrT="[Text]"/>
      <dgm:spPr/>
      <dgm:t>
        <a:bodyPr/>
        <a:lstStyle/>
        <a:p>
          <a:r>
            <a:rPr lang="en-US" dirty="0"/>
            <a:t>(none)</a:t>
          </a:r>
        </a:p>
      </dgm:t>
    </dgm:pt>
    <dgm:pt modelId="{0E208F25-04A9-43C5-93DF-B6DFD8D24C63}" type="parTrans" cxnId="{9C55874E-D19D-42D3-977C-E7962E21E391}">
      <dgm:prSet/>
      <dgm:spPr/>
      <dgm:t>
        <a:bodyPr/>
        <a:lstStyle/>
        <a:p>
          <a:endParaRPr lang="en-US"/>
        </a:p>
      </dgm:t>
    </dgm:pt>
    <dgm:pt modelId="{6E675298-3DBE-4C87-B1A7-908544305743}" type="sibTrans" cxnId="{9C55874E-D19D-42D3-977C-E7962E21E391}">
      <dgm:prSet/>
      <dgm:spPr/>
      <dgm:t>
        <a:bodyPr/>
        <a:lstStyle/>
        <a:p>
          <a:endParaRPr lang="en-US"/>
        </a:p>
      </dgm:t>
    </dgm:pt>
    <dgm:pt modelId="{6D5DD1E6-6703-4847-912B-0DFFDE4F2F8C}" type="pres">
      <dgm:prSet presAssocID="{5EA92D28-B964-4A12-A74D-3C057E91A427}" presName="diagram" presStyleCnt="0">
        <dgm:presLayoutVars>
          <dgm:dir/>
          <dgm:resizeHandles val="exact"/>
        </dgm:presLayoutVars>
      </dgm:prSet>
      <dgm:spPr/>
    </dgm:pt>
    <dgm:pt modelId="{8D87BF54-10B1-4511-B6D3-DE8E04459893}" type="pres">
      <dgm:prSet presAssocID="{34D728FC-4B77-4CC3-9371-C259CBDA0726}" presName="node" presStyleLbl="node1" presStyleIdx="0" presStyleCnt="5">
        <dgm:presLayoutVars>
          <dgm:bulletEnabled val="1"/>
        </dgm:presLayoutVars>
      </dgm:prSet>
      <dgm:spPr/>
    </dgm:pt>
    <dgm:pt modelId="{5B0E247D-C5E8-4DE0-AEFA-812125FD2D3D}" type="pres">
      <dgm:prSet presAssocID="{5D7F3E7E-FDE9-4602-94DC-49CBD18974AB}" presName="sibTrans" presStyleCnt="0"/>
      <dgm:spPr/>
    </dgm:pt>
    <dgm:pt modelId="{257FC58E-F818-4063-BA24-2BEA01CFDF0D}" type="pres">
      <dgm:prSet presAssocID="{1D2E6054-1AF6-4CAA-B8E8-39BB3A71F405}" presName="node" presStyleLbl="node1" presStyleIdx="1" presStyleCnt="5">
        <dgm:presLayoutVars>
          <dgm:bulletEnabled val="1"/>
        </dgm:presLayoutVars>
      </dgm:prSet>
      <dgm:spPr/>
    </dgm:pt>
    <dgm:pt modelId="{CCEB61DB-7674-43E9-9E71-9B1298CFAD23}" type="pres">
      <dgm:prSet presAssocID="{81D9F7A0-BA17-478F-B936-5F43952938EA}" presName="sibTrans" presStyleCnt="0"/>
      <dgm:spPr/>
    </dgm:pt>
    <dgm:pt modelId="{6E500C5A-2A8F-4BD5-B7DB-B1D28CC46FB7}" type="pres">
      <dgm:prSet presAssocID="{F4FB2454-CF27-45C3-A3A5-37101CF00A5B}" presName="node" presStyleLbl="node1" presStyleIdx="2" presStyleCnt="5">
        <dgm:presLayoutVars>
          <dgm:bulletEnabled val="1"/>
        </dgm:presLayoutVars>
      </dgm:prSet>
      <dgm:spPr/>
    </dgm:pt>
    <dgm:pt modelId="{0F9A1D07-E013-4C77-8466-F7E6EDC269C0}" type="pres">
      <dgm:prSet presAssocID="{4D8DE396-A0BD-43F3-86AA-92EA09C08BDD}" presName="sibTrans" presStyleCnt="0"/>
      <dgm:spPr/>
    </dgm:pt>
    <dgm:pt modelId="{F6C51D80-D431-4667-A4AF-82F901DC2087}" type="pres">
      <dgm:prSet presAssocID="{F1B7CF0C-75DC-405B-A005-C52E01310AD1}" presName="node" presStyleLbl="node1" presStyleIdx="3" presStyleCnt="5">
        <dgm:presLayoutVars>
          <dgm:bulletEnabled val="1"/>
        </dgm:presLayoutVars>
      </dgm:prSet>
      <dgm:spPr/>
    </dgm:pt>
    <dgm:pt modelId="{93F0CAC4-CF71-42FA-BC85-0068B1303843}" type="pres">
      <dgm:prSet presAssocID="{4A5B9D20-2D52-4904-AB5E-44C5AA7E0565}" presName="sibTrans" presStyleCnt="0"/>
      <dgm:spPr/>
    </dgm:pt>
    <dgm:pt modelId="{16C80584-0224-4506-8D14-6AF15F7E585B}" type="pres">
      <dgm:prSet presAssocID="{739C447E-6C40-4290-BB3C-09A744BB78B2}" presName="node" presStyleLbl="node1" presStyleIdx="4" presStyleCnt="5">
        <dgm:presLayoutVars>
          <dgm:bulletEnabled val="1"/>
        </dgm:presLayoutVars>
      </dgm:prSet>
      <dgm:spPr/>
    </dgm:pt>
  </dgm:ptLst>
  <dgm:cxnLst>
    <dgm:cxn modelId="{DAF19A18-520E-4A23-9DED-F3A846940B2D}" srcId="{5EA92D28-B964-4A12-A74D-3C057E91A427}" destId="{34D728FC-4B77-4CC3-9371-C259CBDA0726}" srcOrd="0" destOrd="0" parTransId="{46E3787D-FD5B-4D54-B3C2-C207BEDDBBC4}" sibTransId="{5D7F3E7E-FDE9-4602-94DC-49CBD18974AB}"/>
    <dgm:cxn modelId="{9CB7291A-2CD5-49F2-82C0-2E0FEAA69DF9}" srcId="{5EA92D28-B964-4A12-A74D-3C057E91A427}" destId="{F4FB2454-CF27-45C3-A3A5-37101CF00A5B}" srcOrd="2" destOrd="0" parTransId="{16D3E33C-25B1-4E6E-B329-E338354A3B20}" sibTransId="{4D8DE396-A0BD-43F3-86AA-92EA09C08BDD}"/>
    <dgm:cxn modelId="{64D73327-A5CD-4F5F-BB28-F79311E390D2}" type="presOf" srcId="{34D728FC-4B77-4CC3-9371-C259CBDA0726}" destId="{8D87BF54-10B1-4511-B6D3-DE8E04459893}" srcOrd="0" destOrd="0" presId="urn:microsoft.com/office/officeart/2005/8/layout/default"/>
    <dgm:cxn modelId="{99CBA26B-D45F-4588-A511-89BE3FC8482F}" type="presOf" srcId="{1D2E6054-1AF6-4CAA-B8E8-39BB3A71F405}" destId="{257FC58E-F818-4063-BA24-2BEA01CFDF0D}" srcOrd="0" destOrd="0" presId="urn:microsoft.com/office/officeart/2005/8/layout/default"/>
    <dgm:cxn modelId="{9C55874E-D19D-42D3-977C-E7962E21E391}" srcId="{5EA92D28-B964-4A12-A74D-3C057E91A427}" destId="{739C447E-6C40-4290-BB3C-09A744BB78B2}" srcOrd="4" destOrd="0" parTransId="{0E208F25-04A9-43C5-93DF-B6DFD8D24C63}" sibTransId="{6E675298-3DBE-4C87-B1A7-908544305743}"/>
    <dgm:cxn modelId="{057C0D53-EBAB-470B-93F8-FBA004BCEE3C}" type="presOf" srcId="{5EA92D28-B964-4A12-A74D-3C057E91A427}" destId="{6D5DD1E6-6703-4847-912B-0DFFDE4F2F8C}" srcOrd="0" destOrd="0" presId="urn:microsoft.com/office/officeart/2005/8/layout/default"/>
    <dgm:cxn modelId="{673E6BBE-18CB-431F-A067-F6E6F6387024}" srcId="{5EA92D28-B964-4A12-A74D-3C057E91A427}" destId="{F1B7CF0C-75DC-405B-A005-C52E01310AD1}" srcOrd="3" destOrd="0" parTransId="{369A30AE-4DE4-47E8-B499-0670FFA813B3}" sibTransId="{4A5B9D20-2D52-4904-AB5E-44C5AA7E0565}"/>
    <dgm:cxn modelId="{0636BAD5-5824-4063-AEA6-A39CF2B5AA6E}" srcId="{5EA92D28-B964-4A12-A74D-3C057E91A427}" destId="{1D2E6054-1AF6-4CAA-B8E8-39BB3A71F405}" srcOrd="1" destOrd="0" parTransId="{1EF61EB6-B995-4183-A7B7-BCC4C41E9445}" sibTransId="{81D9F7A0-BA17-478F-B936-5F43952938EA}"/>
    <dgm:cxn modelId="{BA196DE5-B0C2-40EB-B6C1-707D6487162B}" type="presOf" srcId="{739C447E-6C40-4290-BB3C-09A744BB78B2}" destId="{16C80584-0224-4506-8D14-6AF15F7E585B}" srcOrd="0" destOrd="0" presId="urn:microsoft.com/office/officeart/2005/8/layout/default"/>
    <dgm:cxn modelId="{234B5AE9-0074-4E9D-A0A4-2F3CE1473DDB}" type="presOf" srcId="{F4FB2454-CF27-45C3-A3A5-37101CF00A5B}" destId="{6E500C5A-2A8F-4BD5-B7DB-B1D28CC46FB7}" srcOrd="0" destOrd="0" presId="urn:microsoft.com/office/officeart/2005/8/layout/default"/>
    <dgm:cxn modelId="{6332A0EB-5FCA-4940-8117-7C880A742A94}" type="presOf" srcId="{F1B7CF0C-75DC-405B-A005-C52E01310AD1}" destId="{F6C51D80-D431-4667-A4AF-82F901DC2087}" srcOrd="0" destOrd="0" presId="urn:microsoft.com/office/officeart/2005/8/layout/default"/>
    <dgm:cxn modelId="{397C4BE2-5EF6-491C-82CE-DD4A909AECEC}" type="presParOf" srcId="{6D5DD1E6-6703-4847-912B-0DFFDE4F2F8C}" destId="{8D87BF54-10B1-4511-B6D3-DE8E04459893}" srcOrd="0" destOrd="0" presId="urn:microsoft.com/office/officeart/2005/8/layout/default"/>
    <dgm:cxn modelId="{B93E0315-41D6-421A-9035-283A7DF8514A}" type="presParOf" srcId="{6D5DD1E6-6703-4847-912B-0DFFDE4F2F8C}" destId="{5B0E247D-C5E8-4DE0-AEFA-812125FD2D3D}" srcOrd="1" destOrd="0" presId="urn:microsoft.com/office/officeart/2005/8/layout/default"/>
    <dgm:cxn modelId="{F552C527-1720-465F-85E6-E0DD1AEA83E2}" type="presParOf" srcId="{6D5DD1E6-6703-4847-912B-0DFFDE4F2F8C}" destId="{257FC58E-F818-4063-BA24-2BEA01CFDF0D}" srcOrd="2" destOrd="0" presId="urn:microsoft.com/office/officeart/2005/8/layout/default"/>
    <dgm:cxn modelId="{2205A08D-8923-4C4E-A960-0B66C65C2571}" type="presParOf" srcId="{6D5DD1E6-6703-4847-912B-0DFFDE4F2F8C}" destId="{CCEB61DB-7674-43E9-9E71-9B1298CFAD23}" srcOrd="3" destOrd="0" presId="urn:microsoft.com/office/officeart/2005/8/layout/default"/>
    <dgm:cxn modelId="{13EF6924-2EB4-4B45-A6AD-8A57BA84F3A9}" type="presParOf" srcId="{6D5DD1E6-6703-4847-912B-0DFFDE4F2F8C}" destId="{6E500C5A-2A8F-4BD5-B7DB-B1D28CC46FB7}" srcOrd="4" destOrd="0" presId="urn:microsoft.com/office/officeart/2005/8/layout/default"/>
    <dgm:cxn modelId="{1BC09AE8-0D31-4267-881A-4587F0E93FD9}" type="presParOf" srcId="{6D5DD1E6-6703-4847-912B-0DFFDE4F2F8C}" destId="{0F9A1D07-E013-4C77-8466-F7E6EDC269C0}" srcOrd="5" destOrd="0" presId="urn:microsoft.com/office/officeart/2005/8/layout/default"/>
    <dgm:cxn modelId="{A7DE4EC5-1FE1-4C74-805F-A02B4090C512}" type="presParOf" srcId="{6D5DD1E6-6703-4847-912B-0DFFDE4F2F8C}" destId="{F6C51D80-D431-4667-A4AF-82F901DC2087}" srcOrd="6" destOrd="0" presId="urn:microsoft.com/office/officeart/2005/8/layout/default"/>
    <dgm:cxn modelId="{C26EA32F-C545-4E53-B751-FB94285DB20B}" type="presParOf" srcId="{6D5DD1E6-6703-4847-912B-0DFFDE4F2F8C}" destId="{93F0CAC4-CF71-42FA-BC85-0068B1303843}" srcOrd="7" destOrd="0" presId="urn:microsoft.com/office/officeart/2005/8/layout/default"/>
    <dgm:cxn modelId="{BC28776E-EB3A-47BE-987A-7A65E969064D}" type="presParOf" srcId="{6D5DD1E6-6703-4847-912B-0DFFDE4F2F8C}" destId="{16C80584-0224-4506-8D14-6AF15F7E58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BD716-6928-48CB-B3D6-E7AE44BD1BE7}">
      <dsp:nvSpPr>
        <dsp:cNvPr id="0" name=""/>
        <dsp:cNvSpPr/>
      </dsp:nvSpPr>
      <dsp:spPr>
        <a:xfrm>
          <a:off x="0" y="15301"/>
          <a:ext cx="11029615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Java GUI memiliki 3 package: abstract windows kit (AWT), Swing toolkit dan JavaFX.</a:t>
          </a:r>
        </a:p>
      </dsp:txBody>
      <dsp:txXfrm>
        <a:off x="56543" y="71844"/>
        <a:ext cx="10916529" cy="1045213"/>
      </dsp:txXfrm>
    </dsp:sp>
    <dsp:sp modelId="{59EF9D49-B8A9-43C7-9D05-D277D7007AA7}">
      <dsp:nvSpPr>
        <dsp:cNvPr id="0" name=""/>
        <dsp:cNvSpPr/>
      </dsp:nvSpPr>
      <dsp:spPr>
        <a:xfrm>
          <a:off x="0" y="1260001"/>
          <a:ext cx="11029615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Kita akan </a:t>
          </a:r>
          <a:r>
            <a:rPr lang="en-US" sz="3000" kern="1200" dirty="0" err="1"/>
            <a:t>fokus</a:t>
          </a:r>
          <a:r>
            <a:rPr lang="en-US" sz="3000" kern="1200" dirty="0"/>
            <a:t> pada Swing.</a:t>
          </a:r>
        </a:p>
      </dsp:txBody>
      <dsp:txXfrm>
        <a:off x="56543" y="1316544"/>
        <a:ext cx="10916529" cy="1045213"/>
      </dsp:txXfrm>
    </dsp:sp>
    <dsp:sp modelId="{F858D1BD-0711-4B67-BFFB-D5D0A20CE9C7}">
      <dsp:nvSpPr>
        <dsp:cNvPr id="0" name=""/>
        <dsp:cNvSpPr/>
      </dsp:nvSpPr>
      <dsp:spPr>
        <a:xfrm>
          <a:off x="0" y="2504701"/>
          <a:ext cx="11029615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Komponen dari package Swing, memiliki prefix J di </a:t>
          </a:r>
          <a:r>
            <a:rPr lang="en-US" sz="3000" kern="1200" dirty="0" err="1"/>
            <a:t>depannya</a:t>
          </a:r>
          <a:r>
            <a:rPr lang="en-US" sz="3000" kern="1200" dirty="0"/>
            <a:t> (misal JFrame, JWindows, dll).</a:t>
          </a:r>
        </a:p>
      </dsp:txBody>
      <dsp:txXfrm>
        <a:off x="56543" y="2561244"/>
        <a:ext cx="10916529" cy="1045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8112B-E7B7-4FC1-9A51-D85E97D7DFB0}">
      <dsp:nvSpPr>
        <dsp:cNvPr id="0" name=""/>
        <dsp:cNvSpPr/>
      </dsp:nvSpPr>
      <dsp:spPr>
        <a:xfrm>
          <a:off x="0" y="86111"/>
          <a:ext cx="3446859" cy="35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AWT components is heavy weighted thus t</a:t>
          </a:r>
          <a:r>
            <a:rPr lang="en-US" sz="2300" b="0" i="0" kern="1200" dirty="0"/>
            <a:t>he execution time of AWT is more than other. </a:t>
          </a:r>
          <a:r>
            <a:rPr lang="en-US" sz="2300" kern="1200" dirty="0"/>
            <a:t>It </a:t>
          </a:r>
          <a:r>
            <a:rPr lang="en-US" sz="2300" b="0" i="0" kern="1200" dirty="0"/>
            <a:t>has comparatively less functionality as compared to others. If using AWT, you have to implement a lot of things yourself. </a:t>
          </a:r>
          <a:endParaRPr lang="en-US" sz="2300" kern="1200" dirty="0"/>
        </a:p>
      </dsp:txBody>
      <dsp:txXfrm>
        <a:off x="0" y="86111"/>
        <a:ext cx="3446859" cy="3506014"/>
      </dsp:txXfrm>
    </dsp:sp>
    <dsp:sp modelId="{04836D64-B31E-43E2-9665-4DF75B1A6C8C}">
      <dsp:nvSpPr>
        <dsp:cNvPr id="0" name=""/>
        <dsp:cNvSpPr/>
      </dsp:nvSpPr>
      <dsp:spPr>
        <a:xfrm>
          <a:off x="3791545" y="76784"/>
          <a:ext cx="3446859" cy="3524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Swing is its mature and stable. Swing provides a rich set of components. With Swing, we can create complex and highly customizable interfaces using a variety of layout managers, containers, and components.</a:t>
          </a:r>
          <a:endParaRPr lang="en-US" sz="2300" kern="1200" dirty="0"/>
        </a:p>
      </dsp:txBody>
      <dsp:txXfrm>
        <a:off x="3791545" y="76784"/>
        <a:ext cx="3446859" cy="3524668"/>
      </dsp:txXfrm>
    </dsp:sp>
    <dsp:sp modelId="{6E0BAFF2-AFC3-4350-960F-487B5BF3A0CC}">
      <dsp:nvSpPr>
        <dsp:cNvPr id="0" name=""/>
        <dsp:cNvSpPr/>
      </dsp:nvSpPr>
      <dsp:spPr>
        <a:xfrm>
          <a:off x="7583090" y="76784"/>
          <a:ext cx="3446859" cy="3524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JavaFX has a modern architecture and supports a wide range of UI components, animations, multimedia features, including hardware acceleration and 3D graphics. This makes it ideal for creating visually-rich and interactive applications.</a:t>
          </a:r>
          <a:endParaRPr lang="en-US" sz="2300" kern="1200" dirty="0"/>
        </a:p>
      </dsp:txBody>
      <dsp:txXfrm>
        <a:off x="7583090" y="76784"/>
        <a:ext cx="3446859" cy="3524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7BF54-10B1-4511-B6D3-DE8E04459893}">
      <dsp:nvSpPr>
        <dsp:cNvPr id="0" name=""/>
        <dsp:cNvSpPr/>
      </dsp:nvSpPr>
      <dsp:spPr>
        <a:xfrm>
          <a:off x="990972" y="1242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FlowLayout</a:t>
          </a:r>
          <a:endParaRPr lang="en-US" sz="3600" kern="1200" dirty="0"/>
        </a:p>
      </dsp:txBody>
      <dsp:txXfrm>
        <a:off x="990972" y="1242"/>
        <a:ext cx="2827501" cy="1696501"/>
      </dsp:txXfrm>
    </dsp:sp>
    <dsp:sp modelId="{257FC58E-F818-4063-BA24-2BEA01CFDF0D}">
      <dsp:nvSpPr>
        <dsp:cNvPr id="0" name=""/>
        <dsp:cNvSpPr/>
      </dsp:nvSpPr>
      <dsp:spPr>
        <a:xfrm>
          <a:off x="4101224" y="1242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GridLayout</a:t>
          </a:r>
          <a:endParaRPr lang="en-US" sz="3600" kern="1200" dirty="0"/>
        </a:p>
      </dsp:txBody>
      <dsp:txXfrm>
        <a:off x="4101224" y="1242"/>
        <a:ext cx="2827501" cy="1696501"/>
      </dsp:txXfrm>
    </dsp:sp>
    <dsp:sp modelId="{6E500C5A-2A8F-4BD5-B7DB-B1D28CC46FB7}">
      <dsp:nvSpPr>
        <dsp:cNvPr id="0" name=""/>
        <dsp:cNvSpPr/>
      </dsp:nvSpPr>
      <dsp:spPr>
        <a:xfrm>
          <a:off x="7211476" y="1242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BoxLayout</a:t>
          </a:r>
          <a:endParaRPr lang="en-US" sz="3600" kern="1200" dirty="0"/>
        </a:p>
      </dsp:txBody>
      <dsp:txXfrm>
        <a:off x="7211476" y="1242"/>
        <a:ext cx="2827501" cy="1696501"/>
      </dsp:txXfrm>
    </dsp:sp>
    <dsp:sp modelId="{F6C51D80-D431-4667-A4AF-82F901DC2087}">
      <dsp:nvSpPr>
        <dsp:cNvPr id="0" name=""/>
        <dsp:cNvSpPr/>
      </dsp:nvSpPr>
      <dsp:spPr>
        <a:xfrm>
          <a:off x="2546098" y="1980494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BorderLayout</a:t>
          </a:r>
          <a:endParaRPr lang="en-US" sz="3600" kern="1200" dirty="0"/>
        </a:p>
      </dsp:txBody>
      <dsp:txXfrm>
        <a:off x="2546098" y="1980494"/>
        <a:ext cx="2827501" cy="1696501"/>
      </dsp:txXfrm>
    </dsp:sp>
    <dsp:sp modelId="{16C80584-0224-4506-8D14-6AF15F7E585B}">
      <dsp:nvSpPr>
        <dsp:cNvPr id="0" name=""/>
        <dsp:cNvSpPr/>
      </dsp:nvSpPr>
      <dsp:spPr>
        <a:xfrm>
          <a:off x="5656350" y="1980494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(none)</a:t>
          </a:r>
        </a:p>
      </dsp:txBody>
      <dsp:txXfrm>
        <a:off x="5656350" y="1980494"/>
        <a:ext cx="2827501" cy="1696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astebin.com/qUE8kdAq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JAVA GUI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Bayu Rimba Pratama, </a:t>
            </a:r>
            <a:r>
              <a:rPr lang="en-US" dirty="0" err="1">
                <a:solidFill>
                  <a:srgbClr val="7CEBFF"/>
                </a:solidFill>
              </a:rPr>
              <a:t>st</a:t>
            </a:r>
            <a:r>
              <a:rPr lang="en-US" dirty="0">
                <a:solidFill>
                  <a:srgbClr val="7CEBFF"/>
                </a:solidFill>
              </a:rPr>
              <a:t>, </a:t>
            </a:r>
            <a:r>
              <a:rPr lang="en-US" dirty="0" err="1">
                <a:solidFill>
                  <a:srgbClr val="7CEBFF"/>
                </a:solidFill>
              </a:rPr>
              <a:t>m.kom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84421-B2F6-708D-44DF-4EF201A4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BOX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7DD9-238D-5E05-18D5-5E7AF8AD2E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program: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Box Layout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component secara vertical </a:t>
            </a:r>
            <a:r>
              <a:rPr lang="en-US" dirty="0" err="1"/>
              <a:t>atau</a:t>
            </a:r>
            <a:r>
              <a:rPr lang="en-US" dirty="0"/>
              <a:t> horizontal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component </a:t>
            </a:r>
            <a:r>
              <a:rPr lang="en-US" dirty="0" err="1"/>
              <a:t>disusun</a:t>
            </a:r>
            <a:r>
              <a:rPr lang="en-US" dirty="0"/>
              <a:t> secara horizontal (X_AXIS, line code: 14)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D0562-B198-EB2C-BDDB-10FEF451CB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22701"/>
            <a:ext cx="5422900" cy="34429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CA039-9147-6921-EE3D-6EF19F21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18" y="2587009"/>
            <a:ext cx="48958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3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84421-B2F6-708D-44DF-4EF201A4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BORDER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7DD9-238D-5E05-18D5-5E7AF8AD2E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program: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component </a:t>
            </a:r>
            <a:r>
              <a:rPr lang="en-US" dirty="0" err="1"/>
              <a:t>ditempatkan</a:t>
            </a:r>
            <a:r>
              <a:rPr lang="en-US" dirty="0"/>
              <a:t> sesuai dengan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CE3DA6-D054-7CEA-B5D6-36F0472000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516342"/>
            <a:ext cx="5422900" cy="305562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1E4244-BEF6-B40A-B46E-C32E7C47F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26" y="2560072"/>
            <a:ext cx="3022243" cy="20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84421-B2F6-708D-44DF-4EF201A4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NONE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7DD9-238D-5E05-18D5-5E7AF8AD2E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program: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layoutManager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null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component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dan </a:t>
            </a:r>
            <a:r>
              <a:rPr lang="en-US" dirty="0" err="1"/>
              <a:t>posisi</a:t>
            </a:r>
            <a:r>
              <a:rPr lang="en-US" dirty="0"/>
              <a:t> absolute-</a:t>
            </a:r>
            <a:r>
              <a:rPr lang="en-US" dirty="0" err="1"/>
              <a:t>nya</a:t>
            </a:r>
            <a:r>
              <a:rPr lang="en-US" dirty="0"/>
              <a:t> menggunakan method </a:t>
            </a:r>
            <a:r>
              <a:rPr lang="en-US" dirty="0" err="1"/>
              <a:t>setBounds</a:t>
            </a:r>
            <a:r>
              <a:rPr lang="en-US" dirty="0"/>
              <a:t>()</a:t>
            </a:r>
          </a:p>
          <a:p>
            <a:r>
              <a:rPr lang="en-US" dirty="0"/>
              <a:t>Karena </a:t>
            </a:r>
            <a:r>
              <a:rPr lang="en-US" dirty="0" err="1"/>
              <a:t>posisi</a:t>
            </a:r>
            <a:r>
              <a:rPr lang="en-US" dirty="0"/>
              <a:t> component </a:t>
            </a:r>
            <a:r>
              <a:rPr lang="en-US" dirty="0" err="1"/>
              <a:t>bersifat</a:t>
            </a:r>
            <a:r>
              <a:rPr lang="en-US" dirty="0"/>
              <a:t> absolute, </a:t>
            </a:r>
            <a:r>
              <a:rPr lang="en-US" dirty="0" err="1"/>
              <a:t>bila</a:t>
            </a:r>
            <a:r>
              <a:rPr lang="en-US" dirty="0"/>
              <a:t> Frame </a:t>
            </a:r>
            <a:r>
              <a:rPr lang="en-US" dirty="0" err="1"/>
              <a:t>diperbesar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component akan </a:t>
            </a:r>
            <a:r>
              <a:rPr lang="en-US" dirty="0" err="1"/>
              <a:t>tetap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3D30F7-0CBC-AD47-32AF-9BB7C8CEFE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394" y="2227263"/>
            <a:ext cx="5364161" cy="363378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A8C5CC-120D-FDE8-761E-40E6E092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56" y="2590703"/>
            <a:ext cx="3419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3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EA6A-8DE6-FC7B-0774-2988C279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ACTIONLISTENER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441E6-21A6-3E02-8949-A6E38CCE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Bagaimana</a:t>
            </a:r>
            <a:r>
              <a:rPr lang="en-US" dirty="0"/>
              <a:t> agar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dengan user?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gunakan</a:t>
            </a:r>
            <a:r>
              <a:rPr lang="en-US" dirty="0">
                <a:sym typeface="Wingdings" panose="05000000000000000000" pitchFamily="2" charset="2"/>
              </a:rPr>
              <a:t> interface ActionListener</a:t>
            </a:r>
          </a:p>
          <a:p>
            <a:r>
              <a:rPr lang="en-US" dirty="0" err="1">
                <a:sym typeface="Wingdings" panose="05000000000000000000" pitchFamily="2" charset="2"/>
              </a:rPr>
              <a:t>Buat</a:t>
            </a:r>
            <a:r>
              <a:rPr lang="en-US" dirty="0">
                <a:sym typeface="Wingdings" panose="05000000000000000000" pitchFamily="2" charset="2"/>
              </a:rPr>
              <a:t> project </a:t>
            </a:r>
            <a:r>
              <a:rPr lang="en-US" dirty="0" err="1">
                <a:sym typeface="Wingdings" panose="05000000000000000000" pitchFamily="2" charset="2"/>
              </a:rPr>
              <a:t>baru</a:t>
            </a:r>
            <a:r>
              <a:rPr lang="en-US" dirty="0">
                <a:sym typeface="Wingdings" panose="05000000000000000000" pitchFamily="2" charset="2"/>
              </a:rPr>
              <a:t> dengan </a:t>
            </a:r>
            <a:r>
              <a:rPr lang="en-US" dirty="0" err="1">
                <a:sym typeface="Wingdings" panose="05000000000000000000" pitchFamily="2" charset="2"/>
              </a:rPr>
              <a:t>nama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SimpleCalc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B5F48-58A4-BCD6-E885-FE6247AB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99" y="2948086"/>
            <a:ext cx="4493371" cy="31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0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EA6A-8DE6-FC7B-0774-2988C279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ACTIONLISTENER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441E6-21A6-3E02-8949-A6E38CCE78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err="1"/>
              <a:t>Tambahkan</a:t>
            </a:r>
            <a:r>
              <a:rPr lang="en-US" dirty="0"/>
              <a:t> Class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74BF-8A0E-B9B9-033E-7682E5F05A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Beri </a:t>
            </a:r>
            <a:r>
              <a:rPr lang="en-US" dirty="0" err="1"/>
              <a:t>nama</a:t>
            </a:r>
            <a:r>
              <a:rPr lang="en-US" dirty="0"/>
              <a:t> class: </a:t>
            </a:r>
            <a:r>
              <a:rPr lang="en-US" dirty="0" err="1"/>
              <a:t>SimpleCalculator</a:t>
            </a:r>
            <a:endParaRPr lang="en-US" dirty="0"/>
          </a:p>
          <a:p>
            <a:r>
              <a:rPr lang="en-US" dirty="0"/>
              <a:t>Beri superclass JFrame dan interface ActionListener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67090-BD6D-B955-92F3-86DCD888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2632301"/>
            <a:ext cx="3841103" cy="32788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CBA624-ADA4-E033-A24B-D61412B6B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94" y="3017583"/>
            <a:ext cx="4714632" cy="32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0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EA6A-8DE6-FC7B-0774-2988C279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ACTIONLISTENER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441E6-21A6-3E02-8949-A6E38CCE78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err="1"/>
              <a:t>Terdapat</a:t>
            </a:r>
            <a:r>
              <a:rPr lang="en-US" dirty="0"/>
              <a:t> error pada Class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Ikuti</a:t>
            </a:r>
            <a:r>
              <a:rPr lang="en-US" dirty="0"/>
              <a:t> hints dari netbeans dan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i="1" dirty="0"/>
              <a:t>Implements all abstract methods</a:t>
            </a:r>
          </a:p>
          <a:p>
            <a:r>
              <a:rPr lang="en-US" dirty="0"/>
              <a:t>Class </a:t>
            </a:r>
            <a:r>
              <a:rPr lang="en-US" dirty="0" err="1"/>
              <a:t>tersebut</a:t>
            </a:r>
            <a:r>
              <a:rPr lang="en-US" dirty="0"/>
              <a:t> akan meng-override method </a:t>
            </a:r>
            <a:r>
              <a:rPr lang="en-US" dirty="0" err="1"/>
              <a:t>actionPerformed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74BF-8A0E-B9B9-033E-7682E5F05A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Copy Paste source code SimpleCalculator.java dari </a:t>
            </a:r>
            <a:r>
              <a:rPr lang="en-US" dirty="0" err="1"/>
              <a:t>sini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https://pastebin.com/qUE8kdAq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B6699-4491-B557-8C76-7BB73F60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05" y="3587621"/>
            <a:ext cx="5016674" cy="19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7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2B6F6-FF4D-BB94-56F6-9111FAF5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, misal : DemoGui2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pada main package,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i="1" dirty="0"/>
              <a:t>New</a:t>
            </a:r>
            <a:r>
              <a:rPr lang="en-US" dirty="0"/>
              <a:t> &gt; </a:t>
            </a:r>
            <a:r>
              <a:rPr lang="en-US" b="1" i="1" dirty="0"/>
              <a:t>JFrame Form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F6A41-019F-AD4D-9414-9D724456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21" y="2946502"/>
            <a:ext cx="3350034" cy="26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2B6F6-FF4D-BB94-56F6-9111FAF5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Beri </a:t>
            </a:r>
            <a:r>
              <a:rPr lang="en-US" dirty="0" err="1"/>
              <a:t>nama</a:t>
            </a:r>
            <a:r>
              <a:rPr lang="en-US" dirty="0"/>
              <a:t> class name: </a:t>
            </a:r>
            <a:r>
              <a:rPr lang="en-US" dirty="0" err="1"/>
              <a:t>LoginForm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b="1" i="1" dirty="0"/>
              <a:t>Finish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D042B-55FB-B0F6-662B-C967E589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00" y="2966747"/>
            <a:ext cx="4682906" cy="32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Tampilan</a:t>
            </a:r>
            <a:r>
              <a:rPr lang="en-US" dirty="0"/>
              <a:t> design GUI editor</a:t>
            </a:r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D69F63B-F62D-9552-71DD-FE93D3DA8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3" t="8176" r="-1" b="12945"/>
          <a:stretch/>
        </p:blipFill>
        <p:spPr>
          <a:xfrm>
            <a:off x="709126" y="2537927"/>
            <a:ext cx="7234371" cy="38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Klik</a:t>
            </a:r>
            <a:r>
              <a:rPr lang="en-US" dirty="0"/>
              <a:t> sub tab Source (1),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setVisibile</a:t>
            </a:r>
            <a:r>
              <a:rPr lang="en-US" dirty="0"/>
              <a:t>(true) pada constructor (2), delete main method (3).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0CC5A-AB76-2607-8E98-65F275E9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73" y="2505543"/>
            <a:ext cx="4529057" cy="39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0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B15824-E0A9-1949-63B5-C1EF71E1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AD3CF4-902C-33FA-F5EB-D688649E0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60683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63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DemoGui2.java, </a:t>
            </a:r>
            <a:r>
              <a:rPr lang="en-US" dirty="0" err="1"/>
              <a:t>ubah</a:t>
            </a:r>
            <a:r>
              <a:rPr lang="en-US" dirty="0"/>
              <a:t> body main method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berikut, </a:t>
            </a:r>
            <a:r>
              <a:rPr lang="en-US" dirty="0" err="1"/>
              <a:t>lalu</a:t>
            </a:r>
            <a:r>
              <a:rPr lang="en-US" dirty="0"/>
              <a:t> run program.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9ED5B-0315-6DFE-E612-465C4D5E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72" y="2539970"/>
            <a:ext cx="5267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6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Dengan menggunakan Palette,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LoginForm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D63DC-D3A4-140A-94B1-440AD939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6" y="2537852"/>
            <a:ext cx="7739437" cy="36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package </a:t>
            </a:r>
            <a:r>
              <a:rPr lang="en-US" dirty="0" err="1"/>
              <a:t>yg</a:t>
            </a:r>
            <a:r>
              <a:rPr lang="en-US" dirty="0"/>
              <a:t> sama, </a:t>
            </a:r>
            <a:r>
              <a:rPr lang="en-US" dirty="0" err="1"/>
              <a:t>Buat</a:t>
            </a:r>
            <a:r>
              <a:rPr lang="en-US" dirty="0"/>
              <a:t> JFrame Form dan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: </a:t>
            </a:r>
            <a:r>
              <a:rPr lang="en-US" dirty="0" err="1"/>
              <a:t>MainForm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D9EC2-9077-7C43-706A-12E32BFA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01" y="2557002"/>
            <a:ext cx="5553822" cy="38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2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MainForm.java, hapus main method. Lalu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prevFrame</a:t>
            </a:r>
            <a:r>
              <a:rPr lang="en-US" dirty="0"/>
              <a:t> dan setter method </a:t>
            </a:r>
            <a:r>
              <a:rPr lang="en-US" dirty="0" err="1"/>
              <a:t>nya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345D9-466D-3E1E-BA69-348F7427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72" y="2529965"/>
            <a:ext cx="4438298" cy="3793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5D821D-4B29-80AB-041C-3F266CA1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19" y="2529965"/>
            <a:ext cx="5753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0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</a:t>
            </a:r>
            <a:r>
              <a:rPr lang="en-US" dirty="0" err="1"/>
              <a:t>tampilan</a:t>
            </a:r>
            <a:r>
              <a:rPr lang="en-US" dirty="0"/>
              <a:t> Design </a:t>
            </a:r>
            <a:r>
              <a:rPr lang="en-US" dirty="0" err="1"/>
              <a:t>MainForm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button Logout. Lalu double Click button </a:t>
            </a:r>
            <a:r>
              <a:rPr lang="en-US" dirty="0" err="1"/>
              <a:t>tersebut</a:t>
            </a:r>
            <a:r>
              <a:rPr lang="en-US" dirty="0"/>
              <a:t>. Anda akan </a:t>
            </a:r>
            <a:r>
              <a:rPr lang="en-US" dirty="0" err="1"/>
              <a:t>diarahkan</a:t>
            </a:r>
            <a:r>
              <a:rPr lang="en-US" dirty="0"/>
              <a:t> pada method yang akan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button </a:t>
            </a:r>
            <a:r>
              <a:rPr lang="en-US" dirty="0" err="1"/>
              <a:t>tersebut</a:t>
            </a:r>
            <a:r>
              <a:rPr lang="en-US" dirty="0"/>
              <a:t> di-</a:t>
            </a:r>
            <a:r>
              <a:rPr lang="en-US" dirty="0" err="1"/>
              <a:t>klik</a:t>
            </a:r>
            <a:r>
              <a:rPr lang="en-US" dirty="0"/>
              <a:t>.</a:t>
            </a:r>
          </a:p>
          <a:p>
            <a:r>
              <a:rPr lang="en-US" dirty="0" err="1"/>
              <a:t>Tambahkan</a:t>
            </a:r>
            <a:r>
              <a:rPr lang="en-US" dirty="0"/>
              <a:t> line of code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kanan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E3C48-4D54-33CF-B6F0-0FFF7905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59" y="3200401"/>
            <a:ext cx="3401169" cy="3420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73241E-D39A-FDA1-176E-5D5C477A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895" y="3200401"/>
            <a:ext cx="4635468" cy="16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85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source code class </a:t>
            </a:r>
            <a:r>
              <a:rPr lang="en-US" dirty="0" err="1"/>
              <a:t>LoginForm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attribute dengan </a:t>
            </a:r>
            <a:r>
              <a:rPr lang="en-US" dirty="0" err="1"/>
              <a:t>tipe</a:t>
            </a:r>
            <a:r>
              <a:rPr lang="en-US" dirty="0"/>
              <a:t> class </a:t>
            </a:r>
            <a:r>
              <a:rPr lang="en-US" dirty="0" err="1"/>
              <a:t>MainForm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line of code 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2BE080-7F79-66FA-D415-3BA89059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76" y="2878300"/>
            <a:ext cx="6336015" cy="27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0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</a:t>
            </a:r>
            <a:r>
              <a:rPr lang="en-US" dirty="0" err="1"/>
              <a:t>tampilan</a:t>
            </a:r>
            <a:r>
              <a:rPr lang="en-US" dirty="0"/>
              <a:t> Design </a:t>
            </a:r>
            <a:r>
              <a:rPr lang="en-US" dirty="0" err="1"/>
              <a:t>LoginForm</a:t>
            </a:r>
            <a:r>
              <a:rPr lang="en-US" dirty="0"/>
              <a:t>, double click button Login. Anda akan </a:t>
            </a:r>
            <a:r>
              <a:rPr lang="en-US" dirty="0" err="1"/>
              <a:t>diarahkan</a:t>
            </a:r>
            <a:r>
              <a:rPr lang="en-US" dirty="0"/>
              <a:t> pada method yang akan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button </a:t>
            </a:r>
            <a:r>
              <a:rPr lang="en-US" dirty="0" err="1"/>
              <a:t>tersebut</a:t>
            </a:r>
            <a:r>
              <a:rPr lang="en-US" dirty="0"/>
              <a:t> di-</a:t>
            </a:r>
            <a:r>
              <a:rPr lang="en-US" dirty="0" err="1"/>
              <a:t>klik</a:t>
            </a:r>
            <a:r>
              <a:rPr lang="en-US" dirty="0"/>
              <a:t>.</a:t>
            </a:r>
          </a:p>
          <a:p>
            <a:r>
              <a:rPr lang="en-US" dirty="0" err="1"/>
              <a:t>Tambahkan</a:t>
            </a:r>
            <a:r>
              <a:rPr lang="en-US" dirty="0"/>
              <a:t> line of code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Run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01A40-14FF-3A2B-B884-C68E32F9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46" y="3200401"/>
            <a:ext cx="3751549" cy="3287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F90DFE-D652-4D27-68AF-0380A8ED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38" y="3206864"/>
            <a:ext cx="4721679" cy="30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54990"/>
          </a:xfrm>
        </p:spPr>
        <p:txBody>
          <a:bodyPr anchor="t"/>
          <a:lstStyle/>
          <a:p>
            <a:r>
              <a:rPr lang="en-US" dirty="0"/>
              <a:t>Ketika Anda </a:t>
            </a:r>
            <a:r>
              <a:rPr lang="en-US" dirty="0" err="1"/>
              <a:t>klik</a:t>
            </a:r>
            <a:r>
              <a:rPr lang="en-US" dirty="0"/>
              <a:t> Logout, username dan password yang sebelumnya sudah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pada text field dan password field.</a:t>
            </a:r>
          </a:p>
          <a:p>
            <a:r>
              <a:rPr lang="en-US" dirty="0"/>
              <a:t>Latihan e-Learning: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agar </a:t>
            </a:r>
            <a:r>
              <a:rPr lang="en-US" dirty="0" err="1"/>
              <a:t>ketika</a:t>
            </a:r>
            <a:r>
              <a:rPr lang="en-US" dirty="0"/>
              <a:t> user meng-</a:t>
            </a:r>
            <a:r>
              <a:rPr lang="en-US" dirty="0" err="1"/>
              <a:t>klik</a:t>
            </a:r>
            <a:r>
              <a:rPr lang="en-US" dirty="0"/>
              <a:t> Logout, username dan password yang sebelumnya sudah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agar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LoginForm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agar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MainForm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maximal screen! </a:t>
            </a:r>
            <a:r>
              <a:rPr lang="en-US" dirty="0" err="1"/>
              <a:t>Atur</a:t>
            </a:r>
            <a:r>
              <a:rPr lang="en-US" dirty="0"/>
              <a:t> minimal size </a:t>
            </a:r>
            <a:r>
              <a:rPr lang="en-US" dirty="0" err="1"/>
              <a:t>nya</a:t>
            </a:r>
            <a:r>
              <a:rPr lang="en-US" dirty="0"/>
              <a:t> di 600 x 600!</a:t>
            </a:r>
          </a:p>
          <a:p>
            <a:pPr lvl="1"/>
            <a:r>
              <a:rPr lang="en-US" dirty="0"/>
              <a:t>Hapus </a:t>
            </a:r>
            <a:r>
              <a:rPr lang="en-US" dirty="0" err="1"/>
              <a:t>tombol</a:t>
            </a:r>
            <a:r>
              <a:rPr lang="en-US" dirty="0"/>
              <a:t> Logout pada </a:t>
            </a:r>
            <a:r>
              <a:rPr lang="en-US" dirty="0" err="1"/>
              <a:t>MainForm</a:t>
            </a:r>
            <a:r>
              <a:rPr lang="en-US" dirty="0"/>
              <a:t>. </a:t>
            </a:r>
            <a:r>
              <a:rPr lang="en-US" dirty="0" err="1"/>
              <a:t>Tambahkan</a:t>
            </a:r>
            <a:r>
              <a:rPr lang="en-US" dirty="0"/>
              <a:t> menu bar yang </a:t>
            </a:r>
            <a:r>
              <a:rPr lang="en-US" dirty="0" err="1"/>
              <a:t>terdiri</a:t>
            </a:r>
            <a:r>
              <a:rPr lang="en-US" dirty="0"/>
              <a:t> dari </a:t>
            </a:r>
            <a:r>
              <a:rPr lang="en-US" b="1" dirty="0"/>
              <a:t>File </a:t>
            </a:r>
            <a:r>
              <a:rPr lang="en-US" dirty="0"/>
              <a:t>dan </a:t>
            </a:r>
            <a:r>
              <a:rPr lang="en-US" b="1" dirty="0"/>
              <a:t>Help</a:t>
            </a:r>
            <a:r>
              <a:rPr lang="en-US" dirty="0"/>
              <a:t>. File memiliki sub menu Logout dan Exit. Help memiliki sub menu About.</a:t>
            </a:r>
          </a:p>
          <a:p>
            <a:pPr lvl="1"/>
            <a:r>
              <a:rPr lang="en-US" dirty="0"/>
              <a:t>Sub Menu Logout </a:t>
            </a:r>
            <a:r>
              <a:rPr lang="en-US" dirty="0" err="1"/>
              <a:t>untuk</a:t>
            </a:r>
            <a:r>
              <a:rPr lang="en-US" dirty="0"/>
              <a:t> kembali ke </a:t>
            </a:r>
            <a:r>
              <a:rPr lang="en-US" dirty="0" err="1"/>
              <a:t>LoginForm</a:t>
            </a:r>
            <a:r>
              <a:rPr lang="en-US" dirty="0"/>
              <a:t>. Sub Menu Exit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.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dengan </a:t>
            </a:r>
            <a:r>
              <a:rPr lang="en-US" dirty="0" err="1"/>
              <a:t>konfirmasi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Sub Menu About </a:t>
            </a:r>
            <a:r>
              <a:rPr lang="en-US" dirty="0" err="1"/>
              <a:t>menampilkan</a:t>
            </a:r>
            <a:r>
              <a:rPr lang="en-US" dirty="0"/>
              <a:t> creator. </a:t>
            </a:r>
            <a:r>
              <a:rPr lang="en-US" dirty="0" err="1"/>
              <a:t>Munculkan</a:t>
            </a:r>
            <a:r>
              <a:rPr lang="en-US" dirty="0"/>
              <a:t> Nama dan NPM Anda.</a:t>
            </a:r>
          </a:p>
          <a:p>
            <a:pPr lvl="1"/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icon JFrame!</a:t>
            </a:r>
          </a:p>
        </p:txBody>
      </p:sp>
    </p:spTree>
    <p:extLst>
      <p:ext uri="{BB962C8B-B14F-4D97-AF65-F5344CB8AC3E}">
        <p14:creationId xmlns:p14="http://schemas.microsoft.com/office/powerpoint/2010/main" val="23432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7E02CBF-8DC9-30EE-3E7C-78BFC41D5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AAB8-AF1F-DF7F-D939-05B40084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218A30-00BD-F24D-4044-9A6EA8D29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8140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54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925AE3-419B-0070-F02B-9B7AAF9573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sz="1800" dirty="0"/>
              <a:t>Every application we build extends the </a:t>
            </a:r>
            <a:r>
              <a:rPr lang="en-US" sz="1800" b="1" dirty="0"/>
              <a:t>JFrame</a:t>
            </a:r>
            <a:r>
              <a:rPr lang="en-US" sz="1800" dirty="0"/>
              <a:t> object, meaning our applications acquire all the characteristics of a frame</a:t>
            </a:r>
          </a:p>
          <a:p>
            <a:r>
              <a:rPr lang="en-US" sz="1800" dirty="0"/>
              <a:t>The Frame is a </a:t>
            </a:r>
            <a:r>
              <a:rPr lang="en-US" sz="1800" b="1" dirty="0"/>
              <a:t>container</a:t>
            </a:r>
            <a:r>
              <a:rPr lang="en-US" sz="1800" dirty="0"/>
              <a:t> object. One feature of a container object is that if its visible property is set to false, all controls will become invisible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7CB862A-FD04-973D-B276-6AD2A112DD4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6761980"/>
              </p:ext>
            </p:extLst>
          </p:nvPr>
        </p:nvGraphicFramePr>
        <p:xfrm>
          <a:off x="581025" y="2227263"/>
          <a:ext cx="54229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82">
                  <a:extLst>
                    <a:ext uri="{9D8B030D-6E8A-4147-A177-3AD203B41FA5}">
                      <a16:colId xmlns:a16="http://schemas.microsoft.com/office/drawing/2014/main" val="2223843842"/>
                    </a:ext>
                  </a:extLst>
                </a:gridCol>
                <a:gridCol w="4034518">
                  <a:extLst>
                    <a:ext uri="{9D8B030D-6E8A-4147-A177-3AD203B41FA5}">
                      <a16:colId xmlns:a16="http://schemas.microsoft.com/office/drawing/2014/main" val="21929772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Frame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4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windows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 name, style,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1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background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3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of text or 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7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2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Indicating frame is fixed sized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0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false, hide frame (and all its controls)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28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JFRAME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3FBB5-686C-1BFC-4169-19209D482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D4D13-5F93-73AD-E5BE-F3643176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17" y="2276474"/>
            <a:ext cx="5317613" cy="35845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FE30ABE-7F29-A2DD-3CFF-57894EDFCA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6069" b="12883"/>
          <a:stretch/>
        </p:blipFill>
        <p:spPr>
          <a:xfrm>
            <a:off x="6096000" y="2228003"/>
            <a:ext cx="5569540" cy="3633046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Jframe to the center of screen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284BF7-3F40-B085-E0DF-4158E841AA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231305"/>
            <a:ext cx="5422900" cy="362570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952195-C19D-F284-B712-B88845A4D6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dengan </a:t>
            </a:r>
            <a:r>
              <a:rPr lang="en-US" dirty="0" err="1"/>
              <a:t>tipe</a:t>
            </a:r>
            <a:r>
              <a:rPr lang="en-US" dirty="0"/>
              <a:t> class Dimension</a:t>
            </a:r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X dan </a:t>
            </a:r>
            <a:r>
              <a:rPr lang="en-US" dirty="0" err="1"/>
              <a:t>posisi</a:t>
            </a:r>
            <a:r>
              <a:rPr lang="en-US" dirty="0"/>
              <a:t> Y</a:t>
            </a:r>
          </a:p>
          <a:p>
            <a:r>
              <a:rPr lang="en-US" dirty="0" err="1"/>
              <a:t>Gunakan</a:t>
            </a:r>
            <a:r>
              <a:rPr lang="en-US" dirty="0"/>
              <a:t> method </a:t>
            </a:r>
            <a:r>
              <a:rPr lang="en-US" dirty="0" err="1"/>
              <a:t>setLocation</a:t>
            </a:r>
            <a:r>
              <a:rPr lang="en-US" dirty="0"/>
              <a:t>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1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9FD3-4887-6C1D-B220-19550B78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manager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CC37A13-0DBB-904C-FCC2-E7A60FF76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96539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90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84421-B2F6-708D-44DF-4EF201A4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flow layout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7F04D7-97F8-1523-6FF2-65A638898B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1330" y="2227263"/>
            <a:ext cx="5082289" cy="363378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7DD9-238D-5E05-18D5-5E7AF8AD2E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 err="1"/>
              <a:t>Tampilan</a:t>
            </a:r>
            <a:r>
              <a:rPr lang="en-US" dirty="0"/>
              <a:t> program: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Posisi</a:t>
            </a:r>
            <a:r>
              <a:rPr lang="en-US" dirty="0"/>
              <a:t> component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/ </a:t>
            </a:r>
            <a:r>
              <a:rPr lang="en-US" dirty="0" err="1"/>
              <a:t>menyesuaikan</a:t>
            </a:r>
            <a:r>
              <a:rPr lang="en-US" dirty="0"/>
              <a:t> dengan </a:t>
            </a:r>
            <a:r>
              <a:rPr lang="en-US" dirty="0" err="1"/>
              <a:t>ukuran</a:t>
            </a:r>
            <a:r>
              <a:rPr lang="en-US" dirty="0"/>
              <a:t> Frame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Frame </a:t>
            </a:r>
            <a:r>
              <a:rPr lang="en-US" dirty="0" err="1"/>
              <a:t>diubah</a:t>
            </a:r>
            <a:r>
              <a:rPr lang="en-US" dirty="0"/>
              <a:t> (resize),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component akan </a:t>
            </a:r>
            <a:r>
              <a:rPr lang="en-US" dirty="0" err="1"/>
              <a:t>menyesuaikan</a:t>
            </a:r>
            <a:r>
              <a:rPr lang="en-US" dirty="0"/>
              <a:t> (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DF757-D940-94E3-4524-E1785FDD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651" y="2582538"/>
            <a:ext cx="4660738" cy="8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8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84421-B2F6-708D-44DF-4EF201A4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Grid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7DD9-238D-5E05-18D5-5E7AF8AD2E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program: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Frame </a:t>
            </a:r>
            <a:r>
              <a:rPr lang="en-US" dirty="0" err="1"/>
              <a:t>diubah</a:t>
            </a:r>
            <a:r>
              <a:rPr lang="en-US" dirty="0"/>
              <a:t> (resize)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component akan relative </a:t>
            </a:r>
            <a:r>
              <a:rPr lang="en-US" dirty="0" err="1"/>
              <a:t>tetap</a:t>
            </a:r>
            <a:r>
              <a:rPr lang="en-US" dirty="0"/>
              <a:t> (tidak </a:t>
            </a:r>
            <a:r>
              <a:rPr lang="en-US" dirty="0" err="1"/>
              <a:t>berubah</a:t>
            </a:r>
            <a:r>
              <a:rPr lang="en-US" dirty="0"/>
              <a:t>),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bertambah</a:t>
            </a:r>
            <a:r>
              <a:rPr lang="en-US" dirty="0"/>
              <a:t>.</a:t>
            </a:r>
          </a:p>
          <a:p>
            <a:r>
              <a:rPr lang="en-US" dirty="0"/>
              <a:t>Grid Layout akan </a:t>
            </a:r>
            <a:r>
              <a:rPr lang="en-US" dirty="0" err="1"/>
              <a:t>menyimpan</a:t>
            </a:r>
            <a:r>
              <a:rPr lang="en-US" dirty="0"/>
              <a:t> widget/component pada cell masing-masing sesuai </a:t>
            </a:r>
            <a:r>
              <a:rPr lang="en-US" dirty="0" err="1"/>
              <a:t>urutannya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2059D6-DEF0-EE0E-3E8A-39A2722750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7765" y="2227263"/>
            <a:ext cx="5049419" cy="363378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FB35DF-D64D-08EF-E2B8-E91239EF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42" y="2628900"/>
            <a:ext cx="2486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95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669</TotalTime>
  <Words>956</Words>
  <Application>Microsoft Office PowerPoint</Application>
  <PresentationFormat>Widescreen</PresentationFormat>
  <Paragraphs>126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Gill Sans MT</vt:lpstr>
      <vt:lpstr>Wingdings 2</vt:lpstr>
      <vt:lpstr>Dividend</vt:lpstr>
      <vt:lpstr>JAVA GUI #1</vt:lpstr>
      <vt:lpstr>INTRO</vt:lpstr>
      <vt:lpstr>WHY SWING?</vt:lpstr>
      <vt:lpstr>JFRAME</vt:lpstr>
      <vt:lpstr>JFRAME</vt:lpstr>
      <vt:lpstr>MOVE Jframe to the center of screen</vt:lpstr>
      <vt:lpstr>Layout manager</vt:lpstr>
      <vt:lpstr>Example flow layout</vt:lpstr>
      <vt:lpstr>Example Grid layout</vt:lpstr>
      <vt:lpstr>Example BOX layout</vt:lpstr>
      <vt:lpstr>Example BORDER layout</vt:lpstr>
      <vt:lpstr>Example NONE layout</vt:lpstr>
      <vt:lpstr>ACTIONLISTENER</vt:lpstr>
      <vt:lpstr>ACTIONLISTENER</vt:lpstr>
      <vt:lpstr>ACTIONLISTENER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 #1</dc:title>
  <dc:creator>Bayu Pratama</dc:creator>
  <cp:lastModifiedBy>Bayu Pratama</cp:lastModifiedBy>
  <cp:revision>66</cp:revision>
  <dcterms:created xsi:type="dcterms:W3CDTF">2023-03-27T03:17:40Z</dcterms:created>
  <dcterms:modified xsi:type="dcterms:W3CDTF">2023-03-29T03:04:34Z</dcterms:modified>
</cp:coreProperties>
</file>