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73" r:id="rId6"/>
    <p:sldId id="277" r:id="rId7"/>
    <p:sldId id="257" r:id="rId8"/>
    <p:sldId id="278" r:id="rId9"/>
    <p:sldId id="279" r:id="rId10"/>
    <p:sldId id="281" r:id="rId11"/>
    <p:sldId id="282" r:id="rId12"/>
    <p:sldId id="25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122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ayuforest@gmail.co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Bayu Rimba Pratama, ST, M.Kom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Bayu Rimba Pratama, ST, M.Kom</a:t>
            </a:r>
          </a:p>
          <a:p>
            <a:r>
              <a:rPr lang="en-US" dirty="0">
                <a:hlinkClick r:id="rId2"/>
              </a:rPr>
              <a:t>bayuforest@gmail.com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67" y="2067859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Flowchart is a diagram of the data or the algorithm for a better understanding of the code visually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ISO 5807:1985 – Documentation symbols and conventions for data, program and system flowcharts, program network charts and system resources charts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Generally, flowcharts flow from top to bottom or it can flow from left to 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DE0BEE-657C-DBF3-0C5D-F463425E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Shows the process's order of operation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13E0F88-B7C4-CFFA-E09B-458600B913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Indicates the beginning and ending of a program or sub-process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686F35-6729-6012-8474-8D56F9E756F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Flowline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4C6996B-92C3-0F56-4817-772B799CA9F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398CA6-8328-1CE1-5A48-9263C92120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Represents a set of operations that changes value, form, or location of data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785E1EB-1F5C-763F-9A89-B6EF9C3F7EC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1623A-A528-525B-9F9D-36C185CCE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57" y="3527737"/>
            <a:ext cx="9525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32972C-27E0-B384-7AE0-452DC3C78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95" y="3565355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68C7CF-B2F6-235F-3586-DF887833B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51" y="3817948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DE0BEE-657C-DBF3-0C5D-F463425E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Shows a conditional operation that determines which one of the two paths the program will take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13E0F88-B7C4-CFFA-E09B-458600B913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Indicates the process of inputting and outputting data, as in entering data or displaying results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686F35-6729-6012-8474-8D56F9E756F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4C6996B-92C3-0F56-4817-772B799CA9F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398CA6-8328-1CE1-5A48-9263C92120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Indicating additional information about a step in the program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785E1EB-1F5C-763F-9A89-B6EF9C3F7EC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Annotation/Comment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B50C1B-1DCB-F744-61B8-3B3F198D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57" y="3817948"/>
            <a:ext cx="952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258655-AC7A-B772-3296-D7022C08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95" y="3858327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C9130CF-6A84-AEE1-4B96-14916BD9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81" y="3579823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1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DE0BEE-657C-DBF3-0C5D-F463425E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Shows named process which is defined elsewhere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13E0F88-B7C4-CFFA-E09B-458600B913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Pairs of labeled connectors replace long or confusing lines on a flowchart page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686F35-6729-6012-8474-8D56F9E756F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Predefined Process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4C6996B-92C3-0F56-4817-772B799CA9F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On-page Connector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398CA6-8328-1CE1-5A48-9263C92120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A labeled connector for use when the target is on another page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785E1EB-1F5C-763F-9A89-B6EF9C3F7EC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Off-page Connector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7C45B0-614D-AC9C-8739-985A8B03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57" y="3205993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F80BE75-8B27-1C5E-59A9-627F9217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28" y="354699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48C1C76-D4BE-5EA7-4E66-22297D753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32" y="3564731"/>
            <a:ext cx="4762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7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4ADA46A-E5AD-C71B-8F24-1F8AE46B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0CCD15D-706B-1611-8E9F-1CBD287178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DDE307-C579-00F1-0E9A-7C63CC14EC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Single Document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ACCA71D-61D7-E4BE-B206-80EDC4D64A9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9EB610-946B-EE7C-849B-1A2AA80550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Multiple Document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6AD390C-71B6-9CDA-61C3-8CB539515C7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293752C-1C97-458C-6CD4-A4AAB8A20BD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BD973CD-1448-30DE-AD40-F6AAF6F173D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A4C3C3A-2AE4-5524-5249-8D86CD6BE75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Manual Operation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75D394D-480C-1D0D-4C0C-8F08CFCC709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B08F7AB-1B6B-2F2B-B3F5-82519913796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Manual Input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45FB2D5-B5DA-883D-B047-A752DD75089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0F93CC0-4B3C-C344-C04A-2F91DE4D193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650382"/>
          </a:xfrm>
        </p:spPr>
        <p:txBody>
          <a:bodyPr/>
          <a:lstStyle/>
          <a:p>
            <a:r>
              <a:rPr lang="en-US" dirty="0"/>
              <a:t>Preparation or Initialization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12AE-C19C-5D80-D36D-DC17EC33428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99E7-E67F-1E44-4643-A2A557FF770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5F341F-475B-04DF-A2EF-A9D82613B26B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 descr="Flowchart Document">
            <a:extLst>
              <a:ext uri="{FF2B5EF4-FFF2-40B4-BE49-F238E27FC236}">
                <a16:creationId xmlns:a16="http://schemas.microsoft.com/office/drawing/2014/main" id="{D539AC54-0939-0691-C545-0C6C8D01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2" y="2371903"/>
            <a:ext cx="6096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lowchart Document multiple">
            <a:extLst>
              <a:ext uri="{FF2B5EF4-FFF2-40B4-BE49-F238E27FC236}">
                <a16:creationId xmlns:a16="http://schemas.microsoft.com/office/drawing/2014/main" id="{C8A3A272-D4BA-4FFD-20FC-D461A0AE9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90" y="2363222"/>
            <a:ext cx="609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lowchart database">
            <a:extLst>
              <a:ext uri="{FF2B5EF4-FFF2-40B4-BE49-F238E27FC236}">
                <a16:creationId xmlns:a16="http://schemas.microsoft.com/office/drawing/2014/main" id="{F989B75A-26A7-3BE4-CA7A-B6509CA0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85" y="2341855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lowchar Manual input">
            <a:extLst>
              <a:ext uri="{FF2B5EF4-FFF2-40B4-BE49-F238E27FC236}">
                <a16:creationId xmlns:a16="http://schemas.microsoft.com/office/drawing/2014/main" id="{BEDBEADA-4532-37C4-49D4-73838E1D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740" y="2389966"/>
            <a:ext cx="6381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lowchart manual input">
            <a:extLst>
              <a:ext uri="{FF2B5EF4-FFF2-40B4-BE49-F238E27FC236}">
                <a16:creationId xmlns:a16="http://schemas.microsoft.com/office/drawing/2014/main" id="{61C5300F-926A-0341-277F-D8288B52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4465282"/>
            <a:ext cx="6286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lowchart Preparation">
            <a:extLst>
              <a:ext uri="{FF2B5EF4-FFF2-40B4-BE49-F238E27FC236}">
                <a16:creationId xmlns:a16="http://schemas.microsoft.com/office/drawing/2014/main" id="{9E3D68FA-6869-FD29-9A12-3C9775FB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40" y="4534215"/>
            <a:ext cx="6667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2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378E1BF6-1EC7-58C3-ACCA-FA4B0EAD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Flow Chart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24AF03B8-51DA-0215-456E-B8B9D138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0FFBE595-A837-3E62-B55C-0FBE41290D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594855-01E8-5A4B-B2B8-E2ECEF879100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C9C04921-5BFE-D585-37B7-61BA98242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7BBB24DA-9403-3529-4C3D-636B5B4BD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9EFB9553-2A34-9A43-2AC1-0627BAE9E473}"/>
              </a:ext>
            </a:extLst>
          </p:cNvPr>
          <p:cNvSpPr/>
          <p:nvPr/>
        </p:nvSpPr>
        <p:spPr>
          <a:xfrm>
            <a:off x="2253145" y="1912336"/>
            <a:ext cx="1763485" cy="52669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input(A,B,C)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F33C4D-0FD6-BFC7-B843-6F5ADF66F6E7}"/>
              </a:ext>
            </a:extLst>
          </p:cNvPr>
          <p:cNvSpPr/>
          <p:nvPr/>
        </p:nvSpPr>
        <p:spPr>
          <a:xfrm>
            <a:off x="2131845" y="2770996"/>
            <a:ext cx="2006082" cy="48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B</a:t>
            </a:r>
            <a:r>
              <a:rPr lang="en-US" baseline="30000" dirty="0"/>
              <a:t>2</a:t>
            </a:r>
            <a:r>
              <a:rPr lang="en-US" dirty="0"/>
              <a:t> – 4AC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192316C5-BE41-F3DA-7BD1-8ABE17BB27F9}"/>
              </a:ext>
            </a:extLst>
          </p:cNvPr>
          <p:cNvSpPr/>
          <p:nvPr/>
        </p:nvSpPr>
        <p:spPr>
          <a:xfrm>
            <a:off x="2403793" y="3606478"/>
            <a:ext cx="1462187" cy="58782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D=0 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68005A-4DAD-62F6-5469-CB3B4B48CD8F}"/>
              </a:ext>
            </a:extLst>
          </p:cNvPr>
          <p:cNvSpPr/>
          <p:nvPr/>
        </p:nvSpPr>
        <p:spPr>
          <a:xfrm>
            <a:off x="2094525" y="4760066"/>
            <a:ext cx="2080722" cy="655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-B/2A</a:t>
            </a:r>
          </a:p>
          <a:p>
            <a:pPr algn="ctr"/>
            <a:r>
              <a:rPr lang="en-US" dirty="0"/>
              <a:t>X2 </a:t>
            </a:r>
            <a:r>
              <a:rPr lang="en-US" dirty="0">
                <a:sym typeface="Wingdings" panose="05000000000000000000" pitchFamily="2" charset="2"/>
              </a:rPr>
              <a:t> X1</a:t>
            </a:r>
            <a:endParaRPr lang="en-US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CD49EF25-3E77-3DEA-9885-84A545A103E5}"/>
              </a:ext>
            </a:extLst>
          </p:cNvPr>
          <p:cNvSpPr/>
          <p:nvPr/>
        </p:nvSpPr>
        <p:spPr>
          <a:xfrm>
            <a:off x="4651111" y="3606478"/>
            <a:ext cx="1462187" cy="58782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D&gt;0 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FAA233-4D3E-3C12-1AC6-B3D41D491799}"/>
              </a:ext>
            </a:extLst>
          </p:cNvPr>
          <p:cNvSpPr/>
          <p:nvPr/>
        </p:nvSpPr>
        <p:spPr>
          <a:xfrm>
            <a:off x="4341843" y="4760066"/>
            <a:ext cx="2080722" cy="655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 = -B+D/2A</a:t>
            </a:r>
          </a:p>
          <a:p>
            <a:pPr algn="ctr"/>
            <a:r>
              <a:rPr lang="en-US" dirty="0"/>
              <a:t>X2 = -B-D/2A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1F375C-6165-2AB1-46F3-5F165CB5B156}"/>
              </a:ext>
            </a:extLst>
          </p:cNvPr>
          <p:cNvCxnSpPr>
            <a:cxnSpLocks/>
            <a:stCxn id="54" idx="3"/>
            <a:endCxn id="33" idx="5"/>
          </p:cNvCxnSpPr>
          <p:nvPr/>
        </p:nvCxnSpPr>
        <p:spPr>
          <a:xfrm flipV="1">
            <a:off x="1751336" y="2175683"/>
            <a:ext cx="567646" cy="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D0CED8-B5E4-A882-FD03-4EC34CEEED2D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3134886" y="2439029"/>
            <a:ext cx="2" cy="3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1A0EA0-31E6-3233-1F1E-602CD63C2D1F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134886" y="3251523"/>
            <a:ext cx="1" cy="35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9C472B-0361-CEB2-DA1F-57BF8786B340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3134886" y="4194306"/>
            <a:ext cx="1" cy="5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B20D6C-73F8-0416-C8DE-8E2E1595F2A6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3865980" y="3900392"/>
            <a:ext cx="785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E1FEAF-BDAC-90F3-A24D-8830B0CCC456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382204" y="4194306"/>
            <a:ext cx="1" cy="5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7F1D767-E6AB-BF59-EB63-E9233D0AE5C5}"/>
              </a:ext>
            </a:extLst>
          </p:cNvPr>
          <p:cNvSpPr/>
          <p:nvPr/>
        </p:nvSpPr>
        <p:spPr>
          <a:xfrm>
            <a:off x="7520475" y="3606478"/>
            <a:ext cx="3648666" cy="58782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output(“x1 dan x2 imajiner”)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BF32AE-9116-F2A9-0743-A3012F0E3770}"/>
              </a:ext>
            </a:extLst>
          </p:cNvPr>
          <p:cNvCxnSpPr>
            <a:stCxn id="37" idx="3"/>
            <a:endCxn id="45" idx="5"/>
          </p:cNvCxnSpPr>
          <p:nvPr/>
        </p:nvCxnSpPr>
        <p:spPr>
          <a:xfrm>
            <a:off x="6113298" y="3900392"/>
            <a:ext cx="1480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917F4F-AC88-C08D-6398-6EB553053D23}"/>
              </a:ext>
            </a:extLst>
          </p:cNvPr>
          <p:cNvSpPr txBox="1"/>
          <p:nvPr/>
        </p:nvSpPr>
        <p:spPr>
          <a:xfrm>
            <a:off x="3082139" y="41396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92F913-B18B-9CA3-308A-FC05CAC64166}"/>
              </a:ext>
            </a:extLst>
          </p:cNvPr>
          <p:cNvSpPr txBox="1"/>
          <p:nvPr/>
        </p:nvSpPr>
        <p:spPr>
          <a:xfrm>
            <a:off x="3841051" y="36206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1C268C-F1B3-370E-C83B-2AF9D7BCBAE5}"/>
              </a:ext>
            </a:extLst>
          </p:cNvPr>
          <p:cNvSpPr txBox="1"/>
          <p:nvPr/>
        </p:nvSpPr>
        <p:spPr>
          <a:xfrm>
            <a:off x="5362011" y="41396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9E46BB-5E63-BD86-BF0B-04B2966F75BE}"/>
              </a:ext>
            </a:extLst>
          </p:cNvPr>
          <p:cNvSpPr txBox="1"/>
          <p:nvPr/>
        </p:nvSpPr>
        <p:spPr>
          <a:xfrm>
            <a:off x="6042170" y="36206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8EE3E02C-0269-FAB3-21AF-D44F0E37945E}"/>
              </a:ext>
            </a:extLst>
          </p:cNvPr>
          <p:cNvSpPr/>
          <p:nvPr/>
        </p:nvSpPr>
        <p:spPr>
          <a:xfrm>
            <a:off x="2094525" y="5816182"/>
            <a:ext cx="4328040" cy="58782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output(x1, x2)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56CA35-3775-BF91-38E9-DDACD0312E5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134886" y="5415834"/>
            <a:ext cx="0" cy="40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41F02B-BD88-4EE4-279D-60A6DAC2C51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382204" y="5415834"/>
            <a:ext cx="0" cy="40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64958D16-36FC-6AC4-82BA-29A496F59122}"/>
              </a:ext>
            </a:extLst>
          </p:cNvPr>
          <p:cNvSpPr/>
          <p:nvPr/>
        </p:nvSpPr>
        <p:spPr>
          <a:xfrm>
            <a:off x="830426" y="2022708"/>
            <a:ext cx="920910" cy="30791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9540E2DC-A950-19BD-F7C6-1811A5186E3D}"/>
              </a:ext>
            </a:extLst>
          </p:cNvPr>
          <p:cNvSpPr/>
          <p:nvPr/>
        </p:nvSpPr>
        <p:spPr>
          <a:xfrm>
            <a:off x="8884353" y="5956141"/>
            <a:ext cx="920910" cy="30791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8839B8-CBCD-0A5D-DF17-D9BFE3ECEABE}"/>
              </a:ext>
            </a:extLst>
          </p:cNvPr>
          <p:cNvCxnSpPr>
            <a:stCxn id="51" idx="2"/>
            <a:endCxn id="55" idx="1"/>
          </p:cNvCxnSpPr>
          <p:nvPr/>
        </p:nvCxnSpPr>
        <p:spPr>
          <a:xfrm>
            <a:off x="6349087" y="6110096"/>
            <a:ext cx="253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DF8E1-42D0-C384-307E-03C3B707BEF1}"/>
              </a:ext>
            </a:extLst>
          </p:cNvPr>
          <p:cNvCxnSpPr>
            <a:stCxn id="45" idx="4"/>
            <a:endCxn id="55" idx="0"/>
          </p:cNvCxnSpPr>
          <p:nvPr/>
        </p:nvCxnSpPr>
        <p:spPr>
          <a:xfrm>
            <a:off x="9344808" y="4194306"/>
            <a:ext cx="0" cy="176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9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771820"/>
          </a:xfrm>
        </p:spPr>
        <p:txBody>
          <a:bodyPr/>
          <a:lstStyle/>
          <a:p>
            <a:r>
              <a:rPr lang="en-US" dirty="0"/>
              <a:t>Lets take a quiz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54</TotalTime>
  <Words>321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FLOW CHART</vt:lpstr>
      <vt:lpstr>Flowchart is a diagram of the data or the algorithm for a better understanding of the code visually</vt:lpstr>
      <vt:lpstr>Standard</vt:lpstr>
      <vt:lpstr>Symbols</vt:lpstr>
      <vt:lpstr>Symbols</vt:lpstr>
      <vt:lpstr>Symbols</vt:lpstr>
      <vt:lpstr>Other Symbols</vt:lpstr>
      <vt:lpstr>Example Flow Chart</vt:lpstr>
      <vt:lpstr>Lets take a quiz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Bayu Pratama</dc:creator>
  <cp:lastModifiedBy>Bayu Pratama</cp:lastModifiedBy>
  <cp:revision>8</cp:revision>
  <dcterms:created xsi:type="dcterms:W3CDTF">2023-04-10T12:58:03Z</dcterms:created>
  <dcterms:modified xsi:type="dcterms:W3CDTF">2023-04-10T14:30:18Z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