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60" r:id="rId6"/>
    <p:sldId id="288" r:id="rId7"/>
    <p:sldId id="258" r:id="rId8"/>
    <p:sldId id="26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6" r:id="rId19"/>
    <p:sldId id="298" r:id="rId20"/>
    <p:sldId id="299" r:id="rId21"/>
    <p:sldId id="300" r:id="rId22"/>
    <p:sldId id="301" r:id="rId23"/>
    <p:sldId id="302" r:id="rId24"/>
    <p:sldId id="303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JDBC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Algoritma dan Pemrograman II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to jTable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Pada netbeans, jTable </a:t>
            </a:r>
            <a:r>
              <a:rPr lang="en-US" sz="2000" dirty="0" err="1">
                <a:cs typeface="Courier New" panose="02070309020205020404" pitchFamily="49" charset="0"/>
              </a:rPr>
              <a:t>terletak</a:t>
            </a:r>
            <a:r>
              <a:rPr lang="en-US" sz="2000" dirty="0">
                <a:cs typeface="Courier New" panose="02070309020205020404" pitchFamily="49" charset="0"/>
              </a:rPr>
              <a:t> pada kelompok </a:t>
            </a:r>
            <a:r>
              <a:rPr lang="en-US" sz="2000" dirty="0" err="1">
                <a:cs typeface="Courier New" panose="02070309020205020404" pitchFamily="49" charset="0"/>
              </a:rPr>
              <a:t>SwingControl</a:t>
            </a:r>
            <a:r>
              <a:rPr lang="en-US" sz="2000" dirty="0">
                <a:cs typeface="Courier New" panose="02070309020205020404" pitchFamily="49" charset="0"/>
              </a:rPr>
              <a:t> pada tab Palette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9CAFFF-A7B8-9EBE-C221-E68F4E4D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2425778"/>
            <a:ext cx="3924640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to jTable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By default, jTable will display 4 column like screenshot below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F00C9A-477E-4729-2384-6CD96D95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2395244"/>
            <a:ext cx="422184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to jTable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Click on jTable then you will see jTable properties on right bottom on netbeans. Click on model to edit the display column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B9965-F5AA-900C-0AC7-71C64D1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2792407"/>
            <a:ext cx="3932261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to jTable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Here you can edit display table on jTable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918D8-D8DA-3013-0DA3-05F68B55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2425766"/>
            <a:ext cx="4361866" cy="36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to jTable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err="1">
                <a:cs typeface="Courier New" panose="02070309020205020404" pitchFamily="49" charset="0"/>
              </a:rPr>
              <a:t>Kekurangan</a:t>
            </a:r>
            <a:r>
              <a:rPr lang="en-US" sz="2000" dirty="0">
                <a:cs typeface="Courier New" panose="02070309020205020404" pitchFamily="49" charset="0"/>
              </a:rPr>
              <a:t>: Jika pada </a:t>
            </a:r>
            <a:r>
              <a:rPr lang="en-US" sz="2000" dirty="0" err="1">
                <a:cs typeface="Courier New" panose="02070309020205020404" pitchFamily="49" charset="0"/>
              </a:rPr>
              <a:t>suatu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saat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nanti</a:t>
            </a:r>
            <a:r>
              <a:rPr lang="en-US" sz="2000" dirty="0">
                <a:cs typeface="Courier New" panose="02070309020205020404" pitchFamily="49" charset="0"/>
              </a:rPr>
              <a:t> ada </a:t>
            </a:r>
            <a:r>
              <a:rPr lang="en-US" sz="2000" dirty="0" err="1">
                <a:cs typeface="Courier New" panose="02070309020205020404" pitchFamily="49" charset="0"/>
              </a:rPr>
              <a:t>perubahan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nama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maka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harus</a:t>
            </a:r>
            <a:r>
              <a:rPr lang="en-US" sz="2000" dirty="0">
                <a:cs typeface="Courier New" panose="02070309020205020404" pitchFamily="49" charset="0"/>
              </a:rPr>
              <a:t> meng-edit kembali. Solutions: </a:t>
            </a:r>
            <a:r>
              <a:rPr lang="en-US" sz="2000" dirty="0" err="1">
                <a:cs typeface="Courier New" panose="02070309020205020404" pitchFamily="49" charset="0"/>
              </a:rPr>
              <a:t>gunakan</a:t>
            </a:r>
            <a:r>
              <a:rPr lang="en-US" sz="2000" dirty="0">
                <a:cs typeface="Courier New" panose="02070309020205020404" pitchFamily="49" charset="0"/>
              </a:rPr>
              <a:t> ResultSetMetaData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2EBCA-3764-AC8F-5436-FEEAFAD3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2780813"/>
            <a:ext cx="4044886" cy="35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noProof="1">
                <a:cs typeface="Courier New" panose="02070309020205020404" pitchFamily="49" charset="0"/>
              </a:rPr>
              <a:t>4 kind of JOIN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noProof="1">
                <a:cs typeface="Courier New" panose="02070309020205020404" pitchFamily="49" charset="0"/>
              </a:rPr>
              <a:t>Inner join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noProof="1">
                <a:cs typeface="Courier New" panose="02070309020205020404" pitchFamily="49" charset="0"/>
              </a:rPr>
              <a:t>Left Join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noProof="1">
                <a:cs typeface="Courier New" panose="02070309020205020404" pitchFamily="49" charset="0"/>
              </a:rPr>
              <a:t>Right Join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noProof="1">
                <a:cs typeface="Courier New" panose="02070309020205020404" pitchFamily="49" charset="0"/>
              </a:rPr>
              <a:t>Full Outer Join (not available at MySQL)</a:t>
            </a:r>
            <a:endParaRPr lang="id-ID" noProof="1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DCEA4286-9C08-CC32-6E88-65F57AD7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16" y="4712898"/>
            <a:ext cx="1548684" cy="11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FE6C0825-DA2A-6258-D820-B33D7722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33" y="4693718"/>
            <a:ext cx="1548684" cy="11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RIGHT JOIN">
            <a:extLst>
              <a:ext uri="{FF2B5EF4-FFF2-40B4-BE49-F238E27FC236}">
                <a16:creationId xmlns:a16="http://schemas.microsoft.com/office/drawing/2014/main" id="{656F4807-5C33-51B0-E6D7-65099394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50" y="4693718"/>
            <a:ext cx="1548684" cy="11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FULL OUTER JOIN">
            <a:extLst>
              <a:ext uri="{FF2B5EF4-FFF2-40B4-BE49-F238E27FC236}">
                <a16:creationId xmlns:a16="http://schemas.microsoft.com/office/drawing/2014/main" id="{C6446E39-B4A4-2585-B547-6405A533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67" y="4693718"/>
            <a:ext cx="1548684" cy="11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1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19F8F2-1848-12FF-7AF4-22981B3BA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69182"/>
              </p:ext>
            </p:extLst>
          </p:nvPr>
        </p:nvGraphicFramePr>
        <p:xfrm>
          <a:off x="1166813" y="2017713"/>
          <a:ext cx="49291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750">
                  <a:extLst>
                    <a:ext uri="{9D8B030D-6E8A-4147-A177-3AD203B41FA5}">
                      <a16:colId xmlns:a16="http://schemas.microsoft.com/office/drawing/2014/main" val="2590022002"/>
                    </a:ext>
                  </a:extLst>
                </a:gridCol>
                <a:gridCol w="1968759">
                  <a:extLst>
                    <a:ext uri="{9D8B030D-6E8A-4147-A177-3AD203B41FA5}">
                      <a16:colId xmlns:a16="http://schemas.microsoft.com/office/drawing/2014/main" val="4051750652"/>
                    </a:ext>
                  </a:extLst>
                </a:gridCol>
                <a:gridCol w="1486677">
                  <a:extLst>
                    <a:ext uri="{9D8B030D-6E8A-4147-A177-3AD203B41FA5}">
                      <a16:colId xmlns:a16="http://schemas.microsoft.com/office/drawing/2014/main" val="4055282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Gosling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Dennis M Ritchie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2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 Anderson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Bjarne Stroustrup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445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A24803D-FFD1-AA71-CA44-7C4596AD8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013820"/>
              </p:ext>
            </p:extLst>
          </p:nvPr>
        </p:nvGraphicFramePr>
        <p:xfrm>
          <a:off x="6589765" y="3429000"/>
          <a:ext cx="43569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40">
                  <a:extLst>
                    <a:ext uri="{9D8B030D-6E8A-4147-A177-3AD203B41FA5}">
                      <a16:colId xmlns:a16="http://schemas.microsoft.com/office/drawing/2014/main" val="2590022002"/>
                    </a:ext>
                  </a:extLst>
                </a:gridCol>
                <a:gridCol w="3112470">
                  <a:extLst>
                    <a:ext uri="{9D8B030D-6E8A-4147-A177-3AD203B41FA5}">
                      <a16:colId xmlns:a16="http://schemas.microsoft.com/office/drawing/2014/main" val="405175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2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Managed Services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2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FE4A7-1A06-B1D3-E985-A11078C9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employee e, department d WHERE </a:t>
            </a:r>
            <a:r>
              <a:rPr lang="en-US" dirty="0" err="1"/>
              <a:t>e.dept_id</a:t>
            </a:r>
            <a:r>
              <a:rPr lang="en-US" dirty="0"/>
              <a:t> = </a:t>
            </a:r>
            <a:r>
              <a:rPr lang="en-US" dirty="0" err="1"/>
              <a:t>d.dept_id</a:t>
            </a:r>
            <a:endParaRPr lang="id-ID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CF2C6BD-4B67-A556-6BCA-AAED75AEC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856137"/>
              </p:ext>
            </p:extLst>
          </p:nvPr>
        </p:nvGraphicFramePr>
        <p:xfrm>
          <a:off x="1167492" y="2959194"/>
          <a:ext cx="9955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65">
                  <a:extLst>
                    <a:ext uri="{9D8B030D-6E8A-4147-A177-3AD203B41FA5}">
                      <a16:colId xmlns:a16="http://schemas.microsoft.com/office/drawing/2014/main" val="2590022002"/>
                    </a:ext>
                  </a:extLst>
                </a:gridCol>
                <a:gridCol w="2183104">
                  <a:extLst>
                    <a:ext uri="{9D8B030D-6E8A-4147-A177-3AD203B41FA5}">
                      <a16:colId xmlns:a16="http://schemas.microsoft.com/office/drawing/2014/main" val="4051750652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405528209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59424205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92706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Name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Gosling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 Anderson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Bjarne Stroustrup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96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FE4A7-1A06-B1D3-E985-A11078C9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employee e LEFT JOIN department d ON </a:t>
            </a:r>
            <a:r>
              <a:rPr lang="en-US" dirty="0" err="1"/>
              <a:t>e.dept_id</a:t>
            </a:r>
            <a:r>
              <a:rPr lang="en-US" dirty="0"/>
              <a:t> = </a:t>
            </a:r>
            <a:r>
              <a:rPr lang="en-US" dirty="0" err="1"/>
              <a:t>d.dept_id</a:t>
            </a:r>
            <a:endParaRPr lang="id-ID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CF2C6BD-4B67-A556-6BCA-AAED75AEC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283740"/>
              </p:ext>
            </p:extLst>
          </p:nvPr>
        </p:nvGraphicFramePr>
        <p:xfrm>
          <a:off x="1167492" y="2959194"/>
          <a:ext cx="99552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65">
                  <a:extLst>
                    <a:ext uri="{9D8B030D-6E8A-4147-A177-3AD203B41FA5}">
                      <a16:colId xmlns:a16="http://schemas.microsoft.com/office/drawing/2014/main" val="2590022002"/>
                    </a:ext>
                  </a:extLst>
                </a:gridCol>
                <a:gridCol w="2183104">
                  <a:extLst>
                    <a:ext uri="{9D8B030D-6E8A-4147-A177-3AD203B41FA5}">
                      <a16:colId xmlns:a16="http://schemas.microsoft.com/office/drawing/2014/main" val="4051750652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405528209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59424205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92706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Name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Gosling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Dennis M Ritchie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7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 Anderson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Bjarne Stroustrup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FE4A7-1A06-B1D3-E985-A11078C9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employee e RIGHT JOIN department d ON </a:t>
            </a:r>
            <a:r>
              <a:rPr lang="en-US" dirty="0" err="1"/>
              <a:t>e.dept_id</a:t>
            </a:r>
            <a:r>
              <a:rPr lang="en-US" dirty="0"/>
              <a:t> = </a:t>
            </a:r>
            <a:r>
              <a:rPr lang="en-US" dirty="0" err="1"/>
              <a:t>d.dept_id</a:t>
            </a:r>
            <a:endParaRPr lang="id-ID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CF2C6BD-4B67-A556-6BCA-AAED75AEC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11022"/>
              </p:ext>
            </p:extLst>
          </p:nvPr>
        </p:nvGraphicFramePr>
        <p:xfrm>
          <a:off x="1167492" y="2959194"/>
          <a:ext cx="99552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65">
                  <a:extLst>
                    <a:ext uri="{9D8B030D-6E8A-4147-A177-3AD203B41FA5}">
                      <a16:colId xmlns:a16="http://schemas.microsoft.com/office/drawing/2014/main" val="2590022002"/>
                    </a:ext>
                  </a:extLst>
                </a:gridCol>
                <a:gridCol w="2183104">
                  <a:extLst>
                    <a:ext uri="{9D8B030D-6E8A-4147-A177-3AD203B41FA5}">
                      <a16:colId xmlns:a16="http://schemas.microsoft.com/office/drawing/2014/main" val="4051750652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405528209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59424205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92706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Name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Gosling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 Anderson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Bjarne Stroustrup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Managed Services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9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Bobot Nilai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8D68B-FCAF-EA7F-74BD-4B4C0492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15%</a:t>
            </a:r>
          </a:p>
          <a:p>
            <a:r>
              <a:rPr lang="en-US" dirty="0">
                <a:sym typeface="Wingdings" panose="05000000000000000000" pitchFamily="2" charset="2"/>
              </a:rPr>
              <a:t>UTS  25%</a:t>
            </a:r>
          </a:p>
          <a:p>
            <a:r>
              <a:rPr lang="en-US" dirty="0">
                <a:sym typeface="Wingdings" panose="05000000000000000000" pitchFamily="2" charset="2"/>
              </a:rPr>
              <a:t>UAS  35%</a:t>
            </a:r>
          </a:p>
          <a:p>
            <a:r>
              <a:rPr lang="en-US" dirty="0">
                <a:sym typeface="Wingdings" panose="05000000000000000000" pitchFamily="2" charset="2"/>
              </a:rPr>
              <a:t>Quiz  15%</a:t>
            </a:r>
          </a:p>
          <a:p>
            <a:r>
              <a:rPr lang="en-US" dirty="0">
                <a:sym typeface="Wingdings" panose="05000000000000000000" pitchFamily="2" charset="2"/>
              </a:rPr>
              <a:t>Tugas  10%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FE4A7-1A06-B1D3-E985-A11078C9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employee e FULL OUTER JOIN department d ON </a:t>
            </a:r>
            <a:r>
              <a:rPr lang="en-US" dirty="0" err="1"/>
              <a:t>e.dept_id</a:t>
            </a:r>
            <a:r>
              <a:rPr lang="en-US" dirty="0"/>
              <a:t> = </a:t>
            </a:r>
            <a:r>
              <a:rPr lang="en-US" dirty="0" err="1"/>
              <a:t>d.dept_id</a:t>
            </a:r>
            <a:endParaRPr lang="id-ID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CF2C6BD-4B67-A556-6BCA-AAED75AEC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14541"/>
              </p:ext>
            </p:extLst>
          </p:nvPr>
        </p:nvGraphicFramePr>
        <p:xfrm>
          <a:off x="1167492" y="2959194"/>
          <a:ext cx="9955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65">
                  <a:extLst>
                    <a:ext uri="{9D8B030D-6E8A-4147-A177-3AD203B41FA5}">
                      <a16:colId xmlns:a16="http://schemas.microsoft.com/office/drawing/2014/main" val="2590022002"/>
                    </a:ext>
                  </a:extLst>
                </a:gridCol>
                <a:gridCol w="2183104">
                  <a:extLst>
                    <a:ext uri="{9D8B030D-6E8A-4147-A177-3AD203B41FA5}">
                      <a16:colId xmlns:a16="http://schemas.microsoft.com/office/drawing/2014/main" val="4051750652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405528209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59424205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92706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 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 Name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 Gosling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Dennis M Ritchie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6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 Anderson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Bjarne Stroustrup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(null)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D-4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Managed Services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2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FE4A7-1A06-B1D3-E985-A11078C9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Query akan men-join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pada WHERE condition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Performa query akan </a:t>
            </a:r>
            <a:r>
              <a:rPr lang="en-US" dirty="0" err="1"/>
              <a:t>lebih</a:t>
            </a:r>
            <a:r>
              <a:rPr lang="en-US" dirty="0"/>
              <a:t> optimal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b="1" dirty="0" err="1"/>
              <a:t>jumlah</a:t>
            </a:r>
            <a:r>
              <a:rPr lang="en-US" b="1" dirty="0"/>
              <a:t> record pada table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direduksi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26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Bayu Rimba Pratama, ST, M.Kom</a:t>
            </a:r>
          </a:p>
          <a:p>
            <a:r>
              <a:rPr lang="en-US" dirty="0"/>
              <a:t>bayuforest@gmail</a:t>
            </a:r>
            <a:r>
              <a:rPr lang="en-US"/>
              <a:t>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609824"/>
              </p:ext>
            </p:extLst>
          </p:nvPr>
        </p:nvGraphicFramePr>
        <p:xfrm>
          <a:off x="1205707" y="2501900"/>
          <a:ext cx="97805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82446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latin typeface="Tenorite" pitchFamily="2" charset="0"/>
                        </a:rPr>
                        <a:t>Week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latin typeface="Tenorite" pitchFamily="2" charset="0"/>
                        </a:rPr>
                        <a:t>Topic / Desc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JDBC | Pemberian tugas perorangan | Sudah Membuat kelompok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rgbClr val="FF0000"/>
                          </a:solidFill>
                          <a:latin typeface="Tenorite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rgbClr val="FF0000"/>
                          </a:solidFill>
                          <a:latin typeface="Tenorite" pitchFamily="2" charset="0"/>
                        </a:rPr>
                        <a:t>JDBC 2 | SQL Optimization | collect nama-nama kelompok 5 orang per kelompok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Java Collection Framework | Presentasi tugas perorangan | Pemberian Tugas Kelompok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OOP in Software Design | Class Diagram | Responsi #1 | target approx. : 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Introduction to Design Pattern | Responsi #2 | target approx. : 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8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Responsi #3 | target approx. : 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Presentasi tugas kelompok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924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941513" indent="0"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UAS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247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MetaData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Display data to jTable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SQL </a:t>
            </a:r>
            <a:r>
              <a:rPr lang="en-US" dirty="0"/>
              <a:t>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noProof="1">
                <a:cs typeface="Courier New" panose="02070309020205020404" pitchFamily="49" charset="0"/>
              </a:rPr>
              <a:t>What database product and which version is it?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noProof="1">
                <a:cs typeface="Courier New" panose="02070309020205020404" pitchFamily="49" charset="0"/>
              </a:rPr>
              <a:t>How many columns are in the result set?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noProof="1">
                <a:cs typeface="Courier New" panose="02070309020205020404" pitchFamily="49" charset="0"/>
              </a:rPr>
              <a:t>What is the name of a given column?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noProof="1">
                <a:cs typeface="Courier New" panose="02070309020205020404" pitchFamily="49" charset="0"/>
              </a:rPr>
              <a:t>What is the data type of a specific column?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noProof="1">
                <a:cs typeface="Courier New" panose="02070309020205020404" pitchFamily="49" charset="0"/>
              </a:rPr>
              <a:t>Are the column names case sensitive?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noProof="1">
                <a:cs typeface="Courier New" panose="02070309020205020404" pitchFamily="49" charset="0"/>
              </a:rPr>
              <a:t>Are the column value nullable?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// following code will inform the database product and 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public void </a:t>
            </a:r>
            <a:r>
              <a:rPr lang="en-US" altLang="en-US" sz="2000" dirty="0" err="1">
                <a:latin typeface="Courier New" panose="02070309020205020404" pitchFamily="49" charset="0"/>
              </a:rPr>
              <a:t>dbInfo</a:t>
            </a:r>
            <a:r>
              <a:rPr lang="en-US" altLang="en-US" sz="2000" dirty="0">
                <a:latin typeface="Courier New" panose="02070309020205020404" pitchFamily="49" charset="0"/>
              </a:rPr>
              <a:t>(Connection connection){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id-ID" altLang="en-US" sz="2000" dirty="0">
                <a:latin typeface="Courier New" panose="02070309020205020404" pitchFamily="49" charset="0"/>
              </a:rPr>
              <a:t>DatabaseMetaData dbMetaData = connection.getMetaData();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id-ID" altLang="en-US" sz="2000" dirty="0">
                <a:latin typeface="Courier New" panose="02070309020205020404" pitchFamily="49" charset="0"/>
              </a:rPr>
              <a:t>String productName = dbMetaData.getDatabaseProductName();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id-ID" altLang="en-US" sz="2000" dirty="0">
                <a:latin typeface="Courier New" panose="02070309020205020404" pitchFamily="49" charset="0"/>
              </a:rPr>
              <a:t>String productVers = dbMetaData.getDatabaseProductVersion();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2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// following code will inform column count and 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ResultSet rs = st.execute(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“SELECT * FROM products”</a:t>
            </a:r>
            <a:r>
              <a:rPr lang="id-ID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ResultSetMetaData rsMetaData = rs.getMetaData();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b="1" dirty="0">
                <a:latin typeface="Courier New" panose="02070309020205020404" pitchFamily="49" charset="0"/>
              </a:rPr>
              <a:t>int</a:t>
            </a:r>
            <a:r>
              <a:rPr lang="id-ID" altLang="en-US" sz="2000" dirty="0">
                <a:latin typeface="Courier New" panose="02070309020205020404" pitchFamily="49" charset="0"/>
              </a:rPr>
              <a:t> columnCount = rsMetaData.getColumnCount();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b="1" dirty="0">
                <a:latin typeface="Courier New" panose="02070309020205020404" pitchFamily="49" charset="0"/>
              </a:rPr>
              <a:t>for</a:t>
            </a:r>
            <a:r>
              <a:rPr lang="id-ID" altLang="en-US" sz="2000" dirty="0">
                <a:latin typeface="Courier New" panose="02070309020205020404" pitchFamily="49" charset="0"/>
              </a:rPr>
              <a:t> (</a:t>
            </a:r>
            <a:r>
              <a:rPr lang="id-ID" altLang="en-US" sz="2000" b="1" dirty="0">
                <a:latin typeface="Courier New" panose="02070309020205020404" pitchFamily="49" charset="0"/>
              </a:rPr>
              <a:t>int</a:t>
            </a:r>
            <a:r>
              <a:rPr lang="id-ID" altLang="en-US" sz="2000" dirty="0">
                <a:latin typeface="Courier New" panose="02070309020205020404" pitchFamily="49" charset="0"/>
              </a:rPr>
              <a:t> i=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  <a:r>
              <a:rPr lang="id-ID" altLang="en-US" sz="2000" dirty="0">
                <a:latin typeface="Courier New" panose="02070309020205020404" pitchFamily="49" charset="0"/>
              </a:rPr>
              <a:t>; i&lt;columnCount;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	System.out.println(rsMetaData.getColumnName(i</a:t>
            </a:r>
            <a:r>
              <a:rPr lang="en-US" altLang="en-US" sz="2000" dirty="0">
                <a:latin typeface="Courier New" panose="02070309020205020404" pitchFamily="49" charset="0"/>
              </a:rPr>
              <a:t>+1</a:t>
            </a:r>
            <a:r>
              <a:rPr lang="id-ID" altLang="en-US" sz="2000" dirty="0">
                <a:latin typeface="Courier New" panose="02070309020205020404" pitchFamily="49" charset="0"/>
              </a:rPr>
              <a:t>));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}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// following code will inform column </a:t>
            </a:r>
            <a:r>
              <a:rPr lang="en-US" altLang="en-US" sz="2000" dirty="0">
                <a:latin typeface="Courier New" panose="02070309020205020404" pitchFamily="49" charset="0"/>
              </a:rPr>
              <a:t>type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b="1" dirty="0">
                <a:latin typeface="Courier New" panose="02070309020205020404" pitchFamily="49" charset="0"/>
              </a:rPr>
              <a:t>for</a:t>
            </a:r>
            <a:r>
              <a:rPr lang="id-ID" altLang="en-US" sz="2000" dirty="0">
                <a:latin typeface="Courier New" panose="02070309020205020404" pitchFamily="49" charset="0"/>
              </a:rPr>
              <a:t> (</a:t>
            </a:r>
            <a:r>
              <a:rPr lang="id-ID" altLang="en-US" sz="2000" b="1" dirty="0">
                <a:latin typeface="Courier New" panose="02070309020205020404" pitchFamily="49" charset="0"/>
              </a:rPr>
              <a:t>int</a:t>
            </a:r>
            <a:r>
              <a:rPr lang="id-ID" altLang="en-US" sz="2000" dirty="0">
                <a:latin typeface="Courier New" panose="02070309020205020404" pitchFamily="49" charset="0"/>
              </a:rPr>
              <a:t> i=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  <a:r>
              <a:rPr lang="id-ID" altLang="en-US" sz="2000" dirty="0">
                <a:latin typeface="Courier New" panose="02070309020205020404" pitchFamily="49" charset="0"/>
              </a:rPr>
              <a:t>; i&lt;columnCount;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	System.out.println(rsMetaData.getColumnType(i</a:t>
            </a:r>
            <a:r>
              <a:rPr lang="en-US" altLang="en-US" sz="2000" dirty="0">
                <a:latin typeface="Courier New" panose="02070309020205020404" pitchFamily="49" charset="0"/>
              </a:rPr>
              <a:t>+1</a:t>
            </a:r>
            <a:r>
              <a:rPr lang="id-ID" altLang="en-US" sz="2000" dirty="0">
                <a:latin typeface="Courier New" panose="02070309020205020404" pitchFamily="49" charset="0"/>
              </a:rPr>
              <a:t>));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}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7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// following code will inform whether column is case sensitive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// and nullable, and designated column's normal maximum width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altLang="en-US" sz="2000" dirty="0">
                <a:latin typeface="Courier New" panose="02070309020205020404" pitchFamily="49" charset="0"/>
              </a:rPr>
              <a:t>// in characters</a:t>
            </a:r>
            <a:endParaRPr lang="id-ID" altLang="en-US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b="1" dirty="0">
                <a:latin typeface="Courier New" panose="02070309020205020404" pitchFamily="49" charset="0"/>
              </a:rPr>
              <a:t>for</a:t>
            </a:r>
            <a:r>
              <a:rPr lang="id-ID" altLang="en-US" sz="2000" dirty="0">
                <a:latin typeface="Courier New" panose="02070309020205020404" pitchFamily="49" charset="0"/>
              </a:rPr>
              <a:t> (</a:t>
            </a:r>
            <a:r>
              <a:rPr lang="id-ID" altLang="en-US" sz="2000" b="1" dirty="0">
                <a:latin typeface="Courier New" panose="02070309020205020404" pitchFamily="49" charset="0"/>
              </a:rPr>
              <a:t>int</a:t>
            </a:r>
            <a:r>
              <a:rPr lang="id-ID" altLang="en-US" sz="2000" dirty="0">
                <a:latin typeface="Courier New" panose="02070309020205020404" pitchFamily="49" charset="0"/>
              </a:rPr>
              <a:t> i=0; i&lt;columnCount;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    System.out.println(rsMetaData.isCaseSensitive(i+1));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    System.out.println(rsMetaData.isNullable(i+1));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    System.out.println(rsMetaData.getColumnDisplaySize(i+1));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 dirty="0">
                <a:latin typeface="Courier New" panose="02070309020205020404" pitchFamily="49" charset="0"/>
              </a:rPr>
              <a:t>}</a:t>
            </a:r>
            <a:endParaRPr lang="id-ID" sz="20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8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375</TotalTime>
  <Words>953</Words>
  <Application>Microsoft Office PowerPoint</Application>
  <PresentationFormat>Widescreen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Tenorite</vt:lpstr>
      <vt:lpstr>Wingdings</vt:lpstr>
      <vt:lpstr>Office Theme</vt:lpstr>
      <vt:lpstr>JDBC part 2</vt:lpstr>
      <vt:lpstr>Bobot Nilai</vt:lpstr>
      <vt:lpstr>Agenda</vt:lpstr>
      <vt:lpstr>Outline</vt:lpstr>
      <vt:lpstr>Meta Data</vt:lpstr>
      <vt:lpstr>Meta Data Example</vt:lpstr>
      <vt:lpstr>Meta Data Example</vt:lpstr>
      <vt:lpstr>Meta Data Example</vt:lpstr>
      <vt:lpstr>Meta Data Example</vt:lpstr>
      <vt:lpstr>Display Data to jTable</vt:lpstr>
      <vt:lpstr>Display Data to jTable</vt:lpstr>
      <vt:lpstr>Display Data to jTable</vt:lpstr>
      <vt:lpstr>Display Data to jTable</vt:lpstr>
      <vt:lpstr>Display Data to jTable</vt:lpstr>
      <vt:lpstr>SQL Join and Optimization</vt:lpstr>
      <vt:lpstr>Example</vt:lpstr>
      <vt:lpstr>Inner Join</vt:lpstr>
      <vt:lpstr>Left Join</vt:lpstr>
      <vt:lpstr>Right Join</vt:lpstr>
      <vt:lpstr>Full Outer Join</vt:lpstr>
      <vt:lpstr>Query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Bayu Pratama</dc:creator>
  <cp:lastModifiedBy>Bayu Pratama</cp:lastModifiedBy>
  <cp:revision>57</cp:revision>
  <dcterms:created xsi:type="dcterms:W3CDTF">2023-04-26T14:08:54Z</dcterms:created>
  <dcterms:modified xsi:type="dcterms:W3CDTF">2023-05-24T04:21:37Z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