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304" r:id="rId6"/>
    <p:sldId id="258" r:id="rId7"/>
    <p:sldId id="312" r:id="rId8"/>
    <p:sldId id="306" r:id="rId9"/>
    <p:sldId id="305" r:id="rId10"/>
    <p:sldId id="307" r:id="rId11"/>
    <p:sldId id="308" r:id="rId12"/>
    <p:sldId id="309" r:id="rId13"/>
    <p:sldId id="310" r:id="rId14"/>
    <p:sldId id="311" r:id="rId15"/>
    <p:sldId id="316" r:id="rId16"/>
    <p:sldId id="317" r:id="rId17"/>
    <p:sldId id="318" r:id="rId18"/>
    <p:sldId id="319" r:id="rId19"/>
    <p:sldId id="320" r:id="rId20"/>
    <p:sldId id="321"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643" y="6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2023-06-05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2023-06-05</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2023-06-05</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2023-06-05</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2023-06-05</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2023-06-05</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2023-06-05</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2023-06-05</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2023-06-05</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2023-06-05</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2023-06-05</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java-collection-tutor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Java Collection Framework</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Algoritma dan Pemrograman II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dirty="0"/>
              <a:t>List</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457200" indent="-457200">
              <a:buFont typeface="Arial" panose="020B0604020202020204" pitchFamily="34" charset="0"/>
              <a:buChar char="•"/>
            </a:pPr>
            <a:r>
              <a:rPr lang="en-US" altLang="en-US" sz="2800" dirty="0"/>
              <a:t>List: a List is an ordered collection. </a:t>
            </a:r>
          </a:p>
          <a:p>
            <a:pPr marL="457200" indent="-457200">
              <a:buFont typeface="Arial" panose="020B0604020202020204" pitchFamily="34" charset="0"/>
              <a:buChar char="•"/>
            </a:pPr>
            <a:r>
              <a:rPr lang="en-US" altLang="en-US" sz="2800" dirty="0"/>
              <a:t>The user has precise control over where in the list each element is inserted. </a:t>
            </a:r>
          </a:p>
          <a:p>
            <a:pPr marL="457200" indent="-457200">
              <a:buFont typeface="Arial" panose="020B0604020202020204" pitchFamily="34" charset="0"/>
              <a:buChar char="•"/>
            </a:pPr>
            <a:r>
              <a:rPr lang="en-US" altLang="en-US" sz="2800" dirty="0"/>
              <a:t>The user can access the elements by their integer index and search for elements in the list. </a:t>
            </a:r>
          </a:p>
          <a:p>
            <a:pPr marL="457200" indent="-457200">
              <a:buFont typeface="Arial" panose="020B0604020202020204" pitchFamily="34" charset="0"/>
              <a:buChar char="•"/>
            </a:pPr>
            <a:r>
              <a:rPr lang="en-US" altLang="en-US" sz="2800" dirty="0"/>
              <a:t>Unlike sets, lists typically allow duplicate elements. </a:t>
            </a:r>
          </a:p>
          <a:p>
            <a:pPr marL="457200" indent="-457200">
              <a:buFont typeface="Arial" panose="020B0604020202020204" pitchFamily="34" charset="0"/>
              <a:buChar char="•"/>
            </a:pPr>
            <a:r>
              <a:rPr lang="en-US" altLang="en-US" sz="2800" dirty="0"/>
              <a:t>Array List, Vector and Linked List are implementations of List Interface. </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60300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dirty="0"/>
              <a:t>Map</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457200" indent="-457200">
              <a:buFont typeface="Arial" panose="020B0604020202020204" pitchFamily="34" charset="0"/>
              <a:buChar char="•"/>
            </a:pPr>
            <a:r>
              <a:rPr lang="en-US" altLang="en-US" sz="2800" dirty="0"/>
              <a:t>Map Interface: a Map is a object that maps keys to values. </a:t>
            </a:r>
          </a:p>
          <a:p>
            <a:pPr marL="457200" indent="-457200">
              <a:buFont typeface="Arial" panose="020B0604020202020204" pitchFamily="34" charset="0"/>
              <a:buChar char="•"/>
            </a:pPr>
            <a:r>
              <a:rPr lang="en-US" altLang="en-US" sz="2800" dirty="0"/>
              <a:t>A Map cannot contain duplicate keys, each key can map to utmost one value. </a:t>
            </a:r>
          </a:p>
          <a:p>
            <a:pPr marL="457200" indent="-457200">
              <a:buFont typeface="Arial" panose="020B0604020202020204" pitchFamily="34" charset="0"/>
              <a:buChar char="•"/>
            </a:pPr>
            <a:r>
              <a:rPr lang="en-US" altLang="en-US" sz="2800" dirty="0"/>
              <a:t>Map does not implement collection interface. </a:t>
            </a:r>
          </a:p>
          <a:p>
            <a:pPr marL="457200" indent="-457200">
              <a:buFont typeface="Arial" panose="020B0604020202020204" pitchFamily="34" charset="0"/>
              <a:buChar char="•"/>
            </a:pPr>
            <a:r>
              <a:rPr lang="en-US" altLang="en-US" sz="2800" dirty="0"/>
              <a:t>This interface provides three collection views, which allow viewing a map's contents as a set of keys, a collection of values or a set of key value pairs. </a:t>
            </a:r>
          </a:p>
          <a:p>
            <a:pPr marL="457200" indent="-457200">
              <a:buFont typeface="Arial" panose="020B0604020202020204" pitchFamily="34" charset="0"/>
              <a:buChar char="•"/>
            </a:pPr>
            <a:r>
              <a:rPr lang="en-US" altLang="en-US" sz="2800" dirty="0"/>
              <a:t>Set and Map collections ensure uniqueness, List Collections do not ensure uniqueness but are sorted. </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469635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Utility Classes</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457200" indent="-457200">
              <a:buFont typeface="Arial" panose="020B0604020202020204" pitchFamily="34" charset="0"/>
              <a:buChar char="•"/>
            </a:pPr>
            <a:r>
              <a:rPr lang="en-US" altLang="en-US" sz="2800" dirty="0"/>
              <a:t>public interface Enumeration</a:t>
            </a:r>
          </a:p>
          <a:p>
            <a:pPr marL="457200" indent="-457200">
              <a:buFont typeface="Arial" panose="020B0604020202020204" pitchFamily="34" charset="0"/>
              <a:buChar char="•"/>
            </a:pPr>
            <a:r>
              <a:rPr lang="en-US" altLang="en-US" sz="2800" dirty="0"/>
              <a:t>An object that implements the Enumeration interface generates a series of elements, one at a time. Successive calls to the </a:t>
            </a:r>
            <a:r>
              <a:rPr lang="en-US" altLang="en-US" sz="2800" dirty="0" err="1"/>
              <a:t>nextElement</a:t>
            </a:r>
            <a:r>
              <a:rPr lang="en-US" altLang="en-US" sz="2800" dirty="0"/>
              <a:t> method return successive elements of the series. </a:t>
            </a:r>
          </a:p>
          <a:p>
            <a:pPr marL="457200" indent="-457200">
              <a:buFont typeface="Arial" panose="020B0604020202020204" pitchFamily="34" charset="0"/>
              <a:buChar char="•"/>
            </a:pPr>
            <a:r>
              <a:rPr lang="en-US" altLang="en-US" sz="2800" dirty="0" err="1"/>
              <a:t>hasMoreElements</a:t>
            </a:r>
            <a:r>
              <a:rPr lang="en-US" altLang="en-US" sz="2800" dirty="0"/>
              <a:t>() </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90236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Utility Classes Example</a:t>
            </a:r>
            <a:endParaRPr lang="id-ID" dirty="0"/>
          </a:p>
        </p:txBody>
      </p:sp>
      <p:pic>
        <p:nvPicPr>
          <p:cNvPr id="14" name="Content Placeholder 13">
            <a:extLst>
              <a:ext uri="{FF2B5EF4-FFF2-40B4-BE49-F238E27FC236}">
                <a16:creationId xmlns:a16="http://schemas.microsoft.com/office/drawing/2014/main" id="{9786ABCD-E760-A1D9-8F16-6E860C3A7E99}"/>
              </a:ext>
            </a:extLst>
          </p:cNvPr>
          <p:cNvPicPr>
            <a:picLocks noGrp="1" noChangeAspect="1"/>
          </p:cNvPicPr>
          <p:nvPr>
            <p:ph idx="1"/>
          </p:nvPr>
        </p:nvPicPr>
        <p:blipFill>
          <a:blip r:embed="rId2"/>
          <a:stretch>
            <a:fillRect/>
          </a:stretch>
        </p:blipFill>
        <p:spPr>
          <a:xfrm>
            <a:off x="1167492" y="2017713"/>
            <a:ext cx="5131132" cy="3367087"/>
          </a:xfrm>
          <a:ln>
            <a:noFill/>
          </a:ln>
        </p:spPr>
      </p:pic>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16831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Iterator</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457200" indent="-457200">
              <a:lnSpc>
                <a:spcPct val="90000"/>
              </a:lnSpc>
              <a:buFont typeface="Arial" panose="020B0604020202020204" pitchFamily="34" charset="0"/>
              <a:buChar char="•"/>
            </a:pPr>
            <a:r>
              <a:rPr lang="en-US" altLang="en-US" sz="2800" dirty="0"/>
              <a:t>public interface Iterator</a:t>
            </a:r>
          </a:p>
          <a:p>
            <a:pPr marL="457200" indent="-457200">
              <a:lnSpc>
                <a:spcPct val="90000"/>
              </a:lnSpc>
              <a:buFont typeface="Arial" panose="020B0604020202020204" pitchFamily="34" charset="0"/>
              <a:buChar char="•"/>
            </a:pPr>
            <a:r>
              <a:rPr lang="en-US" altLang="en-US" sz="2800" dirty="0"/>
              <a:t>An iterator over a collection. Iterator takes the place of Enumeration in the Java collections framework. Iterators differ from enumerations in two ways: </a:t>
            </a:r>
          </a:p>
          <a:p>
            <a:pPr marL="457200" indent="-457200">
              <a:lnSpc>
                <a:spcPct val="90000"/>
              </a:lnSpc>
              <a:buFont typeface="Arial" panose="020B0604020202020204" pitchFamily="34" charset="0"/>
              <a:buChar char="•"/>
            </a:pPr>
            <a:r>
              <a:rPr lang="en-US" altLang="en-US" sz="2800" dirty="0"/>
              <a:t>Iterators allow the caller to remove elements from the underlying collection during the iteration with well-defined semantics. </a:t>
            </a:r>
          </a:p>
          <a:p>
            <a:pPr marL="457200" indent="-457200">
              <a:lnSpc>
                <a:spcPct val="90000"/>
              </a:lnSpc>
              <a:buFont typeface="Arial" panose="020B0604020202020204" pitchFamily="34" charset="0"/>
              <a:buChar char="•"/>
            </a:pPr>
            <a:r>
              <a:rPr lang="en-US" altLang="en-US" sz="2800" dirty="0"/>
              <a:t>Method names have been improved.</a:t>
            </a:r>
            <a:r>
              <a:rPr lang="en-US" altLang="en-US" sz="2000" b="1" dirty="0">
                <a:latin typeface="Courier New" panose="02070309020205020404" pitchFamily="49" charset="0"/>
              </a:rPr>
              <a:t> </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82427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Iterator Example</a:t>
            </a:r>
            <a:endParaRPr lang="id-ID" dirty="0"/>
          </a:p>
        </p:txBody>
      </p:sp>
      <p:pic>
        <p:nvPicPr>
          <p:cNvPr id="3" name="Content Placeholder 2">
            <a:extLst>
              <a:ext uri="{FF2B5EF4-FFF2-40B4-BE49-F238E27FC236}">
                <a16:creationId xmlns:a16="http://schemas.microsoft.com/office/drawing/2014/main" id="{7327366B-9A0A-407B-CE1D-C377288922BA}"/>
              </a:ext>
            </a:extLst>
          </p:cNvPr>
          <p:cNvPicPr>
            <a:picLocks noGrp="1" noChangeAspect="1"/>
          </p:cNvPicPr>
          <p:nvPr>
            <p:ph idx="1"/>
          </p:nvPr>
        </p:nvPicPr>
        <p:blipFill>
          <a:blip r:embed="rId2"/>
          <a:stretch>
            <a:fillRect/>
          </a:stretch>
        </p:blipFill>
        <p:spPr>
          <a:xfrm>
            <a:off x="1167492" y="2017713"/>
            <a:ext cx="5184245" cy="3367087"/>
          </a:xfrm>
          <a:ln>
            <a:noFill/>
          </a:ln>
        </p:spPr>
      </p:pic>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259158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err="1">
                <a:solidFill>
                  <a:schemeClr val="tx1"/>
                </a:solidFill>
              </a:rPr>
              <a:t>LinkedHashMap</a:t>
            </a:r>
            <a:r>
              <a:rPr lang="en-US" altLang="en-US" sz="4800" dirty="0">
                <a:solidFill>
                  <a:schemeClr val="tx1"/>
                </a:solidFill>
              </a:rPr>
              <a:t> Example</a:t>
            </a:r>
            <a:endParaRPr lang="id-ID" dirty="0"/>
          </a:p>
        </p:txBody>
      </p:sp>
      <p:pic>
        <p:nvPicPr>
          <p:cNvPr id="10" name="Content Placeholder 9">
            <a:extLst>
              <a:ext uri="{FF2B5EF4-FFF2-40B4-BE49-F238E27FC236}">
                <a16:creationId xmlns:a16="http://schemas.microsoft.com/office/drawing/2014/main" id="{E514F139-54F8-EDCD-781D-E4794171E36B}"/>
              </a:ext>
            </a:extLst>
          </p:cNvPr>
          <p:cNvPicPr>
            <a:picLocks noGrp="1" noChangeAspect="1"/>
          </p:cNvPicPr>
          <p:nvPr>
            <p:ph idx="1"/>
          </p:nvPr>
        </p:nvPicPr>
        <p:blipFill>
          <a:blip r:embed="rId2"/>
          <a:stretch>
            <a:fillRect/>
          </a:stretch>
        </p:blipFill>
        <p:spPr>
          <a:xfrm>
            <a:off x="1245325" y="1706563"/>
            <a:ext cx="6599490" cy="3367087"/>
          </a:xfrm>
          <a:ln>
            <a:noFill/>
          </a:ln>
        </p:spPr>
      </p:pic>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12" name="Picture 11">
            <a:extLst>
              <a:ext uri="{FF2B5EF4-FFF2-40B4-BE49-F238E27FC236}">
                <a16:creationId xmlns:a16="http://schemas.microsoft.com/office/drawing/2014/main" id="{18FDCF15-2B84-04CE-1C6B-4380480A2F40}"/>
              </a:ext>
            </a:extLst>
          </p:cNvPr>
          <p:cNvPicPr>
            <a:picLocks noChangeAspect="1"/>
          </p:cNvPicPr>
          <p:nvPr/>
        </p:nvPicPr>
        <p:blipFill>
          <a:blip r:embed="rId3"/>
          <a:stretch>
            <a:fillRect/>
          </a:stretch>
        </p:blipFill>
        <p:spPr>
          <a:xfrm>
            <a:off x="0" y="5110565"/>
            <a:ext cx="12192000" cy="1288648"/>
          </a:xfrm>
          <a:prstGeom prst="rect">
            <a:avLst/>
          </a:prstGeom>
        </p:spPr>
      </p:pic>
    </p:spTree>
    <p:extLst>
      <p:ext uri="{BB962C8B-B14F-4D97-AF65-F5344CB8AC3E}">
        <p14:creationId xmlns:p14="http://schemas.microsoft.com/office/powerpoint/2010/main" val="72923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dirty="0"/>
              <a:t>Exercise</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457200" indent="-457200">
              <a:lnSpc>
                <a:spcPct val="90000"/>
              </a:lnSpc>
              <a:buFont typeface="Arial" panose="020B0604020202020204" pitchFamily="34" charset="0"/>
              <a:buChar char="•"/>
            </a:pPr>
            <a:r>
              <a:rPr lang="en-US" altLang="en-US" sz="2800" dirty="0"/>
              <a:t>Create an interface called Transaction that contains two methods: </a:t>
            </a:r>
            <a:r>
              <a:rPr lang="en-US" altLang="en-US" sz="2800" dirty="0" err="1"/>
              <a:t>getQuantity</a:t>
            </a:r>
            <a:r>
              <a:rPr lang="en-US" altLang="en-US" sz="2800" dirty="0"/>
              <a:t> and </a:t>
            </a:r>
            <a:r>
              <a:rPr lang="en-US" altLang="en-US" sz="2800" dirty="0" err="1"/>
              <a:t>getValue</a:t>
            </a:r>
            <a:r>
              <a:rPr lang="en-US" altLang="en-US" sz="2800" dirty="0"/>
              <a:t>. </a:t>
            </a:r>
          </a:p>
          <a:p>
            <a:pPr marL="457200" indent="-457200">
              <a:lnSpc>
                <a:spcPct val="90000"/>
              </a:lnSpc>
              <a:buFont typeface="Arial" panose="020B0604020202020204" pitchFamily="34" charset="0"/>
              <a:buChar char="•"/>
            </a:pPr>
            <a:r>
              <a:rPr lang="en-US" altLang="en-US" sz="2800" dirty="0"/>
              <a:t>Create Purchase and Sale class that implement Transaction interface. </a:t>
            </a:r>
          </a:p>
          <a:p>
            <a:pPr marL="457200" indent="-457200">
              <a:lnSpc>
                <a:spcPct val="90000"/>
              </a:lnSpc>
              <a:buFont typeface="Arial" panose="020B0604020202020204" pitchFamily="34" charset="0"/>
              <a:buChar char="•"/>
            </a:pPr>
            <a:r>
              <a:rPr lang="en-US" altLang="en-US" sz="2800" dirty="0"/>
              <a:t>In your program, fill a list with Purchase and Sale objects with random value, and then create two method: </a:t>
            </a:r>
            <a:r>
              <a:rPr lang="en-US" altLang="en-US" sz="2800" dirty="0" err="1"/>
              <a:t>getTotalQuantity</a:t>
            </a:r>
            <a:r>
              <a:rPr lang="en-US" altLang="en-US" sz="2800" dirty="0"/>
              <a:t> and </a:t>
            </a:r>
            <a:r>
              <a:rPr lang="en-US" altLang="en-US" sz="2800" dirty="0" err="1"/>
              <a:t>getTotalValue</a:t>
            </a:r>
            <a:r>
              <a:rPr lang="en-US" altLang="en-US" sz="2800" dirty="0"/>
              <a:t>(), where their values calculated using Transaction interface.</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57448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Bayu Rimba Pratama, ST, M.Kom</a:t>
            </a:r>
          </a:p>
          <a:p>
            <a:r>
              <a:rPr lang="en-US" dirty="0"/>
              <a:t>bayuforest@gmail</a:t>
            </a:r>
            <a:r>
              <a:rPr lang="en-US"/>
              <a:t>.com</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Agenda</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3667197727"/>
              </p:ext>
            </p:extLst>
          </p:nvPr>
        </p:nvGraphicFramePr>
        <p:xfrm>
          <a:off x="1205707" y="2501900"/>
          <a:ext cx="9780585" cy="333756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7824468">
                  <a:extLst>
                    <a:ext uri="{9D8B030D-6E8A-4147-A177-3AD203B41FA5}">
                      <a16:colId xmlns:a16="http://schemas.microsoft.com/office/drawing/2014/main" val="2660631934"/>
                    </a:ext>
                  </a:extLst>
                </a:gridCol>
              </a:tblGrid>
              <a:tr h="370840">
                <a:tc>
                  <a:txBody>
                    <a:bodyPr/>
                    <a:lstStyle/>
                    <a:p>
                      <a:pPr algn="ctr"/>
                      <a:r>
                        <a:rPr lang="en-US" b="1" noProof="1">
                          <a:latin typeface="Tenorite" pitchFamily="2" charset="0"/>
                        </a:rPr>
                        <a:t>Week</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noProof="1">
                          <a:latin typeface="Tenorite" pitchFamily="2" charset="0"/>
                        </a:rPr>
                        <a:t>Topic / Desc</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noProof="1">
                          <a:solidFill>
                            <a:schemeClr val="tx2">
                              <a:lumMod val="75000"/>
                            </a:schemeClr>
                          </a:solidFill>
                          <a:latin typeface="Tenorite" pitchFamily="2" charset="0"/>
                        </a:rPr>
                        <a:t>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rgbClr val="333F50"/>
                          </a:solidFill>
                          <a:latin typeface="Tenorite" pitchFamily="2" charset="0"/>
                        </a:rPr>
                        <a:t>JDBC</a:t>
                      </a:r>
                      <a:r>
                        <a:rPr lang="en-US" sz="1400" noProof="1">
                          <a:solidFill>
                            <a:schemeClr val="tx2">
                              <a:lumMod val="75000"/>
                            </a:schemeClr>
                          </a:solidFill>
                          <a:latin typeface="Tenorite" pitchFamily="2" charset="0"/>
                        </a:rPr>
                        <a:t> | Pemberian tugas perorangan | Sudah Membuat kelompok</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noProof="1">
                          <a:solidFill>
                            <a:srgbClr val="333F50"/>
                          </a:solidFill>
                          <a:latin typeface="Tenorite" pitchFamily="2" charset="0"/>
                        </a:rPr>
                        <a:t>9</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rgbClr val="333F50"/>
                          </a:solidFill>
                          <a:latin typeface="Tenorite" pitchFamily="2" charset="0"/>
                        </a:rPr>
                        <a:t>JDBC 2 | SQL Optimization | collect nama-nama kelompok 5 orang per kelompok</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endParaRPr lang="en-US" sz="1400" noProof="1">
                        <a:solidFill>
                          <a:srgbClr val="333F50"/>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rgbClr val="333F50"/>
                          </a:solidFill>
                          <a:latin typeface="Tenorite" pitchFamily="2" charset="0"/>
                        </a:rPr>
                        <a:t>E-Learning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noProof="1">
                          <a:solidFill>
                            <a:srgbClr val="FF0000"/>
                          </a:solidFill>
                          <a:latin typeface="Tenorite" pitchFamily="2" charset="0"/>
                        </a:rPr>
                        <a:t>10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rgbClr val="FF0000"/>
                          </a:solidFill>
                          <a:latin typeface="Tenorite" pitchFamily="2" charset="0"/>
                        </a:rPr>
                        <a:t>Java Collection Framework | Sudah ada Judul Tugas Besar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r h="370840">
                <a:tc>
                  <a:txBody>
                    <a:bodyPr/>
                    <a:lstStyle/>
                    <a:p>
                      <a:pPr algn="ctr"/>
                      <a:r>
                        <a:rPr lang="en-US" sz="1400" noProof="1">
                          <a:solidFill>
                            <a:schemeClr val="tx2">
                              <a:lumMod val="75000"/>
                            </a:schemeClr>
                          </a:solidFill>
                          <a:latin typeface="Tenorite" pitchFamily="2" charset="0"/>
                        </a:rPr>
                        <a:t>11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chemeClr val="tx2">
                              <a:lumMod val="75000"/>
                            </a:schemeClr>
                          </a:solidFill>
                          <a:latin typeface="Tenorite" pitchFamily="2" charset="0"/>
                        </a:rPr>
                        <a:t>OOP in Software Design | Class Diagram | Responsi #1 | target approx. : 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0086392"/>
                  </a:ext>
                </a:extLst>
              </a:tr>
              <a:tr h="370840">
                <a:tc>
                  <a:txBody>
                    <a:bodyPr/>
                    <a:lstStyle/>
                    <a:p>
                      <a:pPr algn="ctr"/>
                      <a:r>
                        <a:rPr lang="en-US" sz="1400" noProof="1">
                          <a:solidFill>
                            <a:schemeClr val="tx2">
                              <a:lumMod val="75000"/>
                            </a:schemeClr>
                          </a:solidFill>
                          <a:latin typeface="Tenorite" pitchFamily="2" charset="0"/>
                        </a:rPr>
                        <a:t>12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chemeClr val="tx2">
                              <a:lumMod val="75000"/>
                            </a:schemeClr>
                          </a:solidFill>
                          <a:latin typeface="Tenorite" pitchFamily="2" charset="0"/>
                        </a:rPr>
                        <a:t> Introduction to Design Pattern | Responsi #2 | target approx. : 60%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8079403"/>
                  </a:ext>
                </a:extLst>
              </a:tr>
              <a:tr h="370840">
                <a:tc>
                  <a:txBody>
                    <a:bodyPr/>
                    <a:lstStyle/>
                    <a:p>
                      <a:pPr algn="ctr"/>
                      <a:r>
                        <a:rPr lang="en-US" sz="1400" noProof="1">
                          <a:solidFill>
                            <a:schemeClr val="tx2">
                              <a:lumMod val="75000"/>
                            </a:schemeClr>
                          </a:solidFill>
                          <a:latin typeface="Tenorite" pitchFamily="2" charset="0"/>
                        </a:rPr>
                        <a:t>13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r>
                        <a:rPr lang="en-US" sz="1400" noProof="1">
                          <a:solidFill>
                            <a:schemeClr val="tx2">
                              <a:lumMod val="75000"/>
                            </a:schemeClr>
                          </a:solidFill>
                          <a:latin typeface="Tenorite" pitchFamily="2" charset="0"/>
                        </a:rPr>
                        <a:t>Responsi #3 | target approx. : 90%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1692487"/>
                  </a:ext>
                </a:extLst>
              </a:tr>
              <a:tr h="370840">
                <a:tc gridSpan="2">
                  <a:txBody>
                    <a:bodyPr/>
                    <a:lstStyle/>
                    <a:p>
                      <a:pPr marL="1941513" indent="0" algn="ctr"/>
                      <a:r>
                        <a:rPr lang="en-US" sz="1400" noProof="1">
                          <a:solidFill>
                            <a:schemeClr val="tx2">
                              <a:lumMod val="75000"/>
                            </a:schemeClr>
                          </a:solidFill>
                          <a:latin typeface="Tenorite" pitchFamily="2" charset="0"/>
                        </a:rPr>
                        <a:t>UAS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7822471"/>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2023-06-05</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19375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History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Before JDK 1.2 introduced, </a:t>
            </a:r>
            <a:r>
              <a:rPr lang="en-US" b="0" i="0" dirty="0">
                <a:solidFill>
                  <a:srgbClr val="FFFFFF"/>
                </a:solidFill>
                <a:effectLst/>
                <a:latin typeface="Nunito" panose="020B0604020202020204" pitchFamily="2" charset="0"/>
              </a:rPr>
              <a:t>the standard methods for grouping Java objects were </a:t>
            </a:r>
            <a:r>
              <a:rPr lang="en-US" b="1" i="0" dirty="0">
                <a:solidFill>
                  <a:srgbClr val="FFFFFF"/>
                </a:solidFill>
                <a:effectLst/>
                <a:latin typeface="Nunito" panose="020B0604020202020204" pitchFamily="2" charset="0"/>
              </a:rPr>
              <a:t>Arrays</a:t>
            </a:r>
            <a:r>
              <a:rPr lang="en-US" b="0" i="0" dirty="0">
                <a:solidFill>
                  <a:srgbClr val="FFFFFF"/>
                </a:solidFill>
                <a:effectLst/>
                <a:latin typeface="Nunito" panose="020B0604020202020204" pitchFamily="2" charset="0"/>
              </a:rPr>
              <a:t> or </a:t>
            </a:r>
            <a:r>
              <a:rPr lang="en-US" b="1" i="0" dirty="0">
                <a:solidFill>
                  <a:srgbClr val="FFFFFF"/>
                </a:solidFill>
                <a:effectLst/>
                <a:latin typeface="Nunito" panose="020B0604020202020204" pitchFamily="2" charset="0"/>
              </a:rPr>
              <a:t>Vectors</a:t>
            </a:r>
            <a:r>
              <a:rPr lang="en-US" b="0" i="0" dirty="0">
                <a:solidFill>
                  <a:srgbClr val="FFFFFF"/>
                </a:solidFill>
                <a:effectLst/>
                <a:latin typeface="Nunito" panose="020B0604020202020204" pitchFamily="2" charset="0"/>
              </a:rPr>
              <a:t>, or </a:t>
            </a:r>
            <a:r>
              <a:rPr lang="en-US" b="1" i="0" dirty="0" err="1">
                <a:solidFill>
                  <a:srgbClr val="FFFFFF"/>
                </a:solidFill>
                <a:effectLst/>
                <a:latin typeface="Nunito" panose="020B0604020202020204" pitchFamily="2" charset="0"/>
              </a:rPr>
              <a:t>Hashtables</a:t>
            </a:r>
            <a:r>
              <a:rPr lang="en-US" b="1" i="0" dirty="0">
                <a:solidFill>
                  <a:srgbClr val="FFFFFF"/>
                </a:solidFill>
                <a:effectLst/>
                <a:latin typeface="Nunito" panose="020B0604020202020204" pitchFamily="2" charset="0"/>
              </a:rPr>
              <a:t>.</a:t>
            </a:r>
            <a:endParaRPr lang="en-US" b="1" dirty="0">
              <a:solidFill>
                <a:srgbClr val="FFFFFF"/>
              </a:solidFill>
              <a:latin typeface="Nunito" panose="020B0604020202020204" pitchFamily="2" charset="0"/>
            </a:endParaRPr>
          </a:p>
          <a:p>
            <a:pPr marL="342900" indent="-342900">
              <a:buFont typeface="Arial" panose="020B0604020202020204" pitchFamily="34" charset="0"/>
              <a:buChar char="•"/>
            </a:pPr>
            <a:r>
              <a:rPr lang="en-US" i="0" dirty="0">
                <a:solidFill>
                  <a:srgbClr val="FFFFFF"/>
                </a:solidFill>
                <a:effectLst/>
                <a:latin typeface="Nunito" panose="020B0604020202020204" pitchFamily="2" charset="0"/>
              </a:rPr>
              <a:t>Those method had no common interface, </a:t>
            </a:r>
            <a:r>
              <a:rPr lang="en-US" b="0" i="0" dirty="0">
                <a:solidFill>
                  <a:srgbClr val="FFFFFF"/>
                </a:solidFill>
                <a:effectLst/>
                <a:latin typeface="Nunito" pitchFamily="2" charset="0"/>
              </a:rPr>
              <a:t>defined independently and had no correlation among them</a:t>
            </a:r>
          </a:p>
          <a:p>
            <a:pPr marL="342900" indent="-342900">
              <a:buFont typeface="Arial" panose="020B0604020202020204" pitchFamily="34" charset="0"/>
              <a:buChar char="•"/>
            </a:pPr>
            <a:r>
              <a:rPr lang="en-US" b="0" i="0" dirty="0">
                <a:solidFill>
                  <a:srgbClr val="FFFFFF"/>
                </a:solidFill>
                <a:effectLst/>
                <a:latin typeface="Nunito" pitchFamily="2" charset="0"/>
              </a:rPr>
              <a:t>Very difficult to remember all the different </a:t>
            </a:r>
            <a:r>
              <a:rPr lang="en-US" b="1" i="0" dirty="0">
                <a:solidFill>
                  <a:srgbClr val="FFFFFF"/>
                </a:solidFill>
                <a:effectLst/>
                <a:latin typeface="Nunito" pitchFamily="2" charset="0"/>
              </a:rPr>
              <a:t>methods</a:t>
            </a:r>
            <a:r>
              <a:rPr lang="en-US" b="0" i="0" dirty="0">
                <a:solidFill>
                  <a:srgbClr val="FFFFFF"/>
                </a:solidFill>
                <a:effectLst/>
                <a:latin typeface="Nunito" pitchFamily="2" charset="0"/>
              </a:rPr>
              <a:t>, syntax, and </a:t>
            </a:r>
            <a:r>
              <a:rPr lang="en-US" b="1" i="0" dirty="0">
                <a:solidFill>
                  <a:srgbClr val="FFFFFF"/>
                </a:solidFill>
                <a:effectLst/>
                <a:latin typeface="Nunito" pitchFamily="2" charset="0"/>
              </a:rPr>
              <a:t>constructors</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2023-06-05</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History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altLang="en-US" dirty="0"/>
              <a:t>To </a:t>
            </a:r>
            <a:r>
              <a:rPr lang="en-US" b="0" i="0" dirty="0">
                <a:effectLst/>
                <a:latin typeface="Nunito" pitchFamily="2" charset="0"/>
              </a:rPr>
              <a:t>represent a group of objects as a single entity in the Java programming language we need classes and interfaces defined by the Collection Framework</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2023-06-05</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56681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dirty="0"/>
              <a:t>Collection Framework Taxonomy</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p:txBody>
          <a:bodyPr/>
          <a:lstStyle/>
          <a:p>
            <a:pPr marL="457200" indent="-457200">
              <a:buFont typeface="Arial" panose="020B0604020202020204" pitchFamily="34" charset="0"/>
              <a:buChar char="•"/>
            </a:pPr>
            <a:endParaRPr lang="en-US" altLang="en-US" sz="2400" dirty="0"/>
          </a:p>
          <a:p>
            <a:pPr marL="457200" indent="-457200">
              <a:buFont typeface="Arial" panose="020B0604020202020204" pitchFamily="34" charset="0"/>
              <a:buChar char="•"/>
            </a:pPr>
            <a:endParaRPr lang="en-US" altLang="en-US" sz="2400" dirty="0"/>
          </a:p>
          <a:p>
            <a:pPr marL="457200" indent="-457200">
              <a:buFont typeface="Arial" panose="020B0604020202020204" pitchFamily="34" charset="0"/>
              <a:buChar char="•"/>
            </a:pPr>
            <a:endParaRPr lang="en-US" altLang="en-US" sz="2400" dirty="0"/>
          </a:p>
          <a:p>
            <a:pPr marL="457200" indent="-457200">
              <a:buFont typeface="Arial" panose="020B0604020202020204" pitchFamily="34" charset="0"/>
              <a:buChar char="•"/>
            </a:pPr>
            <a:endParaRPr lang="en-US" altLang="en-US" sz="2400" dirty="0"/>
          </a:p>
          <a:p>
            <a:pPr marL="457200" indent="-457200">
              <a:buFont typeface="Arial" panose="020B0604020202020204" pitchFamily="34" charset="0"/>
              <a:buChar char="•"/>
            </a:pPr>
            <a:endParaRPr lang="en-US" altLang="en-US" sz="2400" dirty="0"/>
          </a:p>
          <a:p>
            <a:pPr marL="457200" indent="-457200">
              <a:buFont typeface="Arial" panose="020B0604020202020204" pitchFamily="34" charset="0"/>
              <a:buChar char="•"/>
            </a:pPr>
            <a:endParaRPr lang="en-US" altLang="en-US" sz="2400" dirty="0"/>
          </a:p>
          <a:p>
            <a:pPr marL="457200" indent="-457200">
              <a:buFont typeface="Arial" panose="020B0604020202020204" pitchFamily="34" charset="0"/>
              <a:buChar char="•"/>
            </a:pPr>
            <a:endParaRPr lang="en-US" altLang="en-US" sz="2400" dirty="0"/>
          </a:p>
          <a:p>
            <a:r>
              <a:rPr lang="en-US" altLang="en-US" sz="2400" dirty="0"/>
              <a:t>Source: </a:t>
            </a:r>
            <a:r>
              <a:rPr lang="en-US" altLang="en-US" sz="2400" dirty="0">
                <a:hlinkClick r:id="rId2"/>
              </a:rPr>
              <a:t>https://www.geeksforgeeks.org/java-collection-tutorial/</a:t>
            </a:r>
            <a:r>
              <a:rPr lang="en-US" altLang="en-US" sz="2400" dirty="0"/>
              <a:t> </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028" name="Picture 4" descr="Lightbox">
            <a:extLst>
              <a:ext uri="{FF2B5EF4-FFF2-40B4-BE49-F238E27FC236}">
                <a16:creationId xmlns:a16="http://schemas.microsoft.com/office/drawing/2014/main" id="{FAED141D-929C-6C3A-D80F-5B91B5DCE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211"/>
          <a:stretch/>
        </p:blipFill>
        <p:spPr bwMode="auto">
          <a:xfrm>
            <a:off x="1167492" y="1706562"/>
            <a:ext cx="8714791" cy="351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56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dirty="0"/>
              <a:t>What is Collection?</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p:txBody>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dirty="0"/>
              <a:t>A collection is simply an object that groups multiple elements into a single unit</a:t>
            </a:r>
          </a:p>
          <a:p>
            <a:pPr marL="457200" indent="-457200">
              <a:buFont typeface="Arial" panose="020B0604020202020204" pitchFamily="34" charset="0"/>
              <a:buChar char="•"/>
            </a:pPr>
            <a:r>
              <a:rPr lang="en-US" altLang="en-US" sz="2800" dirty="0"/>
              <a:t>Collections are used to store, retrieve and manipulate data, and to transmit data from one method to another</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39659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dirty="0"/>
              <a:t>Set</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457200" indent="-457200">
              <a:buFont typeface="Arial" panose="020B0604020202020204" pitchFamily="34" charset="0"/>
              <a:buChar char="•"/>
            </a:pPr>
            <a:r>
              <a:rPr lang="en-US" altLang="en-US" sz="2800" dirty="0"/>
              <a:t>Set Interface: A set is a collection that cannot contain any duplicate elements. </a:t>
            </a:r>
          </a:p>
          <a:p>
            <a:pPr marL="457200" indent="-457200">
              <a:buFont typeface="Arial" panose="020B0604020202020204" pitchFamily="34" charset="0"/>
              <a:buChar char="•"/>
            </a:pPr>
            <a:r>
              <a:rPr lang="en-US" altLang="en-US" sz="2800" dirty="0"/>
              <a:t>This interface models the mathematical set abstraction. </a:t>
            </a:r>
          </a:p>
          <a:p>
            <a:pPr marL="457200" indent="-457200">
              <a:buFont typeface="Arial" panose="020B0604020202020204" pitchFamily="34" charset="0"/>
              <a:buChar char="•"/>
            </a:pPr>
            <a:r>
              <a:rPr lang="en-US" altLang="en-US" sz="2800" dirty="0"/>
              <a:t>Set Interface extends Collection Interface. </a:t>
            </a:r>
          </a:p>
          <a:p>
            <a:pPr marL="457200" indent="-457200">
              <a:buFont typeface="Arial" panose="020B0604020202020204" pitchFamily="34" charset="0"/>
              <a:buChar char="•"/>
            </a:pPr>
            <a:r>
              <a:rPr lang="en-US" altLang="en-US" sz="2800" dirty="0"/>
              <a:t>A set contains no pair of elements e1 and e2 such that e1.equals(e2), and at most one null element. </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12771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HashSet</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xfrm>
            <a:off x="1167493" y="2017468"/>
            <a:ext cx="9779182" cy="3459602"/>
          </a:xfrm>
          <a:solidFill>
            <a:schemeClr val="bg1"/>
          </a:solidFill>
          <a:ln>
            <a:noFill/>
          </a:ln>
        </p:spPr>
        <p:txBody>
          <a:bodyPr/>
          <a:lstStyle/>
          <a:p>
            <a:pPr marL="457200" indent="-457200">
              <a:lnSpc>
                <a:spcPct val="90000"/>
              </a:lnSpc>
              <a:buFont typeface="Arial" panose="020B0604020202020204" pitchFamily="34" charset="0"/>
              <a:buChar char="•"/>
            </a:pPr>
            <a:r>
              <a:rPr lang="en-US" altLang="en-US" sz="2800" dirty="0"/>
              <a:t>The class HashSet implements the Set Interface. </a:t>
            </a:r>
          </a:p>
          <a:p>
            <a:pPr marL="457200" indent="-457200">
              <a:lnSpc>
                <a:spcPct val="90000"/>
              </a:lnSpc>
              <a:buFont typeface="Arial" panose="020B0604020202020204" pitchFamily="34" charset="0"/>
              <a:buChar char="•"/>
            </a:pPr>
            <a:r>
              <a:rPr lang="en-US" altLang="en-US" sz="2800" dirty="0"/>
              <a:t>This class maintains a collection of individual objects and you can do intersection, set difference and iteration over the collection. The hash table makes this operations fast. </a:t>
            </a:r>
          </a:p>
          <a:p>
            <a:pPr marL="457200" indent="-457200">
              <a:lnSpc>
                <a:spcPct val="90000"/>
              </a:lnSpc>
              <a:buFont typeface="Arial" panose="020B0604020202020204" pitchFamily="34" charset="0"/>
              <a:buChar char="•"/>
            </a:pPr>
            <a:r>
              <a:rPr lang="en-US" altLang="en-US" sz="2800" dirty="0"/>
              <a:t>This class permits the null element. </a:t>
            </a:r>
          </a:p>
          <a:p>
            <a:pPr marL="457200" indent="-457200">
              <a:lnSpc>
                <a:spcPct val="90000"/>
              </a:lnSpc>
              <a:buFont typeface="Arial" panose="020B0604020202020204" pitchFamily="34" charset="0"/>
              <a:buChar char="•"/>
            </a:pPr>
            <a:r>
              <a:rPr lang="en-US" altLang="en-US" sz="2800" dirty="0"/>
              <a:t>HashSet makes no guarantees as to the iteration order of the set, in particular, it does not guarantee that the order will remain constant over time. </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01080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dirty="0" err="1"/>
              <a:t>TreeSet</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514350" indent="-514350">
              <a:buFont typeface="Arial" panose="020B0604020202020204" pitchFamily="34" charset="0"/>
              <a:buChar char="•"/>
            </a:pPr>
            <a:r>
              <a:rPr lang="en-US" altLang="en-US" sz="2800" dirty="0" err="1"/>
              <a:t>TreeSet</a:t>
            </a:r>
            <a:r>
              <a:rPr lang="en-US" altLang="en-US" sz="2800" dirty="0"/>
              <a:t>: this class implements Set interface, backed by a </a:t>
            </a:r>
            <a:r>
              <a:rPr lang="en-US" altLang="en-US" sz="2800" dirty="0" err="1"/>
              <a:t>TreeMap</a:t>
            </a:r>
            <a:r>
              <a:rPr lang="en-US" altLang="en-US" sz="2800" dirty="0"/>
              <a:t> instance. </a:t>
            </a:r>
          </a:p>
          <a:p>
            <a:pPr marL="514350" indent="-514350">
              <a:buFont typeface="Arial" panose="020B0604020202020204" pitchFamily="34" charset="0"/>
              <a:buChar char="•"/>
            </a:pPr>
            <a:r>
              <a:rPr lang="en-US" altLang="en-US" sz="2800" dirty="0" err="1"/>
              <a:t>TreeSet</a:t>
            </a:r>
            <a:r>
              <a:rPr lang="en-US" altLang="en-US" sz="2800" dirty="0"/>
              <a:t> guarantees that the sorted set will be in ascending element order, sorted according to the natural order of the elements, or by the comparator provided at set creation, depending on which constructor is used. </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2023-06-05</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JAVA COLLECTION FRAMEWORK</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65655089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476</TotalTime>
  <Words>812</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Nunito</vt:lpstr>
      <vt:lpstr>Tenorite</vt:lpstr>
      <vt:lpstr>Office Theme</vt:lpstr>
      <vt:lpstr>Java Collection Framework</vt:lpstr>
      <vt:lpstr>Agenda</vt:lpstr>
      <vt:lpstr>History</vt:lpstr>
      <vt:lpstr>History</vt:lpstr>
      <vt:lpstr>Collection Framework Taxonomy</vt:lpstr>
      <vt:lpstr>What is Collection?</vt:lpstr>
      <vt:lpstr>Set</vt:lpstr>
      <vt:lpstr>HashSet</vt:lpstr>
      <vt:lpstr>TreeSet</vt:lpstr>
      <vt:lpstr>List</vt:lpstr>
      <vt:lpstr>Map</vt:lpstr>
      <vt:lpstr>Utility Classes</vt:lpstr>
      <vt:lpstr>Utility Classes Example</vt:lpstr>
      <vt:lpstr>Iterator</vt:lpstr>
      <vt:lpstr>Iterator Example</vt:lpstr>
      <vt:lpstr>LinkedHashMap Example</vt:lpstr>
      <vt:lpstr>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Bayu Pratama</dc:creator>
  <cp:lastModifiedBy>Bayu Pratama</cp:lastModifiedBy>
  <cp:revision>68</cp:revision>
  <dcterms:created xsi:type="dcterms:W3CDTF">2023-04-26T14:08:54Z</dcterms:created>
  <dcterms:modified xsi:type="dcterms:W3CDTF">2023-06-05T01:50:26Z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