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304" r:id="rId6"/>
    <p:sldId id="258" r:id="rId7"/>
    <p:sldId id="305" r:id="rId8"/>
    <p:sldId id="327" r:id="rId9"/>
    <p:sldId id="307" r:id="rId10"/>
    <p:sldId id="309" r:id="rId11"/>
    <p:sldId id="310" r:id="rId12"/>
    <p:sldId id="322" r:id="rId13"/>
    <p:sldId id="323" r:id="rId14"/>
    <p:sldId id="324" r:id="rId15"/>
    <p:sldId id="326" r:id="rId16"/>
    <p:sldId id="328" r:id="rId17"/>
    <p:sldId id="330" r:id="rId18"/>
    <p:sldId id="325" r:id="rId19"/>
    <p:sldId id="331" r:id="rId20"/>
    <p:sldId id="332"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643" y="6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2023-06-10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2023-06-10</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2023-06-10</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2023-06-10</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2023-06-10</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2023-06-10</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2023-06-10</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2023-06-10</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2023-06-10</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2023-06-10</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2023-06-10</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OOP in</a:t>
            </a:r>
            <a:br>
              <a:rPr lang="en-US" dirty="0"/>
            </a:br>
            <a:r>
              <a:rPr lang="en-US" dirty="0"/>
              <a:t>Software Design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Algoritma dan Pemrograman II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Aggregation</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xfrm>
            <a:off x="1167493" y="2017468"/>
            <a:ext cx="9779182" cy="3459602"/>
          </a:xfrm>
          <a:solidFill>
            <a:schemeClr val="bg1"/>
          </a:solidFill>
          <a:ln>
            <a:noFill/>
          </a:ln>
        </p:spPr>
        <p:txBody>
          <a:bodyPr/>
          <a:lstStyle/>
          <a:p>
            <a:pPr marL="457200" indent="-457200">
              <a:lnSpc>
                <a:spcPct val="90000"/>
              </a:lnSpc>
              <a:buFont typeface="Wingdings" panose="05000000000000000000" pitchFamily="2" charset="2"/>
              <a:buChar char="q"/>
            </a:pPr>
            <a:r>
              <a:rPr lang="en-US" altLang="en-US" sz="2800" dirty="0"/>
              <a:t>Special form of association that represents an ownership between two classes</a:t>
            </a:r>
          </a:p>
          <a:p>
            <a:pPr marL="457200" indent="-457200">
              <a:lnSpc>
                <a:spcPct val="90000"/>
              </a:lnSpc>
              <a:buFont typeface="Wingdings" panose="05000000000000000000" pitchFamily="2" charset="2"/>
              <a:buChar char="q"/>
            </a:pPr>
            <a:r>
              <a:rPr lang="en-US" altLang="en-US" sz="2800" dirty="0"/>
              <a:t>Models relationship like : </a:t>
            </a:r>
            <a:r>
              <a:rPr lang="en-US" altLang="en-US" sz="2800" i="1" dirty="0"/>
              <a:t>has-a</a:t>
            </a:r>
            <a:r>
              <a:rPr lang="en-US" altLang="en-US" sz="2800" dirty="0"/>
              <a:t>, </a:t>
            </a:r>
            <a:r>
              <a:rPr lang="en-US" altLang="en-US" sz="2800" i="1" dirty="0"/>
              <a:t>owns</a:t>
            </a:r>
            <a:r>
              <a:rPr lang="en-US" altLang="en-US" sz="2800" dirty="0"/>
              <a:t>, </a:t>
            </a:r>
            <a:r>
              <a:rPr lang="en-US" altLang="en-US" sz="2800" i="1" dirty="0"/>
              <a:t>part-of</a:t>
            </a:r>
            <a:r>
              <a:rPr lang="en-US" altLang="en-US" sz="2800" dirty="0"/>
              <a:t>, </a:t>
            </a:r>
            <a:r>
              <a:rPr lang="en-US" altLang="en-US" sz="2800" i="1" dirty="0"/>
              <a:t>employed-by…</a:t>
            </a:r>
          </a:p>
          <a:p>
            <a:pPr marL="457200" indent="-457200">
              <a:lnSpc>
                <a:spcPct val="90000"/>
              </a:lnSpc>
              <a:buFont typeface="Wingdings" panose="05000000000000000000" pitchFamily="2" charset="2"/>
              <a:buChar char="q"/>
            </a:pPr>
            <a:r>
              <a:rPr lang="en-US" altLang="en-US" sz="2800" dirty="0"/>
              <a:t>An object may be owned by several other aggregated objects.</a:t>
            </a:r>
            <a:endParaRPr lang="en-US" altLang="en-US" dirty="0"/>
          </a:p>
          <a:p>
            <a:pPr marL="457200" indent="-457200">
              <a:buFont typeface="Wingdings" panose="05000000000000000000" pitchFamily="2" charset="2"/>
              <a:buChar char="q"/>
            </a:pPr>
            <a:r>
              <a:rPr lang="en-US" altLang="en-US" sz="2800" dirty="0"/>
              <a:t>If an objects is exclusively owned by an aggregated object, the relationship is referred to as </a:t>
            </a:r>
            <a:r>
              <a:rPr lang="en-US" altLang="en-US" sz="2800" b="1" dirty="0"/>
              <a:t>composition</a:t>
            </a:r>
            <a:r>
              <a:rPr lang="en-US" altLang="en-US" sz="2800" dirty="0"/>
              <a:t>.</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09070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Aggregation</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xfrm>
            <a:off x="1167493" y="2005689"/>
            <a:ext cx="4663440" cy="3351127"/>
          </a:xfrm>
          <a:solidFill>
            <a:schemeClr val="bg1"/>
          </a:solidFill>
          <a:ln>
            <a:noFill/>
          </a:ln>
        </p:spPr>
        <p:txBody>
          <a:bodyPr/>
          <a:lstStyle/>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public class FinanceConsultant {</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private Broker[] brokerList;</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//data field</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//constructor</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//method</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q"/>
            </a:pPr>
            <a:endParaRPr lang="en-US" altLang="en-US" sz="1400"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3" name="Content Placeholder 2">
            <a:extLst>
              <a:ext uri="{FF2B5EF4-FFF2-40B4-BE49-F238E27FC236}">
                <a16:creationId xmlns:a16="http://schemas.microsoft.com/office/drawing/2014/main" id="{AF676E7D-DC44-B597-1F19-CD637608D53C}"/>
              </a:ext>
            </a:extLst>
          </p:cNvPr>
          <p:cNvSpPr>
            <a:spLocks noGrp="1"/>
          </p:cNvSpPr>
          <p:nvPr>
            <p:ph idx="10"/>
          </p:nvPr>
        </p:nvSpPr>
        <p:spPr>
          <a:xfrm>
            <a:off x="6283235" y="2005689"/>
            <a:ext cx="4663440" cy="3351128"/>
          </a:xfrm>
        </p:spPr>
        <p:txBody>
          <a:bodyPr/>
          <a:lstStyle/>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public class Share {</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private Broker </a:t>
            </a:r>
            <a:r>
              <a:rPr lang="en-US" altLang="en-US" sz="1400" b="1" dirty="0" err="1">
                <a:latin typeface="Courier New" panose="02070309020205020404" pitchFamily="49" charset="0"/>
                <a:cs typeface="Courier New" panose="02070309020205020404" pitchFamily="49" charset="0"/>
              </a:rPr>
              <a:t>broker</a:t>
            </a:r>
            <a:r>
              <a:rPr lang="en-US" altLang="en-US" sz="14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//data field</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//constructor</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//method</a:t>
            </a:r>
          </a:p>
          <a:p>
            <a:pPr>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endParaRPr lang="id-ID" sz="1400" dirty="0"/>
          </a:p>
        </p:txBody>
      </p:sp>
      <p:pic>
        <p:nvPicPr>
          <p:cNvPr id="12" name="Picture 8">
            <a:extLst>
              <a:ext uri="{FF2B5EF4-FFF2-40B4-BE49-F238E27FC236}">
                <a16:creationId xmlns:a16="http://schemas.microsoft.com/office/drawing/2014/main" id="{4DCDC15D-EC85-F8CD-BA70-730A408D0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5" y="2023902"/>
            <a:ext cx="59245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12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Class Design Guidelines</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xfrm>
            <a:off x="1167493" y="2017468"/>
            <a:ext cx="9779182" cy="3459602"/>
          </a:xfrm>
          <a:solidFill>
            <a:schemeClr val="bg1"/>
          </a:solidFill>
          <a:ln>
            <a:noFill/>
          </a:ln>
        </p:spPr>
        <p:txBody>
          <a:bodyPr/>
          <a:lstStyle/>
          <a:p>
            <a:pPr marL="457200" indent="-457200">
              <a:lnSpc>
                <a:spcPct val="90000"/>
              </a:lnSpc>
              <a:buFont typeface="Wingdings" panose="05000000000000000000" pitchFamily="2" charset="2"/>
              <a:buChar char="q"/>
            </a:pPr>
            <a:r>
              <a:rPr lang="en-US" altLang="en-US" sz="2800" dirty="0"/>
              <a:t>Class should describe a single entity or a set of similar operations.</a:t>
            </a:r>
          </a:p>
          <a:p>
            <a:pPr marL="457200" indent="-457200">
              <a:buFont typeface="Wingdings" panose="05000000000000000000" pitchFamily="2" charset="2"/>
              <a:buChar char="q"/>
            </a:pPr>
            <a:r>
              <a:rPr lang="en-US" altLang="en-US" sz="2800" dirty="0"/>
              <a:t>Single entity with too many responsibilities can be broken to several classes to separate responsibilities.</a:t>
            </a:r>
          </a:p>
          <a:p>
            <a:pPr marL="457200" indent="-457200">
              <a:buFont typeface="Wingdings" panose="05000000000000000000" pitchFamily="2" charset="2"/>
              <a:buChar char="q"/>
            </a:pPr>
            <a:r>
              <a:rPr lang="en-US" altLang="en-US" sz="2800" dirty="0"/>
              <a:t>Classes are designed for reuse.</a:t>
            </a:r>
          </a:p>
          <a:p>
            <a:pPr marL="457200" indent="-457200">
              <a:buFont typeface="Wingdings" panose="05000000000000000000" pitchFamily="2" charset="2"/>
              <a:buChar char="q"/>
            </a:pPr>
            <a:r>
              <a:rPr lang="en-US" altLang="en-US" sz="2800" dirty="0"/>
              <a:t>Provide a public default constructor and override the equals and toString method whenever possible.</a:t>
            </a:r>
          </a:p>
          <a:p>
            <a:pPr marL="457200" indent="-457200">
              <a:buFont typeface="Wingdings" panose="05000000000000000000" pitchFamily="2" charset="2"/>
              <a:buChar char="q"/>
            </a:pPr>
            <a:r>
              <a:rPr lang="en-US" altLang="en-US" sz="2800" dirty="0"/>
              <a:t>Follow standard Java programming style and naming conventions.</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19943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Inheritance vs Composition</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xfrm>
            <a:off x="1167493" y="2017468"/>
            <a:ext cx="9779182" cy="3459602"/>
          </a:xfrm>
          <a:solidFill>
            <a:schemeClr val="bg1"/>
          </a:solidFill>
          <a:ln>
            <a:noFill/>
          </a:ln>
        </p:spPr>
        <p:txBody>
          <a:bodyPr/>
          <a:lstStyle/>
          <a:p>
            <a:pPr marL="457200" indent="-457200">
              <a:lnSpc>
                <a:spcPct val="90000"/>
              </a:lnSpc>
              <a:buFont typeface="Wingdings" panose="05000000000000000000" pitchFamily="2" charset="2"/>
              <a:buChar char="q"/>
            </a:pPr>
            <a:r>
              <a:rPr lang="en-US" altLang="en-US" sz="2800" dirty="0"/>
              <a:t>Inheritance representing </a:t>
            </a:r>
            <a:r>
              <a:rPr lang="en-US" altLang="en-US" sz="2800" i="1" dirty="0"/>
              <a:t>is-a </a:t>
            </a:r>
            <a:r>
              <a:rPr lang="en-US" altLang="en-US" sz="2800" dirty="0"/>
              <a:t>relationship.</a:t>
            </a:r>
          </a:p>
          <a:p>
            <a:pPr marL="457200" indent="-457200">
              <a:buFont typeface="Wingdings" panose="05000000000000000000" pitchFamily="2" charset="2"/>
              <a:buChar char="q"/>
            </a:pPr>
            <a:r>
              <a:rPr lang="en-US" altLang="en-US" sz="2800" dirty="0"/>
              <a:t>Composition representing </a:t>
            </a:r>
            <a:r>
              <a:rPr lang="en-US" altLang="en-US" sz="2800" i="1" dirty="0"/>
              <a:t>has-a </a:t>
            </a:r>
            <a:r>
              <a:rPr lang="en-US" altLang="en-US" sz="2800" dirty="0"/>
              <a:t>relationship.</a:t>
            </a:r>
          </a:p>
          <a:p>
            <a:pPr marL="457200" indent="-457200">
              <a:buFont typeface="Wingdings" panose="05000000000000000000" pitchFamily="2" charset="2"/>
              <a:buChar char="q"/>
            </a:pPr>
            <a:r>
              <a:rPr lang="en-US" altLang="en-US" sz="2800" dirty="0"/>
              <a:t>Use Inheritance if polymorphism is desirable.</a:t>
            </a:r>
            <a:endParaRPr lang="en-US" altLang="en-US" dirty="0"/>
          </a:p>
          <a:p>
            <a:pPr marL="457200" indent="-457200">
              <a:buFont typeface="Wingdings" panose="05000000000000000000" pitchFamily="2" charset="2"/>
              <a:buChar char="q"/>
            </a:pPr>
            <a:r>
              <a:rPr lang="en-US" altLang="en-US" sz="2800" dirty="0"/>
              <a:t>Use Composition if you don’t care about polymorphism and wants more flexibility to your design.</a:t>
            </a:r>
          </a:p>
          <a:p>
            <a:pPr marL="457200" indent="-457200">
              <a:lnSpc>
                <a:spcPct val="90000"/>
              </a:lnSpc>
              <a:buFont typeface="Wingdings" panose="05000000000000000000" pitchFamily="2" charset="2"/>
              <a:buChar char="q"/>
            </a:pPr>
            <a:endParaRPr lang="en-US" altLang="en-US" sz="2800" dirty="0"/>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9164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Inheritance vs Composition</a:t>
            </a:r>
            <a:endParaRPr lang="id-ID" dirty="0"/>
          </a:p>
        </p:txBody>
      </p:sp>
      <p:sp>
        <p:nvSpPr>
          <p:cNvPr id="2" name="Content Placeholder 1">
            <a:extLst>
              <a:ext uri="{FF2B5EF4-FFF2-40B4-BE49-F238E27FC236}">
                <a16:creationId xmlns:a16="http://schemas.microsoft.com/office/drawing/2014/main" id="{BAE8192E-47C0-528C-4813-C139620ED57C}"/>
              </a:ext>
            </a:extLst>
          </p:cNvPr>
          <p:cNvSpPr>
            <a:spLocks noGrp="1"/>
          </p:cNvSpPr>
          <p:nvPr>
            <p:ph idx="1"/>
          </p:nvPr>
        </p:nvSpPr>
        <p:spPr>
          <a:xfrm>
            <a:off x="1167493" y="2005689"/>
            <a:ext cx="4663440" cy="3351127"/>
          </a:xfrm>
        </p:spPr>
        <p:txBody>
          <a:bodyPr/>
          <a:lstStyle/>
          <a:p>
            <a:pPr>
              <a:spcBef>
                <a:spcPts val="600"/>
              </a:spcBef>
            </a:pPr>
            <a:r>
              <a:rPr lang="en-US" sz="1400" b="1" dirty="0">
                <a:latin typeface="Courier New" panose="02070309020205020404" pitchFamily="49" charset="0"/>
                <a:cs typeface="Courier New" panose="02070309020205020404" pitchFamily="49" charset="0"/>
              </a:rPr>
              <a:t>public class Person {</a:t>
            </a:r>
          </a:p>
          <a:p>
            <a:pPr>
              <a:spcBef>
                <a:spcPts val="600"/>
              </a:spcBef>
            </a:pPr>
            <a:r>
              <a:rPr lang="en-US" sz="1400" b="1" dirty="0">
                <a:latin typeface="Courier New" panose="02070309020205020404" pitchFamily="49" charset="0"/>
                <a:cs typeface="Courier New" panose="02070309020205020404" pitchFamily="49" charset="0"/>
              </a:rPr>
              <a:t>   public Person() { }</a:t>
            </a:r>
          </a:p>
          <a:p>
            <a:pPr>
              <a:spcBef>
                <a:spcPts val="600"/>
              </a:spcBef>
            </a:pPr>
            <a:r>
              <a:rPr lang="en-US" sz="1400" b="1" dirty="0">
                <a:latin typeface="Courier New" panose="02070309020205020404" pitchFamily="49" charset="0"/>
                <a:cs typeface="Courier New" panose="02070309020205020404" pitchFamily="49" charset="0"/>
              </a:rPr>
              <a:t>   private String name;</a:t>
            </a:r>
          </a:p>
          <a:p>
            <a:pPr>
              <a:spcBef>
                <a:spcPts val="600"/>
              </a:spcBef>
            </a:pPr>
            <a:r>
              <a:rPr lang="en-US" sz="1400" b="1" dirty="0">
                <a:latin typeface="Courier New" panose="02070309020205020404" pitchFamily="49" charset="0"/>
                <a:cs typeface="Courier New" panose="02070309020205020404" pitchFamily="49" charset="0"/>
              </a:rPr>
              <a:t>   // getter and setter method</a:t>
            </a:r>
          </a:p>
          <a:p>
            <a:pPr>
              <a:spcBef>
                <a:spcPts val="600"/>
              </a:spcBef>
            </a:pPr>
            <a:r>
              <a:rPr lang="en-US" sz="1400" b="1" dirty="0">
                <a:latin typeface="Courier New" panose="02070309020205020404" pitchFamily="49" charset="0"/>
                <a:cs typeface="Courier New" panose="02070309020205020404" pitchFamily="49" charset="0"/>
              </a:rPr>
              <a:t>}</a:t>
            </a:r>
          </a:p>
          <a:p>
            <a:pPr>
              <a:spcBef>
                <a:spcPts val="600"/>
              </a:spcBef>
            </a:pPr>
            <a:endParaRPr lang="en-US" sz="1400" b="1" dirty="0">
              <a:latin typeface="Courier New" panose="02070309020205020404" pitchFamily="49" charset="0"/>
              <a:cs typeface="Courier New" panose="02070309020205020404" pitchFamily="49" charset="0"/>
            </a:endParaRPr>
          </a:p>
          <a:p>
            <a:pPr>
              <a:spcBef>
                <a:spcPts val="600"/>
              </a:spcBef>
            </a:pPr>
            <a:r>
              <a:rPr lang="en-US" sz="1400" b="1" dirty="0">
                <a:latin typeface="Courier New" panose="02070309020205020404" pitchFamily="49" charset="0"/>
                <a:cs typeface="Courier New" panose="02070309020205020404" pitchFamily="49" charset="0"/>
              </a:rPr>
              <a:t>public class Mahasiswa extends Person {</a:t>
            </a:r>
          </a:p>
          <a:p>
            <a:pPr>
              <a:spcBef>
                <a:spcPts val="600"/>
              </a:spcBef>
            </a:pPr>
            <a:r>
              <a:rPr lang="en-US" sz="1400" b="1" dirty="0">
                <a:latin typeface="Courier New" panose="02070309020205020404" pitchFamily="49" charset="0"/>
                <a:cs typeface="Courier New" panose="02070309020205020404" pitchFamily="49" charset="0"/>
              </a:rPr>
              <a:t>   public Mahasiswa() { }</a:t>
            </a:r>
          </a:p>
          <a:p>
            <a:pPr>
              <a:spcBef>
                <a:spcPts val="600"/>
              </a:spcBef>
            </a:pPr>
            <a:r>
              <a:rPr lang="en-US" sz="1400" b="1" dirty="0">
                <a:latin typeface="Courier New" panose="02070309020205020404" pitchFamily="49" charset="0"/>
                <a:cs typeface="Courier New" panose="02070309020205020404" pitchFamily="49" charset="0"/>
              </a:rPr>
              <a:t>   private String npm;</a:t>
            </a:r>
          </a:p>
          <a:p>
            <a:pPr>
              <a:spcBef>
                <a:spcPts val="600"/>
              </a:spcBef>
            </a:pPr>
            <a:r>
              <a:rPr lang="en-US" sz="1400" b="1" dirty="0">
                <a:latin typeface="Courier New" panose="02070309020205020404" pitchFamily="49" charset="0"/>
                <a:cs typeface="Courier New" panose="02070309020205020404" pitchFamily="49" charset="0"/>
              </a:rPr>
              <a:t>   // getter and setter method</a:t>
            </a:r>
          </a:p>
          <a:p>
            <a:pPr>
              <a:spcBef>
                <a:spcPts val="600"/>
              </a:spcBef>
            </a:pPr>
            <a:r>
              <a:rPr lang="en-US" sz="1400" b="1" dirty="0">
                <a:latin typeface="Courier New" panose="02070309020205020404" pitchFamily="49" charset="0"/>
                <a:cs typeface="Courier New" panose="02070309020205020404" pitchFamily="49" charset="0"/>
              </a:rPr>
              <a:t>}</a:t>
            </a:r>
            <a:endParaRPr lang="id-ID" sz="1400" b="1"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3" name="Content Placeholder 2">
            <a:extLst>
              <a:ext uri="{FF2B5EF4-FFF2-40B4-BE49-F238E27FC236}">
                <a16:creationId xmlns:a16="http://schemas.microsoft.com/office/drawing/2014/main" id="{0D2B0151-2CC3-555C-3529-5BD270B25ABB}"/>
              </a:ext>
            </a:extLst>
          </p:cNvPr>
          <p:cNvSpPr>
            <a:spLocks noGrp="1"/>
          </p:cNvSpPr>
          <p:nvPr>
            <p:ph idx="10"/>
          </p:nvPr>
        </p:nvSpPr>
        <p:spPr>
          <a:xfrm>
            <a:off x="6283235" y="2005689"/>
            <a:ext cx="4663440" cy="3351127"/>
          </a:xfrm>
        </p:spPr>
        <p:txBody>
          <a:bodyPr/>
          <a:lstStyle/>
          <a:p>
            <a:pPr>
              <a:spcBef>
                <a:spcPts val="600"/>
              </a:spcBef>
            </a:pPr>
            <a:r>
              <a:rPr lang="en-US" sz="1400" b="1" dirty="0">
                <a:latin typeface="Courier New" panose="02070309020205020404" pitchFamily="49" charset="0"/>
                <a:cs typeface="Courier New" panose="02070309020205020404" pitchFamily="49" charset="0"/>
              </a:rPr>
              <a:t>public class ProjectManager {</a:t>
            </a:r>
          </a:p>
          <a:p>
            <a:pPr>
              <a:spcBef>
                <a:spcPts val="600"/>
              </a:spcBef>
            </a:pPr>
            <a:r>
              <a:rPr lang="en-US" sz="1400" b="1" dirty="0">
                <a:latin typeface="Courier New" panose="02070309020205020404" pitchFamily="49" charset="0"/>
                <a:cs typeface="Courier New" panose="02070309020205020404" pitchFamily="49" charset="0"/>
              </a:rPr>
              <a:t>   public ProjectManager() { }</a:t>
            </a:r>
          </a:p>
          <a:p>
            <a:pPr>
              <a:spcBef>
                <a:spcPts val="600"/>
              </a:spcBef>
            </a:pPr>
            <a:r>
              <a:rPr lang="en-US" sz="1400" b="1" dirty="0">
                <a:latin typeface="Courier New" panose="02070309020205020404" pitchFamily="49" charset="0"/>
                <a:cs typeface="Courier New" panose="02070309020205020404" pitchFamily="49" charset="0"/>
              </a:rPr>
              <a:t>   private String firstName;</a:t>
            </a:r>
          </a:p>
          <a:p>
            <a:pPr>
              <a:spcBef>
                <a:spcPts val="600"/>
              </a:spcBef>
            </a:pPr>
            <a:r>
              <a:rPr lang="en-US" sz="1400" b="1" dirty="0">
                <a:latin typeface="Courier New" panose="02070309020205020404" pitchFamily="49" charset="0"/>
                <a:cs typeface="Courier New" panose="02070309020205020404" pitchFamily="49" charset="0"/>
              </a:rPr>
              <a:t>   private String lastName;</a:t>
            </a:r>
          </a:p>
          <a:p>
            <a:pPr>
              <a:spcBef>
                <a:spcPts val="600"/>
              </a:spcBef>
            </a:pPr>
            <a:r>
              <a:rPr lang="en-US" sz="1400" b="1" dirty="0">
                <a:latin typeface="Courier New" panose="02070309020205020404" pitchFamily="49" charset="0"/>
                <a:cs typeface="Courier New" panose="02070309020205020404" pitchFamily="49" charset="0"/>
              </a:rPr>
              <a:t>   // getter and setter method</a:t>
            </a:r>
          </a:p>
          <a:p>
            <a:pPr>
              <a:spcBef>
                <a:spcPts val="600"/>
              </a:spcBef>
            </a:pPr>
            <a:r>
              <a:rPr lang="en-US" sz="1400" b="1" dirty="0">
                <a:latin typeface="Courier New" panose="02070309020205020404" pitchFamily="49" charset="0"/>
                <a:cs typeface="Courier New" panose="02070309020205020404" pitchFamily="49" charset="0"/>
              </a:rPr>
              <a:t>}</a:t>
            </a:r>
          </a:p>
          <a:p>
            <a:pPr>
              <a:spcBef>
                <a:spcPts val="600"/>
              </a:spcBef>
            </a:pPr>
            <a:endParaRPr lang="en-US" sz="1400" b="1" dirty="0">
              <a:latin typeface="Courier New" panose="02070309020205020404" pitchFamily="49" charset="0"/>
              <a:cs typeface="Courier New" panose="02070309020205020404" pitchFamily="49" charset="0"/>
            </a:endParaRPr>
          </a:p>
          <a:p>
            <a:pPr>
              <a:spcBef>
                <a:spcPts val="600"/>
              </a:spcBef>
            </a:pPr>
            <a:r>
              <a:rPr lang="en-US" sz="1400" b="1" dirty="0">
                <a:latin typeface="Courier New" panose="02070309020205020404" pitchFamily="49" charset="0"/>
                <a:cs typeface="Courier New" panose="02070309020205020404" pitchFamily="49" charset="0"/>
              </a:rPr>
              <a:t>public class Project {</a:t>
            </a:r>
          </a:p>
          <a:p>
            <a:pPr>
              <a:spcBef>
                <a:spcPts val="600"/>
              </a:spcBef>
            </a:pPr>
            <a:r>
              <a:rPr lang="en-US" sz="1400" b="1" dirty="0">
                <a:latin typeface="Courier New" panose="02070309020205020404" pitchFamily="49" charset="0"/>
                <a:cs typeface="Courier New" panose="02070309020205020404" pitchFamily="49" charset="0"/>
              </a:rPr>
              <a:t>   public Project() { }</a:t>
            </a:r>
          </a:p>
          <a:p>
            <a:pPr>
              <a:spcBef>
                <a:spcPts val="600"/>
              </a:spcBef>
            </a:pPr>
            <a:r>
              <a:rPr lang="en-US" sz="1400" b="1" dirty="0">
                <a:latin typeface="Courier New" panose="02070309020205020404" pitchFamily="49" charset="0"/>
                <a:cs typeface="Courier New" panose="02070309020205020404" pitchFamily="49" charset="0"/>
              </a:rPr>
              <a:t>   private String projectName;</a:t>
            </a:r>
          </a:p>
          <a:p>
            <a:pPr>
              <a:spcBef>
                <a:spcPts val="600"/>
              </a:spcBef>
            </a:pPr>
            <a:r>
              <a:rPr lang="en-US" sz="1400" b="1" dirty="0">
                <a:latin typeface="Courier New" panose="02070309020205020404" pitchFamily="49" charset="0"/>
                <a:cs typeface="Courier New" panose="02070309020205020404" pitchFamily="49" charset="0"/>
              </a:rPr>
              <a:t>   private ProjectManager projectManager;</a:t>
            </a:r>
          </a:p>
          <a:p>
            <a:pPr>
              <a:spcBef>
                <a:spcPts val="600"/>
              </a:spcBef>
            </a:pPr>
            <a:r>
              <a:rPr lang="en-US" sz="1400" b="1" dirty="0">
                <a:latin typeface="Courier New" panose="02070309020205020404" pitchFamily="49" charset="0"/>
                <a:cs typeface="Courier New" panose="02070309020205020404" pitchFamily="49" charset="0"/>
              </a:rPr>
              <a:t>   // getter and setter method</a:t>
            </a:r>
          </a:p>
          <a:p>
            <a:pPr>
              <a:spcBef>
                <a:spcPts val="600"/>
              </a:spcBef>
            </a:pPr>
            <a:r>
              <a:rPr lang="en-US" sz="1400" b="1" dirty="0">
                <a:latin typeface="Courier New" panose="02070309020205020404" pitchFamily="49" charset="0"/>
                <a:cs typeface="Courier New" panose="02070309020205020404" pitchFamily="49" charset="0"/>
              </a:rPr>
              <a:t>}</a:t>
            </a:r>
            <a:endParaRPr lang="id-ID"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1379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Inheritance</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xfrm>
            <a:off x="1167493" y="2017468"/>
            <a:ext cx="9779182" cy="3459602"/>
          </a:xfrm>
          <a:solidFill>
            <a:schemeClr val="bg1"/>
          </a:solidFill>
          <a:ln>
            <a:noFill/>
          </a:ln>
        </p:spPr>
        <p:txBody>
          <a:bodyPr/>
          <a:lstStyle/>
          <a:p>
            <a:pPr marL="457200" indent="-457200">
              <a:lnSpc>
                <a:spcPct val="90000"/>
              </a:lnSpc>
              <a:buFont typeface="Wingdings" panose="05000000000000000000" pitchFamily="2" charset="2"/>
              <a:buChar char="q"/>
            </a:pPr>
            <a:r>
              <a:rPr lang="en-US" altLang="en-US" sz="2800" dirty="0"/>
              <a:t>Models the </a:t>
            </a:r>
            <a:r>
              <a:rPr lang="en-US" altLang="en-US" sz="2800" i="1" dirty="0"/>
              <a:t>is-a</a:t>
            </a:r>
            <a:r>
              <a:rPr lang="en-US" altLang="en-US" sz="2800" dirty="0"/>
              <a:t> relationship between two classes.</a:t>
            </a:r>
          </a:p>
          <a:p>
            <a:pPr marL="457200" indent="-457200">
              <a:buFont typeface="Wingdings" panose="05000000000000000000" pitchFamily="2" charset="2"/>
              <a:buChar char="q"/>
            </a:pPr>
            <a:r>
              <a:rPr lang="en-US" altLang="en-US" sz="2800" b="1" dirty="0"/>
              <a:t>Strong</a:t>
            </a:r>
            <a:r>
              <a:rPr lang="en-US" altLang="en-US" sz="2800" dirty="0"/>
              <a:t> </a:t>
            </a:r>
            <a:r>
              <a:rPr lang="en-US" altLang="en-US" sz="2800" i="1" dirty="0"/>
              <a:t>is-a</a:t>
            </a:r>
            <a:r>
              <a:rPr lang="en-US" altLang="en-US" sz="2800" dirty="0"/>
              <a:t> relationship</a:t>
            </a:r>
          </a:p>
          <a:p>
            <a:pPr marL="914400" lvl="1" indent="-457200">
              <a:buFont typeface="Wingdings" panose="05000000000000000000" pitchFamily="2" charset="2"/>
              <a:buChar char="q"/>
            </a:pPr>
            <a:r>
              <a:rPr lang="en-US" altLang="en-US" sz="2400" dirty="0"/>
              <a:t>Describes a direct inheritance relationship between two classes. Represented using extends.</a:t>
            </a:r>
          </a:p>
          <a:p>
            <a:pPr marL="1371600" lvl="2" indent="-457200">
              <a:buFont typeface="Wingdings" panose="05000000000000000000" pitchFamily="2" charset="2"/>
              <a:buChar char="q"/>
            </a:pPr>
            <a:r>
              <a:rPr lang="en-US" altLang="en-US" dirty="0"/>
              <a:t>Example : public class Mahasiswa extends Person { }</a:t>
            </a:r>
          </a:p>
          <a:p>
            <a:pPr marL="457200" indent="-457200">
              <a:buFont typeface="Wingdings" panose="05000000000000000000" pitchFamily="2" charset="2"/>
              <a:buChar char="q"/>
            </a:pPr>
            <a:r>
              <a:rPr lang="en-US" altLang="en-US" sz="2800" b="1" dirty="0"/>
              <a:t>Weak</a:t>
            </a:r>
            <a:r>
              <a:rPr lang="en-US" altLang="en-US" sz="2800" dirty="0"/>
              <a:t> </a:t>
            </a:r>
            <a:r>
              <a:rPr lang="en-US" altLang="en-US" sz="2800" i="1" dirty="0"/>
              <a:t>is-a</a:t>
            </a:r>
            <a:r>
              <a:rPr lang="en-US" altLang="en-US" sz="2800" dirty="0"/>
              <a:t> relationship</a:t>
            </a:r>
          </a:p>
          <a:p>
            <a:pPr marL="914400" lvl="1" indent="-457200">
              <a:buFont typeface="Wingdings" panose="05000000000000000000" pitchFamily="2" charset="2"/>
              <a:buChar char="q"/>
            </a:pPr>
            <a:r>
              <a:rPr lang="en-US" altLang="en-US" sz="2400" dirty="0"/>
              <a:t>Describes that a class has certain properties. Can be represented using interfaces</a:t>
            </a:r>
          </a:p>
          <a:p>
            <a:pPr marL="1371600" lvl="2" indent="-457200">
              <a:buFont typeface="Wingdings" panose="05000000000000000000" pitchFamily="2" charset="2"/>
              <a:buChar char="q"/>
            </a:pPr>
            <a:r>
              <a:rPr lang="en-US" altLang="en-US" dirty="0"/>
              <a:t>Example : public class Purchase implements Transaction { }</a:t>
            </a:r>
          </a:p>
          <a:p>
            <a:pPr marL="457200" indent="-457200">
              <a:lnSpc>
                <a:spcPct val="90000"/>
              </a:lnSpc>
              <a:buFont typeface="Wingdings" panose="05000000000000000000" pitchFamily="2" charset="2"/>
              <a:buChar char="q"/>
            </a:pPr>
            <a:endParaRPr lang="en-US" altLang="en-US" sz="2800" dirty="0"/>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32418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Inheritance vs Abstract</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xfrm>
            <a:off x="1167493" y="2017468"/>
            <a:ext cx="9779182" cy="3459602"/>
          </a:xfrm>
          <a:solidFill>
            <a:schemeClr val="bg1"/>
          </a:solidFill>
          <a:ln>
            <a:noFill/>
          </a:ln>
        </p:spPr>
        <p:txBody>
          <a:bodyPr/>
          <a:lstStyle/>
          <a:p>
            <a:pPr marL="457200" indent="-457200">
              <a:lnSpc>
                <a:spcPct val="90000"/>
              </a:lnSpc>
              <a:buFont typeface="Wingdings" panose="05000000000000000000" pitchFamily="2" charset="2"/>
              <a:buChar char="q"/>
            </a:pPr>
            <a:r>
              <a:rPr lang="en-US" altLang="en-US" sz="2800" dirty="0"/>
              <a:t>Strong is-a relationship better use abstract class.</a:t>
            </a:r>
          </a:p>
          <a:p>
            <a:pPr marL="457200" indent="-457200">
              <a:buFont typeface="Wingdings" panose="05000000000000000000" pitchFamily="2" charset="2"/>
              <a:buChar char="q"/>
            </a:pPr>
            <a:r>
              <a:rPr lang="en-US" altLang="en-US" sz="2800" dirty="0"/>
              <a:t>Weak is-a relationship better use interfaces.</a:t>
            </a:r>
          </a:p>
          <a:p>
            <a:pPr marL="457200" indent="-457200">
              <a:lnSpc>
                <a:spcPct val="90000"/>
              </a:lnSpc>
              <a:buFont typeface="Wingdings" panose="05000000000000000000" pitchFamily="2" charset="2"/>
              <a:buChar char="q"/>
            </a:pPr>
            <a:r>
              <a:rPr lang="en-US" altLang="en-US" sz="2800" dirty="0"/>
              <a:t>Interfaces are more flexible than abstract class, subclass can only extends one superclass but may implement many interfaces. </a:t>
            </a:r>
          </a:p>
          <a:p>
            <a:pPr marL="457200" indent="-457200">
              <a:lnSpc>
                <a:spcPct val="90000"/>
              </a:lnSpc>
              <a:buFont typeface="Wingdings" panose="05000000000000000000" pitchFamily="2" charset="2"/>
              <a:buChar char="q"/>
            </a:pPr>
            <a:r>
              <a:rPr lang="en-US" altLang="en-US" sz="2800" dirty="0"/>
              <a:t>Interfaces doesn’t have concrete methods.</a:t>
            </a:r>
          </a:p>
          <a:p>
            <a:pPr marL="457200" indent="-457200">
              <a:lnSpc>
                <a:spcPct val="90000"/>
              </a:lnSpc>
              <a:buFont typeface="Wingdings" panose="05000000000000000000" pitchFamily="2" charset="2"/>
              <a:buChar char="q"/>
            </a:pPr>
            <a:r>
              <a:rPr lang="en-US" altLang="en-US" sz="2800" dirty="0"/>
              <a:t>Both can be combined. ex. Set or List in Java Collection Framework.</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82065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Discussion</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xfrm>
            <a:off x="1167493" y="2017468"/>
            <a:ext cx="9779182" cy="3459602"/>
          </a:xfrm>
          <a:solidFill>
            <a:schemeClr val="bg1"/>
          </a:solidFill>
          <a:ln>
            <a:noFill/>
          </a:ln>
        </p:spPr>
        <p:txBody>
          <a:bodyPr/>
          <a:lstStyle/>
          <a:p>
            <a:r>
              <a:rPr lang="en-US" altLang="en-US" sz="2800" dirty="0"/>
              <a:t>A small CD rental wants to build a database system so they can manage their CDs collection. The objects involved in the system are Customer (anyone who borrow CDs), Employee (anyone who runs the rental’s management), and the CD itself. Create the classes and their relationship, then implement it to a program where the employee can login to the system and search for CDs or client.</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9002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Bayu Rimba Pratama, ST, M.Kom</a:t>
            </a:r>
          </a:p>
          <a:p>
            <a:r>
              <a:rPr lang="en-US" dirty="0"/>
              <a:t>bayuforest@gmail</a:t>
            </a:r>
            <a:r>
              <a:rPr lang="en-US"/>
              <a:t>.com</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Agenda</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461883276"/>
              </p:ext>
            </p:extLst>
          </p:nvPr>
        </p:nvGraphicFramePr>
        <p:xfrm>
          <a:off x="1205707" y="2501900"/>
          <a:ext cx="9780585" cy="333756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7824468">
                  <a:extLst>
                    <a:ext uri="{9D8B030D-6E8A-4147-A177-3AD203B41FA5}">
                      <a16:colId xmlns:a16="http://schemas.microsoft.com/office/drawing/2014/main" val="2660631934"/>
                    </a:ext>
                  </a:extLst>
                </a:gridCol>
              </a:tblGrid>
              <a:tr h="370840">
                <a:tc>
                  <a:txBody>
                    <a:bodyPr/>
                    <a:lstStyle/>
                    <a:p>
                      <a:pPr algn="ctr"/>
                      <a:r>
                        <a:rPr lang="en-US" b="1" noProof="1">
                          <a:latin typeface="Tenorite" pitchFamily="2" charset="0"/>
                        </a:rPr>
                        <a:t>Week</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noProof="1">
                          <a:latin typeface="Tenorite" pitchFamily="2" charset="0"/>
                        </a:rPr>
                        <a:t>Topic / Desc</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noProof="1">
                          <a:solidFill>
                            <a:schemeClr val="tx2">
                              <a:lumMod val="75000"/>
                            </a:schemeClr>
                          </a:solidFill>
                          <a:latin typeface="Tenorite" pitchFamily="2" charset="0"/>
                        </a:rPr>
                        <a:t>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rgbClr val="333F50"/>
                          </a:solidFill>
                          <a:latin typeface="Tenorite" pitchFamily="2" charset="0"/>
                        </a:rPr>
                        <a:t>JDBC</a:t>
                      </a:r>
                      <a:r>
                        <a:rPr lang="en-US" sz="1400" noProof="1">
                          <a:solidFill>
                            <a:schemeClr val="tx2">
                              <a:lumMod val="75000"/>
                            </a:schemeClr>
                          </a:solidFill>
                          <a:latin typeface="Tenorite" pitchFamily="2" charset="0"/>
                        </a:rPr>
                        <a:t> | Pemberian tugas perorangan | Sudah Membuat kelompok</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noProof="1">
                          <a:solidFill>
                            <a:srgbClr val="333F50"/>
                          </a:solidFill>
                          <a:latin typeface="Tenorite" pitchFamily="2" charset="0"/>
                        </a:rPr>
                        <a:t>9</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rgbClr val="333F50"/>
                          </a:solidFill>
                          <a:latin typeface="Tenorite" pitchFamily="2" charset="0"/>
                        </a:rPr>
                        <a:t>JDBC 2 | SQL Optimization | collect nama-nama kelompok 5 orang per kelompok</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endParaRPr lang="en-US" sz="1400" noProof="1">
                        <a:solidFill>
                          <a:srgbClr val="333F50"/>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rgbClr val="333F50"/>
                          </a:solidFill>
                          <a:latin typeface="Tenorite" pitchFamily="2" charset="0"/>
                        </a:rPr>
                        <a:t>E-Learning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noProof="1">
                          <a:solidFill>
                            <a:srgbClr val="333F50"/>
                          </a:solidFill>
                          <a:latin typeface="Tenorite" pitchFamily="2" charset="0"/>
                        </a:rPr>
                        <a:t>10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rgbClr val="333F50"/>
                          </a:solidFill>
                          <a:latin typeface="Tenorite" pitchFamily="2" charset="0"/>
                        </a:rPr>
                        <a:t>Java Collection Framework | Sudah ada Judul Tugas Besar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r h="370840">
                <a:tc>
                  <a:txBody>
                    <a:bodyPr/>
                    <a:lstStyle/>
                    <a:p>
                      <a:pPr algn="ctr"/>
                      <a:r>
                        <a:rPr lang="en-US" sz="1400" noProof="1">
                          <a:solidFill>
                            <a:srgbClr val="FF0000"/>
                          </a:solidFill>
                          <a:latin typeface="Tenorite" pitchFamily="2" charset="0"/>
                        </a:rPr>
                        <a:t>11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rgbClr val="FF0000"/>
                          </a:solidFill>
                          <a:latin typeface="Tenorite" pitchFamily="2" charset="0"/>
                        </a:rPr>
                        <a:t>OOP in Software Design | Class Diagram | Responsi #1 | target approx. : 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0086392"/>
                  </a:ext>
                </a:extLst>
              </a:tr>
              <a:tr h="370840">
                <a:tc>
                  <a:txBody>
                    <a:bodyPr/>
                    <a:lstStyle/>
                    <a:p>
                      <a:pPr algn="ctr"/>
                      <a:r>
                        <a:rPr lang="en-US" sz="1400" noProof="1">
                          <a:solidFill>
                            <a:schemeClr val="tx2">
                              <a:lumMod val="75000"/>
                            </a:schemeClr>
                          </a:solidFill>
                          <a:latin typeface="Tenorite" pitchFamily="2" charset="0"/>
                        </a:rPr>
                        <a:t>12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noProof="1">
                          <a:solidFill>
                            <a:schemeClr val="tx2">
                              <a:lumMod val="75000"/>
                            </a:schemeClr>
                          </a:solidFill>
                          <a:latin typeface="Tenorite" pitchFamily="2" charset="0"/>
                        </a:rPr>
                        <a:t> Introduction to Design Pattern | Responsi #2 | target approx. : 60%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8079403"/>
                  </a:ext>
                </a:extLst>
              </a:tr>
              <a:tr h="370840">
                <a:tc>
                  <a:txBody>
                    <a:bodyPr/>
                    <a:lstStyle/>
                    <a:p>
                      <a:pPr algn="ctr"/>
                      <a:r>
                        <a:rPr lang="en-US" sz="1400" noProof="1">
                          <a:solidFill>
                            <a:schemeClr val="tx2">
                              <a:lumMod val="75000"/>
                            </a:schemeClr>
                          </a:solidFill>
                          <a:latin typeface="Tenorite" pitchFamily="2" charset="0"/>
                        </a:rPr>
                        <a:t>13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r>
                        <a:rPr lang="en-US" sz="1400" noProof="1">
                          <a:solidFill>
                            <a:schemeClr val="tx2">
                              <a:lumMod val="75000"/>
                            </a:schemeClr>
                          </a:solidFill>
                          <a:latin typeface="Tenorite" pitchFamily="2" charset="0"/>
                        </a:rPr>
                        <a:t>Responsi #3 | target approx. : 90%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1692487"/>
                  </a:ext>
                </a:extLst>
              </a:tr>
              <a:tr h="370840">
                <a:tc gridSpan="2">
                  <a:txBody>
                    <a:bodyPr/>
                    <a:lstStyle/>
                    <a:p>
                      <a:pPr marL="1941513" indent="0" algn="ctr"/>
                      <a:r>
                        <a:rPr lang="en-US" sz="1400" noProof="1">
                          <a:solidFill>
                            <a:schemeClr val="tx2">
                              <a:lumMod val="75000"/>
                            </a:schemeClr>
                          </a:solidFill>
                          <a:latin typeface="Tenorite" pitchFamily="2" charset="0"/>
                        </a:rPr>
                        <a:t>UAS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7822471"/>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2023-06-10</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19375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Review OOP</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t>What is Class, Object &amp; Method?</a:t>
            </a:r>
          </a:p>
          <a:p>
            <a:pPr marL="342900" indent="-342900">
              <a:buFont typeface="Arial" panose="020B0604020202020204" pitchFamily="34" charset="0"/>
              <a:buChar char="•"/>
            </a:pPr>
            <a:r>
              <a:rPr lang="en-US" dirty="0"/>
              <a:t>What is Abstraction and Inheritance?</a:t>
            </a:r>
          </a:p>
          <a:p>
            <a:pPr marL="342900" indent="-342900">
              <a:buFont typeface="Arial" panose="020B0604020202020204" pitchFamily="34" charset="0"/>
              <a:buChar char="•"/>
            </a:pPr>
            <a:r>
              <a:rPr lang="en-US" dirty="0"/>
              <a:t>What is Overloading and Overriding in Polymorphism?</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2023-06-10</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OOP IN SOFTWARE DESIGN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dirty="0"/>
              <a:t>OOP Essentials</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p:txBody>
          <a:bodyPr/>
          <a:lstStyle/>
          <a:p>
            <a:pPr marL="457200" indent="-457200">
              <a:buFont typeface="Wingdings" panose="05000000000000000000" pitchFamily="2" charset="2"/>
              <a:buChar char="q"/>
            </a:pPr>
            <a:r>
              <a:rPr lang="en-US" altLang="en-US" sz="2800" dirty="0"/>
              <a:t>1</a:t>
            </a:r>
            <a:r>
              <a:rPr lang="en-US" altLang="en-US" sz="2800" baseline="30000" dirty="0"/>
              <a:t>st</a:t>
            </a:r>
            <a:r>
              <a:rPr lang="en-US" altLang="en-US" sz="2800" dirty="0"/>
              <a:t> step in OOP development is to identify the object and establish relationship among them</a:t>
            </a:r>
          </a:p>
          <a:p>
            <a:pPr marL="457200" indent="-457200">
              <a:buFont typeface="Wingdings" panose="05000000000000000000" pitchFamily="2" charset="2"/>
              <a:buChar char="q"/>
            </a:pPr>
            <a:r>
              <a:rPr lang="en-US" altLang="en-US" dirty="0"/>
              <a:t>Type of relationship</a:t>
            </a:r>
          </a:p>
          <a:p>
            <a:pPr marL="914400" lvl="1" indent="-457200">
              <a:buFont typeface="Wingdings" panose="05000000000000000000" pitchFamily="2" charset="2"/>
              <a:buChar char="q"/>
            </a:pPr>
            <a:r>
              <a:rPr lang="en-US" altLang="en-US" dirty="0"/>
              <a:t>Association</a:t>
            </a:r>
          </a:p>
          <a:p>
            <a:pPr marL="914400" lvl="1" indent="-457200">
              <a:buFont typeface="Wingdings" panose="05000000000000000000" pitchFamily="2" charset="2"/>
              <a:buChar char="q"/>
            </a:pPr>
            <a:r>
              <a:rPr lang="en-US" altLang="en-US" dirty="0"/>
              <a:t>Aggregation</a:t>
            </a:r>
          </a:p>
          <a:p>
            <a:pPr marL="914400" lvl="1" indent="-457200">
              <a:buFont typeface="Wingdings" panose="05000000000000000000" pitchFamily="2" charset="2"/>
              <a:buChar char="q"/>
            </a:pPr>
            <a:r>
              <a:rPr lang="en-US" altLang="en-US" dirty="0"/>
              <a:t>Inheritance</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39659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Association</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457200" indent="-457200">
              <a:buFont typeface="Wingdings" panose="05000000000000000000" pitchFamily="2" charset="2"/>
              <a:buChar char="q"/>
            </a:pPr>
            <a:r>
              <a:rPr lang="en-US" altLang="en-US" sz="2800" dirty="0"/>
              <a:t>Represent general binary relationship that describes an activity between two classes.</a:t>
            </a:r>
          </a:p>
          <a:p>
            <a:pPr marL="457200" indent="-457200">
              <a:buFont typeface="Wingdings" panose="05000000000000000000" pitchFamily="2" charset="2"/>
              <a:buChar char="q"/>
            </a:pPr>
            <a:r>
              <a:rPr lang="en-US" altLang="en-US" sz="2800" dirty="0"/>
              <a:t>Illustrated using solid lines</a:t>
            </a:r>
            <a:endParaRPr lang="en-US" altLang="en-US" dirty="0"/>
          </a:p>
          <a:p>
            <a:pPr marL="457200" indent="-457200">
              <a:buFont typeface="Wingdings" panose="05000000000000000000" pitchFamily="2" charset="2"/>
              <a:buChar char="q"/>
            </a:pPr>
            <a:r>
              <a:rPr lang="en-US" altLang="en-US" sz="2800" dirty="0"/>
              <a:t>May have role name for each class involved which describes the role played by the class in the relationship.</a:t>
            </a:r>
          </a:p>
          <a:p>
            <a:pPr marL="457200" indent="-457200">
              <a:buFont typeface="Wingdings" panose="05000000000000000000" pitchFamily="2" charset="2"/>
              <a:buChar char="q"/>
            </a:pPr>
            <a:r>
              <a:rPr lang="en-US" altLang="en-US" sz="2800" dirty="0"/>
              <a:t>Each class involved may specify multiplicity. It could be a number or interval, describes the number of object being involved in the relationship</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70209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Association</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457200" indent="-457200">
              <a:buFont typeface="Wingdings" panose="05000000000000000000" pitchFamily="2" charset="2"/>
              <a:buChar char="q"/>
            </a:pPr>
            <a:r>
              <a:rPr lang="en-US" altLang="en-US" sz="2800" dirty="0"/>
              <a:t>Example:</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2" name="Picture 8">
            <a:extLst>
              <a:ext uri="{FF2B5EF4-FFF2-40B4-BE49-F238E27FC236}">
                <a16:creationId xmlns:a16="http://schemas.microsoft.com/office/drawing/2014/main" id="{833E6B47-F272-41E0-21F2-425A12876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87516"/>
            <a:ext cx="6653310" cy="2645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71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Association</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ln>
            <a:noFill/>
          </a:ln>
        </p:spPr>
        <p:txBody>
          <a:bodyPr/>
          <a:lstStyle/>
          <a:p>
            <a:pPr marL="514350" indent="-514350">
              <a:buFont typeface="Wingdings" panose="05000000000000000000" pitchFamily="2" charset="2"/>
              <a:buChar char="q"/>
            </a:pPr>
            <a:r>
              <a:rPr lang="en-US" altLang="en-US" sz="2800" dirty="0"/>
              <a:t>Association may exist between objects of the same class.</a:t>
            </a:r>
          </a:p>
          <a:p>
            <a:pPr marL="514350" indent="-514350">
              <a:buFont typeface="Wingdings" panose="05000000000000000000" pitchFamily="2" charset="2"/>
              <a:buChar char="q"/>
            </a:pPr>
            <a:endParaRPr lang="en-US" altLang="en-US" sz="2800" dirty="0"/>
          </a:p>
          <a:p>
            <a:pPr marL="514350" indent="-514350">
              <a:buFont typeface="Wingdings" panose="05000000000000000000" pitchFamily="2" charset="2"/>
              <a:buChar char="q"/>
            </a:pPr>
            <a:endParaRPr lang="en-US" altLang="en-US" dirty="0"/>
          </a:p>
          <a:p>
            <a:pPr marL="514350" indent="-514350">
              <a:buFont typeface="Wingdings" panose="05000000000000000000" pitchFamily="2" charset="2"/>
              <a:buChar char="q"/>
            </a:pPr>
            <a:endParaRPr lang="en-US" altLang="en-US" sz="2800" dirty="0"/>
          </a:p>
          <a:p>
            <a:pPr marL="514350" indent="-514350">
              <a:buFont typeface="Wingdings" panose="05000000000000000000" pitchFamily="2" charset="2"/>
              <a:buChar char="q"/>
            </a:pPr>
            <a:endParaRPr lang="en-US" altLang="en-US" dirty="0"/>
          </a:p>
          <a:p>
            <a:pPr marL="514350" indent="-514350">
              <a:buFont typeface="Wingdings" panose="05000000000000000000" pitchFamily="2" charset="2"/>
              <a:buChar char="q"/>
            </a:pPr>
            <a:r>
              <a:rPr lang="en-US" altLang="en-US" sz="2800" dirty="0"/>
              <a:t>Association is usually represented as a data field in the class.</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2" name="Picture 9">
            <a:extLst>
              <a:ext uri="{FF2B5EF4-FFF2-40B4-BE49-F238E27FC236}">
                <a16:creationId xmlns:a16="http://schemas.microsoft.com/office/drawing/2014/main" id="{DC74C3C4-89EB-143C-4BDB-7A3519C80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625" y="2382837"/>
            <a:ext cx="213360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55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Association</a:t>
            </a:r>
            <a:endParaRPr lang="id-ID" dirty="0"/>
          </a:p>
        </p:txBody>
      </p:sp>
      <p:sp>
        <p:nvSpPr>
          <p:cNvPr id="2" name="Content Placeholder 1">
            <a:extLst>
              <a:ext uri="{FF2B5EF4-FFF2-40B4-BE49-F238E27FC236}">
                <a16:creationId xmlns:a16="http://schemas.microsoft.com/office/drawing/2014/main" id="{03DE6E61-DFD9-2BD6-CF23-29E16DCAA91A}"/>
              </a:ext>
            </a:extLst>
          </p:cNvPr>
          <p:cNvSpPr>
            <a:spLocks noGrp="1"/>
          </p:cNvSpPr>
          <p:nvPr>
            <p:ph idx="1"/>
          </p:nvPr>
        </p:nvSpPr>
        <p:spPr>
          <a:xfrm>
            <a:off x="1167493" y="2005689"/>
            <a:ext cx="4663440" cy="4350661"/>
          </a:xfrm>
        </p:spPr>
        <p:txBody>
          <a:bodyPr/>
          <a:lstStyle/>
          <a:p>
            <a:pPr>
              <a:lnSpc>
                <a:spcPct val="90000"/>
              </a:lnSpc>
              <a:buFont typeface="Wingdings" panose="05000000000000000000" pitchFamily="2" charset="2"/>
              <a:buNone/>
            </a:pPr>
            <a:r>
              <a:rPr lang="en-US" altLang="en-US" sz="1400" b="1" dirty="0">
                <a:latin typeface="Courier New" panose="02070309020205020404" pitchFamily="49" charset="0"/>
              </a:rPr>
              <a:t>public class Student {</a:t>
            </a:r>
          </a:p>
          <a:p>
            <a:pPr>
              <a:lnSpc>
                <a:spcPct val="90000"/>
              </a:lnSpc>
              <a:buFont typeface="Wingdings" panose="05000000000000000000" pitchFamily="2" charset="2"/>
              <a:buNone/>
            </a:pPr>
            <a:r>
              <a:rPr lang="en-US" altLang="en-US" sz="1400" b="1" dirty="0">
                <a:latin typeface="Courier New" panose="02070309020205020404" pitchFamily="49" charset="0"/>
              </a:rPr>
              <a:t>   private Course[] courseList;</a:t>
            </a:r>
          </a:p>
          <a:p>
            <a:pPr>
              <a:lnSpc>
                <a:spcPct val="90000"/>
              </a:lnSpc>
              <a:buFont typeface="Wingdings" panose="05000000000000000000" pitchFamily="2" charset="2"/>
              <a:buNone/>
            </a:pPr>
            <a:r>
              <a:rPr lang="en-US" altLang="en-US" sz="1400" b="1" dirty="0">
                <a:latin typeface="Courier New" panose="02070309020205020404" pitchFamily="49" charset="0"/>
              </a:rPr>
              <a:t>   // data field, constructor</a:t>
            </a:r>
          </a:p>
          <a:p>
            <a:pPr>
              <a:lnSpc>
                <a:spcPct val="90000"/>
              </a:lnSpc>
              <a:buFont typeface="Wingdings" panose="05000000000000000000" pitchFamily="2" charset="2"/>
              <a:buNone/>
            </a:pPr>
            <a:r>
              <a:rPr lang="en-US" altLang="en-US" sz="1400" b="1" dirty="0">
                <a:latin typeface="Courier New" panose="02070309020205020404" pitchFamily="49" charset="0"/>
              </a:rPr>
              <a:t>   // method</a:t>
            </a:r>
          </a:p>
          <a:p>
            <a:pPr>
              <a:lnSpc>
                <a:spcPct val="90000"/>
              </a:lnSpc>
              <a:buFont typeface="Wingdings" panose="05000000000000000000" pitchFamily="2" charset="2"/>
              <a:buNone/>
            </a:pPr>
            <a:r>
              <a:rPr lang="en-US" altLang="en-US" sz="1400" b="1" dirty="0">
                <a:latin typeface="Courier New" panose="02070309020205020404" pitchFamily="49" charset="0"/>
              </a:rPr>
              <a:t>}</a:t>
            </a:r>
          </a:p>
          <a:p>
            <a:pPr>
              <a:lnSpc>
                <a:spcPct val="90000"/>
              </a:lnSpc>
              <a:buFont typeface="Wingdings" panose="05000000000000000000" pitchFamily="2" charset="2"/>
              <a:buNone/>
            </a:pPr>
            <a:r>
              <a:rPr lang="en-US" altLang="en-US" sz="1400" b="1" dirty="0">
                <a:latin typeface="Courier New" panose="02070309020205020404" pitchFamily="49" charset="0"/>
              </a:rPr>
              <a:t>public class Course {</a:t>
            </a:r>
          </a:p>
          <a:p>
            <a:pPr>
              <a:lnSpc>
                <a:spcPct val="90000"/>
              </a:lnSpc>
              <a:buFont typeface="Wingdings" panose="05000000000000000000" pitchFamily="2" charset="2"/>
              <a:buNone/>
            </a:pPr>
            <a:r>
              <a:rPr lang="en-US" altLang="en-US" sz="1400" b="1" dirty="0">
                <a:latin typeface="Courier New" panose="02070309020205020404" pitchFamily="49" charset="0"/>
              </a:rPr>
              <a:t>   // data field, constructor</a:t>
            </a:r>
          </a:p>
          <a:p>
            <a:pPr>
              <a:lnSpc>
                <a:spcPct val="90000"/>
              </a:lnSpc>
              <a:buFont typeface="Wingdings" panose="05000000000000000000" pitchFamily="2" charset="2"/>
              <a:buNone/>
            </a:pPr>
            <a:r>
              <a:rPr lang="en-US" altLang="en-US" sz="1400" b="1" dirty="0">
                <a:latin typeface="Courier New" panose="02070309020205020404" pitchFamily="49" charset="0"/>
              </a:rPr>
              <a:t>   // method</a:t>
            </a:r>
          </a:p>
          <a:p>
            <a:pPr>
              <a:lnSpc>
                <a:spcPct val="90000"/>
              </a:lnSpc>
              <a:buFont typeface="Wingdings" panose="05000000000000000000" pitchFamily="2" charset="2"/>
              <a:buNone/>
            </a:pPr>
            <a:r>
              <a:rPr lang="en-US" altLang="en-US" sz="1400" b="1" dirty="0">
                <a:latin typeface="Courier New" panose="02070309020205020404" pitchFamily="49" charset="0"/>
              </a:rPr>
              <a:t>}</a:t>
            </a:r>
          </a:p>
          <a:p>
            <a:pPr>
              <a:lnSpc>
                <a:spcPct val="90000"/>
              </a:lnSpc>
              <a:buFont typeface="Wingdings" panose="05000000000000000000" pitchFamily="2" charset="2"/>
              <a:buNone/>
            </a:pPr>
            <a:r>
              <a:rPr lang="en-US" altLang="en-US" sz="1400" b="1" dirty="0">
                <a:latin typeface="Courier New" panose="02070309020205020404" pitchFamily="49" charset="0"/>
              </a:rPr>
              <a:t>public class Faculty {</a:t>
            </a:r>
          </a:p>
          <a:p>
            <a:pPr>
              <a:lnSpc>
                <a:spcPct val="90000"/>
              </a:lnSpc>
              <a:buFont typeface="Wingdings" panose="05000000000000000000" pitchFamily="2" charset="2"/>
              <a:buNone/>
            </a:pPr>
            <a:r>
              <a:rPr lang="en-US" altLang="en-US" sz="1400" b="1" dirty="0">
                <a:latin typeface="Courier New" panose="02070309020205020404" pitchFamily="49" charset="0"/>
              </a:rPr>
              <a:t>   private Course[] courseList;</a:t>
            </a:r>
          </a:p>
          <a:p>
            <a:pPr>
              <a:lnSpc>
                <a:spcPct val="90000"/>
              </a:lnSpc>
              <a:buFont typeface="Wingdings" panose="05000000000000000000" pitchFamily="2" charset="2"/>
              <a:buNone/>
            </a:pPr>
            <a:r>
              <a:rPr lang="en-US" altLang="en-US" sz="1400" b="1" dirty="0">
                <a:latin typeface="Courier New" panose="02070309020205020404" pitchFamily="49" charset="0"/>
              </a:rPr>
              <a:t>   // data field, constructor</a:t>
            </a:r>
          </a:p>
          <a:p>
            <a:pPr>
              <a:lnSpc>
                <a:spcPct val="90000"/>
              </a:lnSpc>
              <a:buFont typeface="Wingdings" panose="05000000000000000000" pitchFamily="2" charset="2"/>
              <a:buNone/>
            </a:pPr>
            <a:r>
              <a:rPr lang="en-US" altLang="en-US" sz="1400" b="1" dirty="0">
                <a:latin typeface="Courier New" panose="02070309020205020404" pitchFamily="49" charset="0"/>
              </a:rPr>
              <a:t>   // method</a:t>
            </a:r>
          </a:p>
          <a:p>
            <a:pPr>
              <a:lnSpc>
                <a:spcPct val="90000"/>
              </a:lnSpc>
              <a:buFont typeface="Wingdings" panose="05000000000000000000" pitchFamily="2" charset="2"/>
              <a:buNone/>
            </a:pPr>
            <a:r>
              <a:rPr lang="en-US" altLang="en-US" sz="1400" b="1" dirty="0">
                <a:latin typeface="Courier New" panose="02070309020205020404" pitchFamily="49" charset="0"/>
              </a:rPr>
              <a:t>}</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23A5592A-1416-9BDA-0596-D55DA5DA67BE}"/>
              </a:ext>
            </a:extLst>
          </p:cNvPr>
          <p:cNvSpPr>
            <a:spLocks noGrp="1"/>
          </p:cNvSpPr>
          <p:nvPr>
            <p:ph idx="10"/>
          </p:nvPr>
        </p:nvSpPr>
        <p:spPr>
          <a:xfrm>
            <a:off x="6283235" y="2005689"/>
            <a:ext cx="4663440" cy="3351127"/>
          </a:xfrm>
        </p:spPr>
        <p:txBody>
          <a:bodyPr/>
          <a:lstStyle/>
          <a:p>
            <a:pPr>
              <a:lnSpc>
                <a:spcPct val="90000"/>
              </a:lnSpc>
              <a:buFont typeface="Wingdings" panose="05000000000000000000" pitchFamily="2" charset="2"/>
              <a:buNone/>
            </a:pPr>
            <a:r>
              <a:rPr lang="en-US" altLang="en-US" sz="1400" b="1" dirty="0">
                <a:latin typeface="Courier New" panose="02070309020205020404" pitchFamily="49" charset="0"/>
              </a:rPr>
              <a:t>public class Employee {</a:t>
            </a:r>
          </a:p>
          <a:p>
            <a:pPr>
              <a:lnSpc>
                <a:spcPct val="90000"/>
              </a:lnSpc>
              <a:buFont typeface="Wingdings" panose="05000000000000000000" pitchFamily="2" charset="2"/>
              <a:buNone/>
            </a:pPr>
            <a:r>
              <a:rPr lang="en-US" altLang="en-US" sz="1400" b="1" dirty="0">
                <a:latin typeface="Courier New" panose="02070309020205020404" pitchFamily="49" charset="0"/>
              </a:rPr>
              <a:t>   private Employee supervisor;</a:t>
            </a:r>
          </a:p>
          <a:p>
            <a:pPr>
              <a:lnSpc>
                <a:spcPct val="90000"/>
              </a:lnSpc>
              <a:buFont typeface="Wingdings" panose="05000000000000000000" pitchFamily="2" charset="2"/>
              <a:buNone/>
            </a:pPr>
            <a:r>
              <a:rPr lang="en-US" altLang="en-US" sz="1400" b="1" dirty="0">
                <a:latin typeface="Courier New" panose="02070309020205020404" pitchFamily="49" charset="0"/>
              </a:rPr>
              <a:t>   // data field</a:t>
            </a:r>
          </a:p>
          <a:p>
            <a:pPr>
              <a:lnSpc>
                <a:spcPct val="90000"/>
              </a:lnSpc>
              <a:buFont typeface="Wingdings" panose="05000000000000000000" pitchFamily="2" charset="2"/>
              <a:buNone/>
            </a:pPr>
            <a:r>
              <a:rPr lang="en-US" altLang="en-US" sz="1400" b="1" dirty="0">
                <a:latin typeface="Courier New" panose="02070309020205020404" pitchFamily="49" charset="0"/>
              </a:rPr>
              <a:t>   // constructor</a:t>
            </a:r>
          </a:p>
          <a:p>
            <a:pPr>
              <a:lnSpc>
                <a:spcPct val="90000"/>
              </a:lnSpc>
              <a:buFont typeface="Wingdings" panose="05000000000000000000" pitchFamily="2" charset="2"/>
              <a:buNone/>
            </a:pPr>
            <a:r>
              <a:rPr lang="en-US" altLang="en-US" sz="1400" b="1" dirty="0">
                <a:latin typeface="Courier New" panose="02070309020205020404" pitchFamily="49" charset="0"/>
              </a:rPr>
              <a:t>   // method</a:t>
            </a:r>
          </a:p>
          <a:p>
            <a:pPr>
              <a:lnSpc>
                <a:spcPct val="90000"/>
              </a:lnSpc>
              <a:buFont typeface="Wingdings" panose="05000000000000000000" pitchFamily="2" charset="2"/>
              <a:buNone/>
            </a:pPr>
            <a:r>
              <a:rPr lang="en-US" altLang="en-US" sz="1400" b="1" dirty="0">
                <a:latin typeface="Courier New" panose="02070309020205020404" pitchFamily="49" charset="0"/>
              </a:rPr>
              <a:t>}</a:t>
            </a:r>
          </a:p>
          <a:p>
            <a:pPr>
              <a:lnSpc>
                <a:spcPct val="90000"/>
              </a:lnSpc>
              <a:buFont typeface="Wingdings" panose="05000000000000000000" pitchFamily="2" charset="2"/>
              <a:buNone/>
            </a:pPr>
            <a:endParaRPr lang="en-US" altLang="en-US" sz="1400" b="1" dirty="0">
              <a:latin typeface="Courier New" panose="02070309020205020404" pitchFamily="49" charset="0"/>
            </a:endParaRPr>
          </a:p>
          <a:p>
            <a:pPr>
              <a:lnSpc>
                <a:spcPct val="90000"/>
              </a:lnSpc>
              <a:buFont typeface="Wingdings" panose="05000000000000000000" pitchFamily="2" charset="2"/>
              <a:buNone/>
            </a:pPr>
            <a:endParaRPr lang="en-US" altLang="en-US" sz="1400" b="1" dirty="0">
              <a:latin typeface="Courier New" panose="02070309020205020404" pitchFamily="49" charset="0"/>
            </a:endParaRPr>
          </a:p>
          <a:p>
            <a:endParaRPr lang="id-ID"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300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182AD-1722-7194-AF96-DB8C2D8D899D}"/>
              </a:ext>
            </a:extLst>
          </p:cNvPr>
          <p:cNvSpPr>
            <a:spLocks noGrp="1"/>
          </p:cNvSpPr>
          <p:nvPr>
            <p:ph type="title"/>
          </p:nvPr>
        </p:nvSpPr>
        <p:spPr/>
        <p:txBody>
          <a:bodyPr/>
          <a:lstStyle/>
          <a:p>
            <a:r>
              <a:rPr lang="en-US" altLang="en-US" sz="4800" dirty="0">
                <a:solidFill>
                  <a:schemeClr val="tx1"/>
                </a:solidFill>
              </a:rPr>
              <a:t>Association Team Discussion</a:t>
            </a:r>
            <a:endParaRPr lang="id-ID" dirty="0"/>
          </a:p>
        </p:txBody>
      </p:sp>
      <p:sp>
        <p:nvSpPr>
          <p:cNvPr id="8" name="Content Placeholder 7">
            <a:extLst>
              <a:ext uri="{FF2B5EF4-FFF2-40B4-BE49-F238E27FC236}">
                <a16:creationId xmlns:a16="http://schemas.microsoft.com/office/drawing/2014/main" id="{C2F8900B-CFFD-0654-A7DA-E468DBEF357F}"/>
              </a:ext>
            </a:extLst>
          </p:cNvPr>
          <p:cNvSpPr>
            <a:spLocks noGrp="1"/>
          </p:cNvSpPr>
          <p:nvPr>
            <p:ph idx="1"/>
          </p:nvPr>
        </p:nvSpPr>
        <p:spPr>
          <a:xfrm>
            <a:off x="1167493" y="2017468"/>
            <a:ext cx="9779182" cy="3459602"/>
          </a:xfrm>
          <a:solidFill>
            <a:schemeClr val="bg1"/>
          </a:solidFill>
          <a:ln>
            <a:noFill/>
          </a:ln>
        </p:spPr>
        <p:txBody>
          <a:bodyPr/>
          <a:lstStyle/>
          <a:p>
            <a:pPr marL="457200" indent="-457200">
              <a:lnSpc>
                <a:spcPct val="90000"/>
              </a:lnSpc>
              <a:buFont typeface="Wingdings" panose="05000000000000000000" pitchFamily="2" charset="2"/>
              <a:buChar char="q"/>
            </a:pPr>
            <a:r>
              <a:rPr lang="en-US" altLang="en-US" sz="2800" dirty="0"/>
              <a:t>A small software house in Bandung has a rule that limiting one project manager’s responsibility only to one project while he/she can lead at least one or more small team related to software modules for the project.</a:t>
            </a:r>
          </a:p>
          <a:p>
            <a:pPr marL="457200" indent="-457200">
              <a:lnSpc>
                <a:spcPct val="90000"/>
              </a:lnSpc>
              <a:buFont typeface="Wingdings" panose="05000000000000000000" pitchFamily="2" charset="2"/>
              <a:buChar char="q"/>
            </a:pPr>
            <a:r>
              <a:rPr lang="en-US" altLang="en-US" sz="2800" dirty="0"/>
              <a:t>Determine the relationship between Project Manager, The Project and the Team, please write the class relationship.</a:t>
            </a:r>
          </a:p>
        </p:txBody>
      </p:sp>
      <p:sp>
        <p:nvSpPr>
          <p:cNvPr id="4" name="Date Placeholder 3">
            <a:extLst>
              <a:ext uri="{FF2B5EF4-FFF2-40B4-BE49-F238E27FC236}">
                <a16:creationId xmlns:a16="http://schemas.microsoft.com/office/drawing/2014/main" id="{21E50DF5-6547-1C0E-47D0-2E21DB05A642}"/>
              </a:ext>
            </a:extLst>
          </p:cNvPr>
          <p:cNvSpPr>
            <a:spLocks noGrp="1"/>
          </p:cNvSpPr>
          <p:nvPr>
            <p:ph type="dt" sz="half" idx="2"/>
          </p:nvPr>
        </p:nvSpPr>
        <p:spPr/>
        <p:txBody>
          <a:bodyPr/>
          <a:lstStyle/>
          <a:p>
            <a:fld id="{F5592931-05C6-8543-8B6E-A8BD29BD5C2B}" type="datetime1">
              <a:rPr lang="en-US" smtClean="0"/>
              <a:pPr/>
              <a:t>2023-06-10</a:t>
            </a:fld>
            <a:endParaRPr lang="en-US" dirty="0"/>
          </a:p>
        </p:txBody>
      </p:sp>
      <p:sp>
        <p:nvSpPr>
          <p:cNvPr id="5" name="Footer Placeholder 4">
            <a:extLst>
              <a:ext uri="{FF2B5EF4-FFF2-40B4-BE49-F238E27FC236}">
                <a16:creationId xmlns:a16="http://schemas.microsoft.com/office/drawing/2014/main" id="{20E3FDD7-7D39-D09B-27F7-3177DC54E9F0}"/>
              </a:ext>
            </a:extLst>
          </p:cNvPr>
          <p:cNvSpPr>
            <a:spLocks noGrp="1"/>
          </p:cNvSpPr>
          <p:nvPr>
            <p:ph type="ftr" sz="quarter" idx="3"/>
          </p:nvPr>
        </p:nvSpPr>
        <p:spPr/>
        <p:txBody>
          <a:bodyPr/>
          <a:lstStyle/>
          <a:p>
            <a:r>
              <a:rPr lang="en-US" dirty="0"/>
              <a:t>OOP IN SOFTWARE DESIGN</a:t>
            </a:r>
          </a:p>
        </p:txBody>
      </p:sp>
      <p:sp>
        <p:nvSpPr>
          <p:cNvPr id="6" name="Slide Number Placeholder 5">
            <a:extLst>
              <a:ext uri="{FF2B5EF4-FFF2-40B4-BE49-F238E27FC236}">
                <a16:creationId xmlns:a16="http://schemas.microsoft.com/office/drawing/2014/main" id="{EF33BC70-480D-C54C-96F3-1D221E5E40EA}"/>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22510003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1166</TotalTime>
  <Words>971</Words>
  <Application>Microsoft Office PowerPoint</Application>
  <PresentationFormat>Widescreen</PresentationFormat>
  <Paragraphs>201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Tenorite</vt:lpstr>
      <vt:lpstr>Wingdings</vt:lpstr>
      <vt:lpstr>Office Theme</vt:lpstr>
      <vt:lpstr>OOP in Software Design</vt:lpstr>
      <vt:lpstr>Agenda</vt:lpstr>
      <vt:lpstr>Review OOP</vt:lpstr>
      <vt:lpstr>OOP Essentials</vt:lpstr>
      <vt:lpstr>Association</vt:lpstr>
      <vt:lpstr>Association</vt:lpstr>
      <vt:lpstr>Association</vt:lpstr>
      <vt:lpstr>Association</vt:lpstr>
      <vt:lpstr>Association Team Discussion</vt:lpstr>
      <vt:lpstr>Aggregation</vt:lpstr>
      <vt:lpstr>Aggregation</vt:lpstr>
      <vt:lpstr>Class Design Guidelines</vt:lpstr>
      <vt:lpstr>Inheritance vs Composition</vt:lpstr>
      <vt:lpstr>Inheritance vs Composition</vt:lpstr>
      <vt:lpstr>Inheritance</vt:lpstr>
      <vt:lpstr>Inheritance vs Abstract</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Bayu Pratama</dc:creator>
  <cp:lastModifiedBy>Bayu Pratama</cp:lastModifiedBy>
  <cp:revision>98</cp:revision>
  <dcterms:created xsi:type="dcterms:W3CDTF">2023-04-26T14:08:54Z</dcterms:created>
  <dcterms:modified xsi:type="dcterms:W3CDTF">2023-06-10T14:14:53Z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