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01"/>
  </p:normalViewPr>
  <p:slideViewPr>
    <p:cSldViewPr snapToGrid="0">
      <p:cViewPr varScale="1">
        <p:scale>
          <a:sx n="148" d="100"/>
          <a:sy n="148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5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0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2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3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07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5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0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9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2A5136-DE9F-914C-A27F-BC5FD063B2E7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3DC6BB-C476-7842-B439-59BC3F8F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7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7075-F4E7-C335-B882-16C8FB985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secant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2CB36-3038-C3EF-9FB8-7CA5BB308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FAHMI AGUNG TAJUL ABIDIN</a:t>
            </a:r>
          </a:p>
          <a:p>
            <a:r>
              <a:rPr lang="en-US" dirty="0"/>
              <a:t>Tif k 22 b</a:t>
            </a:r>
          </a:p>
          <a:p>
            <a:r>
              <a:rPr lang="en-US" dirty="0"/>
              <a:t>22552011139</a:t>
            </a:r>
          </a:p>
        </p:txBody>
      </p:sp>
    </p:spTree>
    <p:extLst>
      <p:ext uri="{BB962C8B-B14F-4D97-AF65-F5344CB8AC3E}">
        <p14:creationId xmlns:p14="http://schemas.microsoft.com/office/powerpoint/2010/main" val="414310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7D9A-7D90-A8E2-1AFB-FA075D80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97C0-7729-1A24-C49D-B2636063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</a:t>
            </a:r>
            <a:r>
              <a:rPr lang="en-US" dirty="0" err="1"/>
              <a:t>Metode</a:t>
            </a:r>
            <a:r>
              <a:rPr lang="en-US" dirty="0"/>
              <a:t> Newton-Raphson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f(x)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f'(x).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turunannya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ide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yang </a:t>
            </a:r>
            <a:r>
              <a:rPr lang="en-US" dirty="0" err="1"/>
              <a:t>ekivalen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/>
              <a:t>Metode</a:t>
            </a:r>
            <a:r>
              <a:rPr lang="en-US" b="1" dirty="0"/>
              <a:t> Secant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10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BFB2-CBA5-CAA0-71CE-A7D6D2C3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0A73A-CB38-BFFB-8087-8E0489197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+1 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_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Ambil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, </a:t>
                </a:r>
                <a:r>
                  <a:rPr lang="en-US" dirty="0" err="1"/>
                  <a:t>misal</a:t>
                </a:r>
                <a:r>
                  <a:rPr lang="en-US" dirty="0"/>
                  <a:t> x</a:t>
                </a:r>
                <a:r>
                  <a:rPr lang="en-US" baseline="-25000" dirty="0"/>
                  <a:t>0</a:t>
                </a:r>
                <a:r>
                  <a:rPr lang="en-US" dirty="0"/>
                  <a:t> dan x</a:t>
                </a:r>
                <a:r>
                  <a:rPr lang="en-US" baseline="-25000" dirty="0"/>
                  <a:t>1</a:t>
                </a:r>
                <a:r>
                  <a:rPr lang="en-US" dirty="0"/>
                  <a:t>. </a:t>
                </a:r>
                <a:r>
                  <a:rPr lang="en-US" dirty="0" err="1"/>
                  <a:t>Ingat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pengambilan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disyaratkan</a:t>
                </a:r>
                <a:r>
                  <a:rPr lang="en-US" dirty="0"/>
                  <a:t> alias </a:t>
                </a:r>
                <a:r>
                  <a:rPr lang="en-US" dirty="0" err="1"/>
                  <a:t>pengambilan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sebarang</a:t>
                </a:r>
                <a:r>
                  <a:rPr lang="en-US" dirty="0"/>
                  <a:t>. </a:t>
                </a:r>
                <a:r>
                  <a:rPr lang="en-US" dirty="0" err="1"/>
                  <a:t>Setelah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 </a:t>
                </a:r>
                <a:r>
                  <a:rPr lang="en-US" dirty="0" err="1"/>
                  <a:t>hitung</a:t>
                </a:r>
                <a:r>
                  <a:rPr lang="en-US" dirty="0"/>
                  <a:t> x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US" dirty="0"/>
                  <a:t> </a:t>
                </a:r>
                <a:r>
                  <a:rPr lang="en-US" dirty="0" err="1"/>
                  <a:t>diatas</a:t>
                </a:r>
                <a:r>
                  <a:rPr lang="en-US" dirty="0"/>
                  <a:t>. </a:t>
                </a:r>
                <a:r>
                  <a:rPr lang="en-US" dirty="0" err="1"/>
                  <a:t>Kemudian</a:t>
                </a:r>
                <a:r>
                  <a:rPr lang="en-US" dirty="0"/>
                  <a:t> pada </a:t>
                </a:r>
                <a:r>
                  <a:rPr lang="en-US" dirty="0" err="1"/>
                  <a:t>iterasi</a:t>
                </a:r>
                <a:r>
                  <a:rPr lang="en-US" dirty="0"/>
                  <a:t>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ambil</a:t>
                </a:r>
                <a:r>
                  <a:rPr lang="en-US" dirty="0"/>
                  <a:t> x</a:t>
                </a:r>
                <a:r>
                  <a:rPr lang="en-US" baseline="-25000" dirty="0"/>
                  <a:t>1</a:t>
                </a:r>
                <a:r>
                  <a:rPr lang="en-US" dirty="0"/>
                  <a:t> dan x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dan </a:t>
                </a:r>
                <a:r>
                  <a:rPr lang="en-US" dirty="0" err="1"/>
                  <a:t>hitung</a:t>
                </a:r>
                <a:r>
                  <a:rPr lang="en-US" dirty="0"/>
                  <a:t> x</a:t>
                </a:r>
                <a:r>
                  <a:rPr lang="en-US" baseline="-25000" dirty="0"/>
                  <a:t>3</a:t>
                </a:r>
                <a:r>
                  <a:rPr lang="en-US" dirty="0"/>
                  <a:t>. </a:t>
                </a: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:r>
                  <a:rPr lang="en-US" dirty="0" err="1"/>
                  <a:t>ambil</a:t>
                </a:r>
                <a:r>
                  <a:rPr lang="en-US" dirty="0"/>
                  <a:t> x</a:t>
                </a:r>
                <a:r>
                  <a:rPr lang="en-US" baseline="-25000" dirty="0"/>
                  <a:t>2</a:t>
                </a:r>
                <a:r>
                  <a:rPr lang="en-US" dirty="0"/>
                  <a:t> dan x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dan </a:t>
                </a:r>
                <a:r>
                  <a:rPr lang="en-US" dirty="0" err="1"/>
                  <a:t>hitung</a:t>
                </a:r>
                <a:r>
                  <a:rPr lang="en-US" dirty="0"/>
                  <a:t> x</a:t>
                </a:r>
                <a:r>
                  <a:rPr lang="en-US" baseline="-25000" dirty="0"/>
                  <a:t>4</a:t>
                </a:r>
                <a:r>
                  <a:rPr lang="en-US" dirty="0"/>
                  <a:t>. </a:t>
                </a:r>
                <a:r>
                  <a:rPr lang="en-US" dirty="0" err="1"/>
                  <a:t>Begitu</a:t>
                </a:r>
                <a:r>
                  <a:rPr lang="en-US" dirty="0"/>
                  <a:t> </a:t>
                </a:r>
                <a:r>
                  <a:rPr lang="en-US" dirty="0" err="1"/>
                  <a:t>seterusnya</a:t>
                </a:r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:r>
                  <a:rPr lang="en-US" dirty="0" err="1"/>
                  <a:t>iterasi</a:t>
                </a:r>
                <a:r>
                  <a:rPr lang="en-US" dirty="0"/>
                  <a:t> yang </a:t>
                </a:r>
                <a:r>
                  <a:rPr lang="en-US" dirty="0" err="1"/>
                  <a:t>diingankan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:r>
                  <a:rPr lang="en-US" dirty="0" err="1"/>
                  <a:t>mencapai</a:t>
                </a:r>
                <a:r>
                  <a:rPr lang="en-US" dirty="0"/>
                  <a:t> error yang </a:t>
                </a:r>
                <a:r>
                  <a:rPr lang="en-US" dirty="0" err="1"/>
                  <a:t>cukup</a:t>
                </a:r>
                <a:r>
                  <a:rPr lang="en-US" dirty="0"/>
                  <a:t> </a:t>
                </a:r>
                <a:r>
                  <a:rPr lang="en-US" dirty="0" err="1"/>
                  <a:t>kecil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Iterasi</a:t>
                </a:r>
                <a:r>
                  <a:rPr lang="en-US" dirty="0"/>
                  <a:t>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/>
                  <a:t>berhenti</a:t>
                </a:r>
                <a:r>
                  <a:rPr lang="en-US" dirty="0"/>
                  <a:t> </a:t>
                </a:r>
                <a:r>
                  <a:rPr lang="en-US" dirty="0" err="1"/>
                  <a:t>bila</a:t>
                </a:r>
                <a:r>
                  <a:rPr lang="en-US" dirty="0"/>
                  <a:t> </a:t>
                </a:r>
                <a:r>
                  <a:rPr lang="el-GR" b="0" i="0" dirty="0">
                    <a:solidFill>
                      <a:srgbClr val="E2EEFF"/>
                    </a:solidFill>
                    <a:effectLst/>
                    <a:latin typeface="Google Sans"/>
                  </a:rPr>
                  <a:t>ε</a:t>
                </a:r>
                <a:r>
                  <a:rPr lang="en-US" dirty="0">
                    <a:solidFill>
                      <a:srgbClr val="E2EEFF"/>
                    </a:solidFill>
                    <a:latin typeface="Google Sans"/>
                  </a:rPr>
                  <a:t>rh &lt; </a:t>
                </a:r>
                <a:r>
                  <a:rPr lang="el-GR" dirty="0">
                    <a:solidFill>
                      <a:srgbClr val="E2EEFF"/>
                    </a:solidFill>
                    <a:latin typeface="Google Sans"/>
                  </a:rPr>
                  <a:t>ε</a:t>
                </a:r>
                <a:r>
                  <a:rPr lang="en-US" dirty="0">
                    <a:solidFill>
                      <a:srgbClr val="E2EEFF"/>
                    </a:solidFill>
                    <a:latin typeface="Google Sans"/>
                  </a:rPr>
                  <a:t> </a:t>
                </a:r>
              </a:p>
              <a:p>
                <a:r>
                  <a:rPr lang="en-US" dirty="0">
                    <a:solidFill>
                      <a:srgbClr val="E2EEFF"/>
                    </a:solidFill>
                    <a:latin typeface="Google Sans"/>
                  </a:rPr>
                  <a:t>Dimana </a:t>
                </a:r>
                <a:r>
                  <a:rPr lang="el-GR" dirty="0">
                    <a:solidFill>
                      <a:srgbClr val="E2EEFF"/>
                    </a:solidFill>
                    <a:latin typeface="Google Sans"/>
                  </a:rPr>
                  <a:t>ε</a:t>
                </a:r>
                <a:r>
                  <a:rPr lang="en-US" dirty="0">
                    <a:solidFill>
                      <a:srgbClr val="E2EEFF"/>
                    </a:solidFill>
                    <a:latin typeface="Google Sans"/>
                  </a:rPr>
                  <a:t>rh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E2EEFF"/>
                        </a:solidFill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+1 − </m:t>
                        </m:r>
                        <m:r>
                          <a:rPr lang="en-US" b="0" i="1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rgbClr val="E2EEFF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0A73A-CB38-BFFB-8087-8E0489197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7" r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353D1F7-0E96-FFE9-D61C-8A2591396E66}"/>
              </a:ext>
            </a:extLst>
          </p:cNvPr>
          <p:cNvSpPr txBox="1"/>
          <p:nvPr/>
        </p:nvSpPr>
        <p:spPr>
          <a:xfrm>
            <a:off x="185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4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A924-9CDC-74BC-35B8-88E96AD0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2EFED-B755-24DC-3C95-4939AC8DB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793724"/>
                <a:ext cx="10131425" cy="3649133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dirty="0"/>
                  <a:t>Tentukan salah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akar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4x</a:t>
                </a:r>
                <a:r>
                  <a:rPr lang="en-US" baseline="30000" dirty="0"/>
                  <a:t>3</a:t>
                </a:r>
                <a:r>
                  <a:rPr lang="en-US" dirty="0"/>
                  <a:t> -15x</a:t>
                </a:r>
                <a:r>
                  <a:rPr lang="en-US" baseline="30000" dirty="0"/>
                  <a:t>2</a:t>
                </a:r>
                <a:r>
                  <a:rPr lang="en-US" dirty="0"/>
                  <a:t> + 17x - 6 = 0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b="1" dirty="0" err="1"/>
                  <a:t>Metode</a:t>
                </a:r>
                <a:r>
                  <a:rPr lang="en-US" b="1" dirty="0"/>
                  <a:t> Secant </a:t>
                </a:r>
                <a:r>
                  <a:rPr lang="en-US" dirty="0" err="1"/>
                  <a:t>sampai</a:t>
                </a:r>
                <a:r>
                  <a:rPr lang="en-US" dirty="0"/>
                  <a:t> 9 </a:t>
                </a:r>
                <a:r>
                  <a:rPr lang="en-US" dirty="0" err="1"/>
                  <a:t>iterasi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Penyelesaian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Kita </a:t>
                </a:r>
                <a:r>
                  <a:rPr lang="en-US" dirty="0" err="1"/>
                  <a:t>asumsikan</a:t>
                </a:r>
                <a:r>
                  <a:rPr lang="en-US" dirty="0"/>
                  <a:t> x</a:t>
                </a:r>
                <a:r>
                  <a:rPr lang="en-US" baseline="-25000" dirty="0"/>
                  <a:t>0</a:t>
                </a:r>
                <a:r>
                  <a:rPr lang="en-US" dirty="0"/>
                  <a:t> = -1  dan x</a:t>
                </a:r>
                <a:r>
                  <a:rPr lang="en-US" baseline="-25000" dirty="0"/>
                  <a:t>1</a:t>
                </a:r>
                <a:r>
                  <a:rPr lang="en-US" dirty="0"/>
                  <a:t> = 3 (</a:t>
                </a:r>
                <a:r>
                  <a:rPr lang="en-US" dirty="0" err="1"/>
                  <a:t>mengambil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sembarang</a:t>
                </a:r>
                <a:r>
                  <a:rPr lang="en-US" dirty="0"/>
                  <a:t> </a:t>
                </a:r>
                <a:r>
                  <a:rPr lang="en-US" dirty="0" err="1"/>
                  <a:t>saja</a:t>
                </a:r>
                <a:r>
                  <a:rPr lang="en-US" dirty="0"/>
                  <a:t>,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apapun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f(-1) = 4(-1)</a:t>
                </a:r>
                <a:r>
                  <a:rPr lang="en-US" baseline="30000" dirty="0"/>
                  <a:t>3</a:t>
                </a:r>
                <a:r>
                  <a:rPr lang="en-US" dirty="0"/>
                  <a:t> - 15(-1)</a:t>
                </a:r>
                <a:r>
                  <a:rPr lang="en-US" baseline="30000" dirty="0"/>
                  <a:t>2</a:t>
                </a:r>
                <a:r>
                  <a:rPr lang="en-US" dirty="0"/>
                  <a:t> + 17(-1) - 6 = -42</a:t>
                </a:r>
              </a:p>
              <a:p>
                <a:pPr marL="0" indent="0">
                  <a:buNone/>
                </a:pPr>
                <a:r>
                  <a:rPr lang="en-US" dirty="0"/>
                  <a:t>f(3) = 4(3)</a:t>
                </a:r>
                <a:r>
                  <a:rPr lang="en-US" baseline="30000" dirty="0"/>
                  <a:t>3</a:t>
                </a:r>
                <a:r>
                  <a:rPr lang="en-US" dirty="0"/>
                  <a:t> - 15(3)</a:t>
                </a:r>
                <a:r>
                  <a:rPr lang="en-US" baseline="30000" dirty="0"/>
                  <a:t>2</a:t>
                </a:r>
                <a:r>
                  <a:rPr lang="en-US" dirty="0"/>
                  <a:t> + 17(3) - 6 = 18</a:t>
                </a:r>
              </a:p>
              <a:p>
                <a:pPr marL="0" indent="0">
                  <a:buNone/>
                </a:pPr>
                <a:r>
                  <a:rPr lang="en-US" dirty="0" err="1"/>
                  <a:t>Iterasi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1: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+1 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(−42)</m:t>
                        </m:r>
                      </m:den>
                    </m:f>
                  </m:oMath>
                </a14:m>
                <a:r>
                  <a:rPr lang="en-US" dirty="0"/>
                  <a:t> =3 -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18[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dirty="0"/>
                  <a:t> = 3 - 1,2 = 1,8</a:t>
                </a:r>
              </a:p>
              <a:p>
                <a:pPr marL="0" indent="0">
                  <a:buNone/>
                </a:pPr>
                <a:r>
                  <a:rPr lang="en-US" dirty="0" err="1"/>
                  <a:t>Maka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dirty="0" err="1"/>
                  <a:t>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1,8.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2EFED-B755-24DC-3C95-4939AC8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793724"/>
                <a:ext cx="10131425" cy="3649133"/>
              </a:xfrm>
              <a:blipFill>
                <a:blip r:embed="rId2"/>
                <a:stretch>
                  <a:fillRect l="-501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25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305268-3350-4E76-3CCA-ED52B907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00100"/>
            <a:ext cx="7620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7C30-454F-40E5-EFCC-21CC1CEA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8BED8-1EA5-F778-06FB-B0E1CB1EB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/>
                  <a:t>Tentukan </a:t>
                </a:r>
                <a:r>
                  <a:rPr lang="en-US" dirty="0" err="1"/>
                  <a:t>akar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x</a:t>
                </a:r>
                <a:r>
                  <a:rPr lang="en-US" baseline="30000" dirty="0"/>
                  <a:t>4</a:t>
                </a:r>
                <a:r>
                  <a:rPr lang="en-US" dirty="0"/>
                  <a:t> - 3,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l-GR" dirty="0">
                    <a:solidFill>
                      <a:srgbClr val="E2EEFF"/>
                    </a:solidFill>
                    <a:latin typeface="Google Sans"/>
                  </a:rPr>
                  <a:t>ε</a:t>
                </a:r>
                <a:r>
                  <a:rPr lang="en-US" dirty="0">
                    <a:solidFill>
                      <a:srgbClr val="E2EEFF"/>
                    </a:solidFill>
                    <a:latin typeface="Google Sans"/>
                  </a:rPr>
                  <a:t> = 0.0005!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+1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den>
                    </m:f>
                  </m:oMath>
                </a14:m>
                <a:endParaRPr lang="en-US" dirty="0">
                  <a:solidFill>
                    <a:srgbClr val="E2EEFF"/>
                  </a:solidFill>
                  <a:latin typeface="Google Sans"/>
                </a:endParaRPr>
              </a:p>
              <a:p>
                <a:r>
                  <a:rPr lang="el-GR" dirty="0">
                    <a:solidFill>
                      <a:srgbClr val="E2EEFF"/>
                    </a:solidFill>
                    <a:latin typeface="Google Sans"/>
                  </a:rPr>
                  <a:t>ε</a:t>
                </a:r>
                <a:r>
                  <a:rPr lang="en-US" dirty="0">
                    <a:solidFill>
                      <a:srgbClr val="E2EEFF"/>
                    </a:solidFill>
                    <a:latin typeface="Google Sans"/>
                  </a:rPr>
                  <a:t>rh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E2EEFF"/>
                        </a:solidFill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+1 − </m:t>
                        </m:r>
                        <m:r>
                          <a:rPr lang="en-US" b="0" i="1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solidFill>
                              <a:srgbClr val="E2EE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rgbClr val="E2EEFF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E2EEFF"/>
                  </a:solidFill>
                  <a:latin typeface="Google Sans"/>
                </a:endParaRPr>
              </a:p>
              <a:p>
                <a:r>
                  <a:rPr lang="en-US" dirty="0" err="1"/>
                  <a:t>Ditemukan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X pada </a:t>
                </a:r>
                <a:r>
                  <a:rPr lang="en-US" dirty="0" err="1"/>
                  <a:t>iterasi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7 </a:t>
                </a:r>
                <a:r>
                  <a:rPr lang="en-US" dirty="0" err="1"/>
                  <a:t>yaitu</a:t>
                </a:r>
                <a:r>
                  <a:rPr lang="en-US" dirty="0"/>
                  <a:t> x = 1,316080515</a:t>
                </a:r>
              </a:p>
              <a:p>
                <a:pPr marL="0" indent="0">
                  <a:buNone/>
                </a:pPr>
                <a:r>
                  <a:rPr lang="en-US" dirty="0" err="1"/>
                  <a:t>Tetapi</a:t>
                </a:r>
                <a:r>
                  <a:rPr lang="en-US" dirty="0"/>
                  <a:t> di </a:t>
                </a:r>
                <a:r>
                  <a:rPr lang="en-US" dirty="0" err="1"/>
                  <a:t>iterasi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11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ditemukan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x </a:t>
                </a:r>
                <a:r>
                  <a:rPr lang="en-US" dirty="0" err="1"/>
                  <a:t>sebenenarnya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x = 1,316074013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8BED8-1EA5-F778-06FB-B0E1CB1EB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D68DD53-0E6D-069F-FED2-0CA1AF4F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44" y="2317750"/>
            <a:ext cx="3352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5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9B880-2383-BB66-9DC0-2E8DD7D1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572" y="2579914"/>
            <a:ext cx="10131425" cy="1456267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{0BCE77C9-EAA1-DE45-83CA-3A7388F1A271}tf10001058</Template>
  <TotalTime>1267</TotalTime>
  <Words>339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Google Sans</vt:lpstr>
      <vt:lpstr>Celestial</vt:lpstr>
      <vt:lpstr>Metode secant</vt:lpstr>
      <vt:lpstr>definisi</vt:lpstr>
      <vt:lpstr>Rumus</vt:lpstr>
      <vt:lpstr>contoh</vt:lpstr>
      <vt:lpstr>PowerPoint Presentation</vt:lpstr>
      <vt:lpstr>contoh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secant</dc:title>
  <dc:creator>Microsoft Office User</dc:creator>
  <cp:lastModifiedBy>Microsoft Office User</cp:lastModifiedBy>
  <cp:revision>2</cp:revision>
  <dcterms:created xsi:type="dcterms:W3CDTF">2023-04-08T07:30:02Z</dcterms:created>
  <dcterms:modified xsi:type="dcterms:W3CDTF">2023-04-09T04:37:26Z</dcterms:modified>
</cp:coreProperties>
</file>