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698" r:id="rId2"/>
    <p:sldMasterId id="2147483753" r:id="rId3"/>
  </p:sldMasterIdLst>
  <p:notesMasterIdLst>
    <p:notesMasterId r:id="rId30"/>
  </p:notesMasterIdLst>
  <p:handoutMasterIdLst>
    <p:handoutMasterId r:id="rId31"/>
  </p:handoutMasterIdLst>
  <p:sldIdLst>
    <p:sldId id="828" r:id="rId4"/>
    <p:sldId id="840" r:id="rId5"/>
    <p:sldId id="832" r:id="rId6"/>
    <p:sldId id="819" r:id="rId7"/>
    <p:sldId id="853" r:id="rId8"/>
    <p:sldId id="847" r:id="rId9"/>
    <p:sldId id="848" r:id="rId10"/>
    <p:sldId id="811" r:id="rId11"/>
    <p:sldId id="849" r:id="rId12"/>
    <p:sldId id="850" r:id="rId13"/>
    <p:sldId id="851" r:id="rId14"/>
    <p:sldId id="852" r:id="rId15"/>
    <p:sldId id="845" r:id="rId16"/>
    <p:sldId id="854" r:id="rId17"/>
    <p:sldId id="855" r:id="rId18"/>
    <p:sldId id="856" r:id="rId19"/>
    <p:sldId id="857" r:id="rId20"/>
    <p:sldId id="858" r:id="rId21"/>
    <p:sldId id="859" r:id="rId22"/>
    <p:sldId id="861" r:id="rId23"/>
    <p:sldId id="862" r:id="rId24"/>
    <p:sldId id="863" r:id="rId25"/>
    <p:sldId id="864" r:id="rId26"/>
    <p:sldId id="865" r:id="rId27"/>
    <p:sldId id="866" r:id="rId28"/>
    <p:sldId id="846" r:id="rId2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C36"/>
    <a:srgbClr val="3A4446"/>
    <a:srgbClr val="24221F"/>
    <a:srgbClr val="DDDAD8"/>
    <a:srgbClr val="FBDED1"/>
    <a:srgbClr val="CAE8F2"/>
    <a:srgbClr val="40A8F1"/>
    <a:srgbClr val="0B5C93"/>
    <a:srgbClr val="ADE2B5"/>
    <a:srgbClr val="63E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848" autoAdjust="0"/>
  </p:normalViewPr>
  <p:slideViewPr>
    <p:cSldViewPr>
      <p:cViewPr varScale="1">
        <p:scale>
          <a:sx n="67" d="100"/>
          <a:sy n="67" d="100"/>
        </p:scale>
        <p:origin x="384" y="4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4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3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6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1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6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64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4064000" y="3200400"/>
            <a:ext cx="8128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1371600"/>
            <a:ext cx="8129016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8000 w 8129016"/>
              <a:gd name="connsiteY3" fmla="*/ 1828800 h 3657600"/>
              <a:gd name="connsiteX4" fmla="*/ 4064000 w 8129016"/>
              <a:gd name="connsiteY4" fmla="*/ 1828800 h 3657600"/>
              <a:gd name="connsiteX5" fmla="*/ 4064000 w 8129016"/>
              <a:gd name="connsiteY5" fmla="*/ 3657600 h 3657600"/>
              <a:gd name="connsiteX6" fmla="*/ 0 w 8129016"/>
              <a:gd name="connsiteY6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064000" y="5029200"/>
            <a:ext cx="4064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128000" y="5029200"/>
            <a:ext cx="406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3225452"/>
            <a:ext cx="8128000" cy="1067644"/>
          </a:xfrm>
          <a:prstGeom prst="rect">
            <a:avLst/>
          </a:prstGeom>
        </p:spPr>
        <p:txBody>
          <a:bodyPr lIns="274320" rIns="457200"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4323604"/>
            <a:ext cx="8128000" cy="407890"/>
          </a:xfrm>
          <a:prstGeom prst="rect">
            <a:avLst/>
          </a:prstGeom>
        </p:spPr>
        <p:txBody>
          <a:bodyPr lIns="274320"/>
          <a:lstStyle>
            <a:lvl1pPr marL="0" indent="0" algn="l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801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8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7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90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spcAft>
                <a:spcPts val="120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200"/>
              </a:spcAft>
              <a:defRPr sz="36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200"/>
              </a:spcAft>
              <a:defRPr sz="32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200"/>
              </a:spcAft>
              <a:defRPr sz="28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200"/>
              </a:spcAft>
              <a:defRPr sz="28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7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6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89240"/>
            <a:ext cx="10515600" cy="62636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Insert a 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24308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177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spcAft>
                <a:spcPts val="1800"/>
              </a:spcAft>
              <a:defRPr lang="en-US" sz="32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800"/>
              </a:spcAft>
              <a:defRPr lang="en-US" sz="28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800"/>
              </a:spcAft>
              <a:defRPr lang="en-US" sz="24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312024" y="1825625"/>
            <a:ext cx="504177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spcAft>
                <a:spcPts val="1800"/>
              </a:spcAft>
              <a:defRPr lang="en-US" sz="32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800"/>
              </a:spcAft>
              <a:defRPr lang="en-US" sz="28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800"/>
              </a:spcAft>
              <a:defRPr lang="en-US" sz="24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095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spcAft>
                <a:spcPts val="120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200"/>
              </a:spcAft>
              <a:defRPr sz="3600">
                <a:solidFill>
                  <a:schemeClr val="bg1"/>
                </a:solidFill>
                <a:latin typeface="+mj-lt"/>
              </a:defRPr>
            </a:lvl2pPr>
            <a:lvl3pPr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3pPr>
            <a:lvl4pPr>
              <a:spcAft>
                <a:spcPts val="1200"/>
              </a:spcAft>
              <a:defRPr sz="2800">
                <a:solidFill>
                  <a:schemeClr val="bg1"/>
                </a:solidFill>
                <a:latin typeface="+mj-lt"/>
              </a:defRPr>
            </a:lvl4pPr>
            <a:lvl5pPr>
              <a:spcAft>
                <a:spcPts val="1200"/>
              </a:spcAft>
              <a:defRPr sz="2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4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4757682" y="4074661"/>
            <a:ext cx="6964465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32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4757682" y="5172813"/>
            <a:ext cx="6964465" cy="407890"/>
          </a:xfrm>
          <a:prstGeom prst="rect">
            <a:avLst/>
          </a:prstGeom>
        </p:spPr>
        <p:txBody>
          <a:bodyPr lIns="274320" rIns="0"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Freeform: Shape 30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Freeform: Shape 34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74063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>
            <a:off x="0" y="1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36486"/>
            <a:ext cx="10515600" cy="3379551"/>
          </a:xfrm>
          <a:prstGeom prst="rect">
            <a:avLst/>
          </a:prstGeom>
        </p:spPr>
        <p:txBody>
          <a:bodyPr lIns="0" tIns="274320" rIns="0" bIns="0" anchor="ctr">
            <a:normAutofit/>
          </a:bodyPr>
          <a:lstStyle>
            <a:lvl1pPr marL="0" indent="0" algn="r">
              <a:spcBef>
                <a:spcPts val="1200"/>
              </a:spcBef>
              <a:buNone/>
              <a:defRPr sz="720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200" indent="0" algn="ctr"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ctr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Your Quote Goes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416037"/>
            <a:ext cx="10515599" cy="50484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14" name="Freeform: Shape 13"/>
          <p:cNvSpPr/>
          <p:nvPr userDrawn="1"/>
        </p:nvSpPr>
        <p:spPr>
          <a:xfrm>
            <a:off x="8820597" y="548680"/>
            <a:ext cx="2533203" cy="1745300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31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>
            <a:off x="0" y="1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1" y="-1"/>
            <a:ext cx="12191999" cy="6858003"/>
          </a:xfrm>
          <a:custGeom>
            <a:avLst/>
            <a:gdLst>
              <a:gd name="connsiteX0" fmla="*/ 3629041 w 12191999"/>
              <a:gd name="connsiteY0" fmla="*/ 5213254 h 6858003"/>
              <a:gd name="connsiteX1" fmla="*/ 5902830 w 12191999"/>
              <a:gd name="connsiteY1" fmla="*/ 6858001 h 6858003"/>
              <a:gd name="connsiteX2" fmla="*/ 1423476 w 12191999"/>
              <a:gd name="connsiteY2" fmla="*/ 6858001 h 6858003"/>
              <a:gd name="connsiteX3" fmla="*/ 0 w 12191999"/>
              <a:gd name="connsiteY3" fmla="*/ 2588188 h 6858003"/>
              <a:gd name="connsiteX4" fmla="*/ 3295170 w 12191999"/>
              <a:gd name="connsiteY4" fmla="*/ 4971750 h 6858003"/>
              <a:gd name="connsiteX5" fmla="*/ 765751 w 12191999"/>
              <a:gd name="connsiteY5" fmla="*/ 6858003 h 6858003"/>
              <a:gd name="connsiteX6" fmla="*/ 0 w 12191999"/>
              <a:gd name="connsiteY6" fmla="*/ 6858003 h 6858003"/>
              <a:gd name="connsiteX7" fmla="*/ 0 w 12191999"/>
              <a:gd name="connsiteY7" fmla="*/ 1 h 6858003"/>
              <a:gd name="connsiteX8" fmla="*/ 9962165 w 12191999"/>
              <a:gd name="connsiteY8" fmla="*/ 1 h 6858003"/>
              <a:gd name="connsiteX9" fmla="*/ 3628293 w 12191999"/>
              <a:gd name="connsiteY9" fmla="*/ 4723332 h 6858003"/>
              <a:gd name="connsiteX10" fmla="*/ 0 w 12191999"/>
              <a:gd name="connsiteY10" fmla="*/ 2098807 h 6858003"/>
              <a:gd name="connsiteX11" fmla="*/ 10628317 w 12191999"/>
              <a:gd name="connsiteY11" fmla="*/ 0 h 6858003"/>
              <a:gd name="connsiteX12" fmla="*/ 12191999 w 12191999"/>
              <a:gd name="connsiteY12" fmla="*/ 0 h 6858003"/>
              <a:gd name="connsiteX13" fmla="*/ 12191999 w 12191999"/>
              <a:gd name="connsiteY13" fmla="*/ 6858002 h 6858003"/>
              <a:gd name="connsiteX14" fmla="*/ 6601008 w 12191999"/>
              <a:gd name="connsiteY14" fmla="*/ 6858002 h 6858003"/>
              <a:gd name="connsiteX15" fmla="*/ 3959920 w 12191999"/>
              <a:gd name="connsiteY15" fmla="*/ 4953147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3">
                <a:moveTo>
                  <a:pt x="3629041" y="5213254"/>
                </a:moveTo>
                <a:lnTo>
                  <a:pt x="5902830" y="6858001"/>
                </a:lnTo>
                <a:lnTo>
                  <a:pt x="1423476" y="6858001"/>
                </a:lnTo>
                <a:close/>
                <a:moveTo>
                  <a:pt x="0" y="2588188"/>
                </a:moveTo>
                <a:lnTo>
                  <a:pt x="3295170" y="4971750"/>
                </a:lnTo>
                <a:lnTo>
                  <a:pt x="765751" y="6858003"/>
                </a:lnTo>
                <a:lnTo>
                  <a:pt x="0" y="6858003"/>
                </a:lnTo>
                <a:close/>
                <a:moveTo>
                  <a:pt x="0" y="1"/>
                </a:moveTo>
                <a:lnTo>
                  <a:pt x="9962165" y="1"/>
                </a:lnTo>
                <a:lnTo>
                  <a:pt x="3628293" y="4723332"/>
                </a:lnTo>
                <a:lnTo>
                  <a:pt x="0" y="2098807"/>
                </a:lnTo>
                <a:close/>
                <a:moveTo>
                  <a:pt x="10628317" y="0"/>
                </a:moveTo>
                <a:lnTo>
                  <a:pt x="12191999" y="0"/>
                </a:lnTo>
                <a:lnTo>
                  <a:pt x="12191999" y="6858002"/>
                </a:lnTo>
                <a:lnTo>
                  <a:pt x="6601008" y="6858002"/>
                </a:lnTo>
                <a:lnTo>
                  <a:pt x="3959920" y="49531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5879976" y="4851128"/>
            <a:ext cx="5842171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879976" y="5949280"/>
            <a:ext cx="5842171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14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6614601" y="5029201"/>
                </a:lnTo>
                <a:lnTo>
                  <a:pt x="6096000" y="4524815"/>
                </a:lnTo>
                <a:lnTo>
                  <a:pt x="5577400" y="5029201"/>
                </a:lnTo>
                <a:lnTo>
                  <a:pt x="0" y="50292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4991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4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Freeform: Shape 18"/>
          <p:cNvSpPr/>
          <p:nvPr userDrawn="1"/>
        </p:nvSpPr>
        <p:spPr>
          <a:xfrm flipV="1">
            <a:off x="7333860" y="-1"/>
            <a:ext cx="4858141" cy="2684911"/>
          </a:xfrm>
          <a:custGeom>
            <a:avLst/>
            <a:gdLst>
              <a:gd name="connsiteX0" fmla="*/ 1229424 w 4858141"/>
              <a:gd name="connsiteY0" fmla="*/ 2684911 h 2684911"/>
              <a:gd name="connsiteX1" fmla="*/ 4858141 w 4858141"/>
              <a:gd name="connsiteY1" fmla="*/ 2684911 h 2684911"/>
              <a:gd name="connsiteX2" fmla="*/ 4858141 w 4858141"/>
              <a:gd name="connsiteY2" fmla="*/ 1794066 h 2684911"/>
              <a:gd name="connsiteX3" fmla="*/ 2452345 w 4858141"/>
              <a:gd name="connsiteY3" fmla="*/ 0 h 2684911"/>
              <a:gd name="connsiteX4" fmla="*/ 0 w 4858141"/>
              <a:gd name="connsiteY4" fmla="*/ 1773905 h 268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141" h="268491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4064000" y="3200400"/>
            <a:ext cx="8128000" cy="36576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1371600"/>
            <a:ext cx="8129016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8000 w 8129016"/>
              <a:gd name="connsiteY3" fmla="*/ 1828800 h 3657600"/>
              <a:gd name="connsiteX4" fmla="*/ 4064000 w 8129016"/>
              <a:gd name="connsiteY4" fmla="*/ 1828800 h 3657600"/>
              <a:gd name="connsiteX5" fmla="*/ 4064000 w 8129016"/>
              <a:gd name="connsiteY5" fmla="*/ 3657600 h 3657600"/>
              <a:gd name="connsiteX6" fmla="*/ 0 w 8129016"/>
              <a:gd name="connsiteY6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3975732"/>
            <a:ext cx="8128000" cy="1067644"/>
          </a:xfrm>
          <a:prstGeom prst="rect">
            <a:avLst/>
          </a:prstGeom>
        </p:spPr>
        <p:txBody>
          <a:bodyPr lIns="274320" rIns="274320" anchor="b">
            <a:no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5296049"/>
            <a:ext cx="8128000" cy="480131"/>
          </a:xfrm>
          <a:prstGeom prst="rect">
            <a:avLst/>
          </a:prstGeom>
        </p:spPr>
        <p:txBody>
          <a:bodyPr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96312" y="1673729"/>
            <a:ext cx="3528392" cy="12239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</p:spTree>
    <p:extLst>
      <p:ext uri="{BB962C8B-B14F-4D97-AF65-F5344CB8AC3E}">
        <p14:creationId xmlns:p14="http://schemas.microsoft.com/office/powerpoint/2010/main" val="381846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4397394"/>
            <a:ext cx="8128000" cy="1067644"/>
          </a:xfrm>
          <a:prstGeom prst="rect">
            <a:avLst/>
          </a:prstGeom>
        </p:spPr>
        <p:txBody>
          <a:bodyPr lIns="274320" rIns="274320" anchor="b"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r"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cap="none" baseline="0" smtClean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5717711"/>
            <a:ext cx="8128000" cy="480131"/>
          </a:xfrm>
          <a:prstGeom prst="rect">
            <a:avLst/>
          </a:prstGeom>
        </p:spPr>
        <p:txBody>
          <a:bodyPr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31804" y="3345071"/>
            <a:ext cx="3528392" cy="12239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</p:spTree>
    <p:extLst>
      <p:ext uri="{BB962C8B-B14F-4D97-AF65-F5344CB8AC3E}">
        <p14:creationId xmlns:p14="http://schemas.microsoft.com/office/powerpoint/2010/main" val="32004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Freeform: Shape 18"/>
          <p:cNvSpPr/>
          <p:nvPr userDrawn="1"/>
        </p:nvSpPr>
        <p:spPr>
          <a:xfrm flipV="1">
            <a:off x="7333860" y="-1"/>
            <a:ext cx="4858141" cy="2684911"/>
          </a:xfrm>
          <a:custGeom>
            <a:avLst/>
            <a:gdLst>
              <a:gd name="connsiteX0" fmla="*/ 1229424 w 4858141"/>
              <a:gd name="connsiteY0" fmla="*/ 2684911 h 2684911"/>
              <a:gd name="connsiteX1" fmla="*/ 4858141 w 4858141"/>
              <a:gd name="connsiteY1" fmla="*/ 2684911 h 2684911"/>
              <a:gd name="connsiteX2" fmla="*/ 4858141 w 4858141"/>
              <a:gd name="connsiteY2" fmla="*/ 1794066 h 2684911"/>
              <a:gd name="connsiteX3" fmla="*/ 2452345 w 4858141"/>
              <a:gd name="connsiteY3" fmla="*/ 0 h 2684911"/>
              <a:gd name="connsiteX4" fmla="*/ 0 w 4858141"/>
              <a:gd name="connsiteY4" fmla="*/ 1773905 h 268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141" h="268491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3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7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4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094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7" r:id="rId2"/>
    <p:sldLayoutId id="2147483861" r:id="rId3"/>
    <p:sldLayoutId id="2147483858" r:id="rId4"/>
    <p:sldLayoutId id="2147483860" r:id="rId5"/>
    <p:sldLayoutId id="2147483859" r:id="rId6"/>
    <p:sldLayoutId id="2147483862" r:id="rId7"/>
    <p:sldLayoutId id="2147483864" r:id="rId8"/>
    <p:sldLayoutId id="2147483863" r:id="rId9"/>
    <p:sldLayoutId id="2147483865" r:id="rId10"/>
    <p:sldLayoutId id="2147483866" r:id="rId11"/>
    <p:sldLayoutId id="2147483883" r:id="rId12"/>
    <p:sldLayoutId id="2147483874" r:id="rId13"/>
    <p:sldLayoutId id="2147483875" r:id="rId14"/>
    <p:sldLayoutId id="2147483877" r:id="rId15"/>
    <p:sldLayoutId id="2147483882" r:id="rId16"/>
    <p:sldLayoutId id="2147483876" r:id="rId17"/>
    <p:sldLayoutId id="2147483872" r:id="rId18"/>
    <p:sldLayoutId id="2147483878" r:id="rId19"/>
    <p:sldLayoutId id="2147483856" r:id="rId20"/>
    <p:sldLayoutId id="2147483880" r:id="rId21"/>
    <p:sldLayoutId id="2147483879" r:id="rId22"/>
    <p:sldLayoutId id="2147483881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HypnoArt-202249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pixabay.com/en/service/faq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/>
              <a:t>Database Environment</a:t>
            </a: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Fadly </a:t>
            </a:r>
            <a:r>
              <a:rPr lang="en-US" dirty="0" err="1" smtClean="0"/>
              <a:t>Febriya</a:t>
            </a:r>
            <a:r>
              <a:rPr lang="en-US" dirty="0" smtClean="0"/>
              <a:t> S.SI., </a:t>
            </a:r>
            <a:r>
              <a:rPr lang="en-US" dirty="0" err="1" smtClean="0"/>
              <a:t>M.Kom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C261BAC1-A9B2-411F-995B-B3005EE8C6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r="1276"/>
          <a:stretch>
            <a:fillRect/>
          </a:stretch>
        </p:blipFill>
        <p:spPr/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D6A18D8-395D-4E35-BB3E-22683C6B8F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Pada tingkat ini menggambarkan bagaimana basis data disimpan secara </a:t>
            </a:r>
            <a:r>
              <a:rPr lang="en-US">
                <a:solidFill>
                  <a:schemeClr val="accent2"/>
                </a:solidFill>
                <a:latin typeface="+mn-lt"/>
              </a:rPr>
              <a:t>fisik</a:t>
            </a:r>
            <a:r>
              <a:rPr lang="en-US">
                <a:solidFill>
                  <a:schemeClr val="tx1"/>
                </a:solidFill>
                <a:latin typeface="+mn-lt"/>
              </a:rPr>
              <a:t> di dalam peralatan </a:t>
            </a:r>
            <a:r>
              <a:rPr lang="en-US">
                <a:solidFill>
                  <a:schemeClr val="accent2"/>
                </a:solidFill>
                <a:latin typeface="+mn-lt"/>
              </a:rPr>
              <a:t>storage</a:t>
            </a:r>
            <a:r>
              <a:rPr lang="en-US">
                <a:solidFill>
                  <a:schemeClr val="tx1"/>
                </a:solidFill>
                <a:latin typeface="+mn-lt"/>
              </a:rPr>
              <a:t> yang berkaitan erat dengan </a:t>
            </a:r>
            <a:r>
              <a:rPr lang="en-US">
                <a:solidFill>
                  <a:schemeClr val="accent2"/>
                </a:solidFill>
                <a:latin typeface="+mn-lt"/>
              </a:rPr>
              <a:t>tempat penyimpanan / physical storage.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Tingkat internal memperhatikan hal-hal berikut ini :</a:t>
            </a:r>
          </a:p>
          <a:p>
            <a:pPr marL="742950" indent="-7429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  <a:latin typeface="+mn-lt"/>
              </a:rPr>
              <a:t>Alokasi ruang penyimpanan data </a:t>
            </a:r>
            <a:r>
              <a:rPr lang="en-US">
                <a:solidFill>
                  <a:schemeClr val="tx1"/>
                </a:solidFill>
                <a:latin typeface="+mn-lt"/>
              </a:rPr>
              <a:t>dan </a:t>
            </a:r>
            <a:r>
              <a:rPr lang="en-US">
                <a:solidFill>
                  <a:schemeClr val="accent2"/>
                </a:solidFill>
                <a:latin typeface="+mn-lt"/>
              </a:rPr>
              <a:t>indeks</a:t>
            </a:r>
          </a:p>
          <a:p>
            <a:pPr marL="742950" indent="-7429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  <a:latin typeface="+mn-lt"/>
              </a:rPr>
              <a:t>Deskripsi record untuk penyimpanan </a:t>
            </a:r>
            <a:r>
              <a:rPr lang="en-US">
                <a:solidFill>
                  <a:schemeClr val="tx1"/>
                </a:solidFill>
                <a:latin typeface="+mn-lt"/>
              </a:rPr>
              <a:t>(dengan ukuran penyimpanan untuk data elemen </a:t>
            </a:r>
          </a:p>
          <a:p>
            <a:pPr marL="742950" indent="-7429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Penempatan </a:t>
            </a:r>
            <a:r>
              <a:rPr lang="en-US">
                <a:solidFill>
                  <a:schemeClr val="accent2"/>
                </a:solidFill>
                <a:latin typeface="+mn-lt"/>
              </a:rPr>
              <a:t>record</a:t>
            </a:r>
            <a:r>
              <a:rPr lang="en-US">
                <a:solidFill>
                  <a:schemeClr val="tx1"/>
                </a:solidFill>
                <a:latin typeface="+mn-lt"/>
              </a:rPr>
              <a:t> </a:t>
            </a:r>
          </a:p>
          <a:p>
            <a:pPr marL="742950" indent="-7429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Pemampatan </a:t>
            </a:r>
            <a:r>
              <a:rPr lang="en-US">
                <a:solidFill>
                  <a:schemeClr val="accent2"/>
                </a:solidFill>
                <a:latin typeface="+mn-lt"/>
              </a:rPr>
              <a:t>data</a:t>
            </a:r>
            <a:r>
              <a:rPr lang="en-US">
                <a:solidFill>
                  <a:schemeClr val="tx1"/>
                </a:solidFill>
                <a:latin typeface="+mn-lt"/>
              </a:rPr>
              <a:t> dan </a:t>
            </a:r>
            <a:r>
              <a:rPr lang="en-US">
                <a:solidFill>
                  <a:schemeClr val="accent2"/>
                </a:solidFill>
                <a:latin typeface="+mn-lt"/>
              </a:rPr>
              <a:t>teknik encryption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Internal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7F9B1FC7-6C20-4BAE-8D32-6A9EC84B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6" y="2488967"/>
            <a:ext cx="11090448" cy="193483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Internal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7F9B1FC7-6C20-4BAE-8D32-6A9EC84B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6" y="2488967"/>
            <a:ext cx="11090448" cy="193483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Internal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 languages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65DCD246-29C4-448B-B291-2AC2BD48B2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3" b="26923"/>
          <a:stretch>
            <a:fillRect/>
          </a:stretch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B8C7C5C-A8CB-48A3-A008-51C46A8678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9" y="128345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0168" y="1540667"/>
            <a:ext cx="11090448" cy="4636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+mn-lt"/>
              </a:rPr>
              <a:t>DBMS (Database Management System) </a:t>
            </a:r>
            <a:r>
              <a:rPr lang="en-US">
                <a:latin typeface="+mn-lt"/>
              </a:rPr>
              <a:t>adalah suatu sistem atau software yang dirancang khusus untuk mengelola suatu database dan menjalankan operasi terhadap data yang diminta oleh banyak pengguna.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+mn-lt"/>
              </a:rPr>
              <a:t>Tujuan utama penggunaan DBMS</a:t>
            </a:r>
            <a:r>
              <a:rPr lang="en-US">
                <a:latin typeface="+mn-lt"/>
              </a:rPr>
              <a:t> dalam jaringan komputer adalah untuk </a:t>
            </a:r>
            <a:r>
              <a:rPr lang="en-US">
                <a:solidFill>
                  <a:schemeClr val="accent2"/>
                </a:solidFill>
                <a:latin typeface="+mn-lt"/>
              </a:rPr>
              <a:t>menghindari kekacauan </a:t>
            </a:r>
            <a:r>
              <a:rPr lang="en-US">
                <a:latin typeface="+mn-lt"/>
              </a:rPr>
              <a:t>dalam </a:t>
            </a:r>
            <a:r>
              <a:rPr lang="en-US">
                <a:solidFill>
                  <a:schemeClr val="accent2"/>
                </a:solidFill>
                <a:latin typeface="+mn-lt"/>
              </a:rPr>
              <a:t>hal pengolahan data yang jumlahnya besar</a:t>
            </a:r>
            <a:r>
              <a:rPr lang="en-US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>
                <a:latin typeface="+mn-lt"/>
              </a:rPr>
              <a:t>DBMS merupakan </a:t>
            </a:r>
            <a:r>
              <a:rPr lang="en-US">
                <a:solidFill>
                  <a:schemeClr val="accent2"/>
                </a:solidFill>
                <a:latin typeface="+mn-lt"/>
              </a:rPr>
              <a:t>perantara bagi pengguna</a:t>
            </a:r>
            <a:r>
              <a:rPr lang="en-US">
                <a:latin typeface="+mn-lt"/>
              </a:rPr>
              <a:t> dan agar dapat </a:t>
            </a:r>
            <a:r>
              <a:rPr lang="en-US">
                <a:solidFill>
                  <a:schemeClr val="accent2"/>
                </a:solidFill>
                <a:latin typeface="+mn-lt"/>
              </a:rPr>
              <a:t>berinteraksi</a:t>
            </a:r>
            <a:r>
              <a:rPr lang="en-US">
                <a:latin typeface="+mn-lt"/>
              </a:rPr>
              <a:t> dengan DBMS maka pengguna harus memakai bahasa database yang sudah ditentukan.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A8013E-C4F7-40D0-A236-8224E4BC9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0168" y="1540667"/>
            <a:ext cx="11090448" cy="4636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latin typeface="+mn-lt"/>
              </a:rPr>
              <a:t>Ada dua jenis bahasa komputer yang dapat digunakan dalam berinteraksi dengan DBMS, yaitu:</a:t>
            </a:r>
          </a:p>
          <a:p>
            <a:pPr marL="511175" indent="-511175"/>
            <a:r>
              <a:rPr lang="en-US">
                <a:solidFill>
                  <a:schemeClr val="accent1"/>
                </a:solidFill>
                <a:latin typeface="+mn-lt"/>
              </a:rPr>
              <a:t>Data Definition Language (DDL)</a:t>
            </a:r>
            <a:r>
              <a:rPr lang="en-US">
                <a:latin typeface="+mn-lt"/>
              </a:rPr>
              <a:t> digunakan untuk menggambarkan desain dari basis data secara keseluruhan, mulai dari membuat tabel baru, memuat indeks, maupun mengubah tabel.</a:t>
            </a:r>
          </a:p>
          <a:p>
            <a:pPr marL="511175" indent="-511175"/>
            <a:r>
              <a:rPr lang="en-US">
                <a:solidFill>
                  <a:schemeClr val="accent1"/>
                </a:solidFill>
                <a:latin typeface="+mn-lt"/>
              </a:rPr>
              <a:t>Data Manipulation Language (DML)</a:t>
            </a:r>
            <a:r>
              <a:rPr lang="en-US">
                <a:latin typeface="+mn-lt"/>
              </a:rPr>
              <a:t> digunakan untuk memanipulasi dan mengambil data dari database, menghapus data dari database, dan mengubah data pada suatu database.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A8013E-C4F7-40D0-A236-8224E4BC9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385692"/>
            <a:ext cx="9865096" cy="1067644"/>
          </a:xfrm>
        </p:spPr>
        <p:txBody>
          <a:bodyPr/>
          <a:lstStyle/>
          <a:p>
            <a:r>
              <a:rPr lang="en-US" sz="5000"/>
              <a:t>Data model and conceptual modeling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65DCD246-29C4-448B-B291-2AC2BD48B2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3" b="26923"/>
          <a:stretch>
            <a:fillRect/>
          </a:stretch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B8C7C5C-A8CB-48A3-A008-51C46A8678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9" y="128345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  <a:latin typeface="+mn-lt"/>
              </a:rPr>
              <a:t>Model data </a:t>
            </a:r>
            <a:r>
              <a:rPr lang="en-US">
                <a:solidFill>
                  <a:schemeClr val="tx1"/>
                </a:solidFill>
                <a:latin typeface="+mn-lt"/>
              </a:rPr>
              <a:t>adalah kumpulan konsep yang terintegrasi yang menggambarkan </a:t>
            </a:r>
            <a:r>
              <a:rPr lang="en-US">
                <a:solidFill>
                  <a:schemeClr val="accent2"/>
                </a:solidFill>
                <a:latin typeface="+mn-lt"/>
              </a:rPr>
              <a:t>data</a:t>
            </a:r>
            <a:r>
              <a:rPr lang="en-US">
                <a:solidFill>
                  <a:schemeClr val="tx1"/>
                </a:solidFill>
                <a:latin typeface="+mn-lt"/>
              </a:rPr>
              <a:t>, </a:t>
            </a:r>
            <a:r>
              <a:rPr lang="en-US">
                <a:solidFill>
                  <a:schemeClr val="accent2"/>
                </a:solidFill>
                <a:latin typeface="+mn-lt"/>
              </a:rPr>
              <a:t>hubungan</a:t>
            </a:r>
            <a:r>
              <a:rPr lang="en-US">
                <a:solidFill>
                  <a:schemeClr val="tx1"/>
                </a:solidFill>
                <a:latin typeface="+mn-lt"/>
              </a:rPr>
              <a:t> antara data dan </a:t>
            </a:r>
            <a:r>
              <a:rPr lang="en-US">
                <a:solidFill>
                  <a:schemeClr val="accent2"/>
                </a:solidFill>
                <a:latin typeface="+mn-lt"/>
              </a:rPr>
              <a:t>batasan-batasan data </a:t>
            </a:r>
            <a:r>
              <a:rPr lang="en-US">
                <a:solidFill>
                  <a:schemeClr val="tx1"/>
                </a:solidFill>
                <a:latin typeface="+mn-lt"/>
              </a:rPr>
              <a:t>dalam suatu organisasi. Fungsi dari sebuah model data untuk merepresentasikan data sehingga data tersebut mudah dipahami.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Model data berbasis </a:t>
            </a:r>
            <a:r>
              <a:rPr lang="en-US">
                <a:solidFill>
                  <a:schemeClr val="accent2"/>
                </a:solidFill>
                <a:latin typeface="+mn-lt"/>
              </a:rPr>
              <a:t>objek</a:t>
            </a:r>
            <a:r>
              <a:rPr lang="en-US">
                <a:solidFill>
                  <a:schemeClr val="tx1"/>
                </a:solidFill>
                <a:latin typeface="+mn-lt"/>
              </a:rPr>
              <a:t> menggunakan konsep </a:t>
            </a:r>
            <a:r>
              <a:rPr lang="en-US">
                <a:solidFill>
                  <a:schemeClr val="accent2"/>
                </a:solidFill>
                <a:latin typeface="+mn-lt"/>
              </a:rPr>
              <a:t>entitas</a:t>
            </a:r>
            <a:r>
              <a:rPr lang="en-US">
                <a:solidFill>
                  <a:schemeClr val="tx1"/>
                </a:solidFill>
                <a:latin typeface="+mn-lt"/>
              </a:rPr>
              <a:t>, atribut dan hubungan antar </a:t>
            </a:r>
            <a:r>
              <a:rPr lang="en-US">
                <a:solidFill>
                  <a:schemeClr val="accent2"/>
                </a:solidFill>
                <a:latin typeface="+mn-lt"/>
              </a:rPr>
              <a:t>entitas</a:t>
            </a:r>
            <a:r>
              <a:rPr lang="en-US">
                <a:solidFill>
                  <a:schemeClr val="tx1"/>
                </a:solidFill>
                <a:latin typeface="+mn-lt"/>
              </a:rPr>
              <a:t>. Beberapa jenis model data berbasis objek yang umum adalah :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Entity-relationship model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Semantic data model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Binary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 berbasis Objek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Model ini berdasarkan pada </a:t>
            </a:r>
            <a:r>
              <a:rPr lang="en-US">
                <a:solidFill>
                  <a:schemeClr val="accent2"/>
                </a:solidFill>
                <a:latin typeface="+mn-lt"/>
              </a:rPr>
              <a:t>record</a:t>
            </a:r>
            <a:r>
              <a:rPr lang="en-US">
                <a:solidFill>
                  <a:schemeClr val="tx1"/>
                </a:solidFill>
                <a:latin typeface="+mn-lt"/>
              </a:rPr>
              <a:t> untuk menjelaskan kepada user tentang </a:t>
            </a:r>
            <a:r>
              <a:rPr lang="en-US">
                <a:solidFill>
                  <a:schemeClr val="accent2"/>
                </a:solidFill>
                <a:latin typeface="+mn-lt"/>
              </a:rPr>
              <a:t>hubungan logic </a:t>
            </a:r>
            <a:r>
              <a:rPr lang="en-US">
                <a:solidFill>
                  <a:schemeClr val="tx1"/>
                </a:solidFill>
                <a:latin typeface="+mn-lt"/>
              </a:rPr>
              <a:t>antar </a:t>
            </a:r>
            <a:r>
              <a:rPr lang="en-US">
                <a:solidFill>
                  <a:schemeClr val="accent2"/>
                </a:solidFill>
                <a:latin typeface="+mn-lt"/>
              </a:rPr>
              <a:t>data</a:t>
            </a:r>
            <a:r>
              <a:rPr lang="en-US">
                <a:solidFill>
                  <a:schemeClr val="tx1"/>
                </a:solidFill>
                <a:latin typeface="+mn-lt"/>
              </a:rPr>
              <a:t> dalam </a:t>
            </a:r>
            <a:r>
              <a:rPr lang="en-US">
                <a:solidFill>
                  <a:schemeClr val="accent2"/>
                </a:solidFill>
                <a:latin typeface="+mn-lt"/>
              </a:rPr>
              <a:t>basis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Berbeda dengan Object Based Data Model (Model Data Berbasis Object), Model Data ini digunakan untuk menguraikan </a:t>
            </a:r>
            <a:r>
              <a:rPr lang="en-US">
                <a:solidFill>
                  <a:schemeClr val="accent2"/>
                </a:solidFill>
                <a:latin typeface="+mn-lt"/>
              </a:rPr>
              <a:t>struktur logika </a:t>
            </a:r>
            <a:r>
              <a:rPr lang="en-US">
                <a:solidFill>
                  <a:schemeClr val="tx1"/>
                </a:solidFill>
                <a:latin typeface="+mn-lt"/>
              </a:rPr>
              <a:t>keseluruhan dari suatu database, juga digunakan untuk menguraikan </a:t>
            </a:r>
            <a:r>
              <a:rPr lang="en-US">
                <a:solidFill>
                  <a:schemeClr val="accent2"/>
                </a:solidFill>
                <a:latin typeface="+mn-lt"/>
              </a:rPr>
              <a:t>implementasi dari sistem database </a:t>
            </a:r>
            <a:r>
              <a:rPr lang="en-US">
                <a:solidFill>
                  <a:schemeClr val="tx1"/>
                </a:solidFill>
                <a:latin typeface="+mn-lt"/>
              </a:rPr>
              <a:t>(higher level description of implementation)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 berbasis Relational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857863" y="2204864"/>
            <a:ext cx="421246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The Three-Level ANSI-SPARC Architecture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1759" y="2204864"/>
            <a:ext cx="792088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7863" y="3543722"/>
            <a:ext cx="421246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Database Languange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1759" y="3430577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7863" y="4656291"/>
            <a:ext cx="421246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Data Model dan Conceptual Modeling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1759" y="4656291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13208" y="2204864"/>
            <a:ext cx="421246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Fungsi dan Komponen DBMS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77104" y="2204864"/>
            <a:ext cx="792088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17803" y="3030884"/>
            <a:ext cx="0" cy="1591474"/>
            <a:chOff x="1317803" y="3030884"/>
            <a:chExt cx="0" cy="1591474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317803" y="3030884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1317803" y="4256598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Pokok </a:t>
            </a:r>
            <a:r>
              <a:rPr lang="en-US">
                <a:solidFill>
                  <a:schemeClr val="accent2"/>
                </a:solidFill>
              </a:rPr>
              <a:t>Pembahasan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59FC21-8EE9-421A-8440-D8E8B3E42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Terdapat 3 jenis Model Data pada Model Data Berbasis Record, yaitu :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Model Relational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Model Hirarchy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Model Jaringan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 berbasis Relational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Model yang dibuat berdasarkan anggapan bahwa dunia nyata terdiri dari koleksi obyek-obyek dasar yang dinamakan </a:t>
            </a:r>
            <a:r>
              <a:rPr lang="en-US">
                <a:solidFill>
                  <a:schemeClr val="accent2"/>
                </a:solidFill>
                <a:latin typeface="+mn-lt"/>
              </a:rPr>
              <a:t>entitas (entity) </a:t>
            </a:r>
            <a:r>
              <a:rPr lang="en-US">
                <a:solidFill>
                  <a:schemeClr val="tx1"/>
                </a:solidFill>
                <a:latin typeface="+mn-lt"/>
              </a:rPr>
              <a:t>serta hubungan </a:t>
            </a:r>
            <a:r>
              <a:rPr lang="en-US">
                <a:solidFill>
                  <a:schemeClr val="accent2"/>
                </a:solidFill>
                <a:latin typeface="+mn-lt"/>
              </a:rPr>
              <a:t>(relationship)</a:t>
            </a:r>
            <a:r>
              <a:rPr lang="en-US">
                <a:solidFill>
                  <a:schemeClr val="tx1"/>
                </a:solidFill>
                <a:latin typeface="+mn-lt"/>
              </a:rPr>
              <a:t> antara entitasentitas itu. Biasanya direpresentasikan dalam bentuk </a:t>
            </a:r>
            <a:r>
              <a:rPr lang="en-US">
                <a:solidFill>
                  <a:schemeClr val="accent2"/>
                </a:solidFill>
                <a:latin typeface="+mn-lt"/>
              </a:rPr>
              <a:t>Entity Relationship Diagram.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Manfaat Penggunaan Model Data Konseptual dalam perancangan database :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Memberikan gambaran yang lengkap dari struktur basis data yaitu arti, hubungan, dan batasan-batasan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Alat komunikasi antar pemakai basis data, designer, dan analis.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 Konseptual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DD461042-42C0-49D9-9EC0-3513EBBDB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462920"/>
            <a:ext cx="4824536" cy="450713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2"/>
                </a:solidFill>
              </a:rPr>
              <a:t>Data Konseptual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5385692"/>
            <a:ext cx="10189132" cy="1067644"/>
          </a:xfrm>
        </p:spPr>
        <p:txBody>
          <a:bodyPr/>
          <a:lstStyle/>
          <a:p>
            <a:r>
              <a:rPr lang="en-US" sz="5000"/>
              <a:t>Fungsi dan komponen DBMS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65DCD246-29C4-448B-B291-2AC2BD48B2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3" b="26923"/>
          <a:stretch>
            <a:fillRect/>
          </a:stretch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B8C7C5C-A8CB-48A3-A008-51C46A8678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9" y="128345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</a:t>
            </a:r>
            <a:r>
              <a:rPr lang="en-US">
                <a:solidFill>
                  <a:schemeClr val="accent2"/>
                </a:solidFill>
              </a:rPr>
              <a:t> DBMS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0168" y="1540667"/>
            <a:ext cx="11090448" cy="4636296"/>
          </a:xfrm>
        </p:spPr>
        <p:txBody>
          <a:bodyPr>
            <a:normAutofit/>
          </a:bodyPr>
          <a:lstStyle/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latin typeface="+mn-lt"/>
              </a:rPr>
              <a:t>Mendefinisikan </a:t>
            </a:r>
            <a:r>
              <a:rPr lang="en-US" sz="3500">
                <a:solidFill>
                  <a:schemeClr val="accent2"/>
                </a:solidFill>
                <a:latin typeface="+mn-lt"/>
              </a:rPr>
              <a:t>data</a:t>
            </a:r>
            <a:r>
              <a:rPr lang="en-US" sz="3500">
                <a:latin typeface="+mn-lt"/>
              </a:rPr>
              <a:t> dan kaitannya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solidFill>
                  <a:schemeClr val="accent2"/>
                </a:solidFill>
                <a:latin typeface="+mn-lt"/>
              </a:rPr>
              <a:t>Mengubah data </a:t>
            </a:r>
            <a:r>
              <a:rPr lang="en-US" sz="3500">
                <a:latin typeface="+mn-lt"/>
              </a:rPr>
              <a:t>atau </a:t>
            </a:r>
            <a:r>
              <a:rPr lang="en-US" sz="3500">
                <a:solidFill>
                  <a:schemeClr val="accent2"/>
                </a:solidFill>
                <a:latin typeface="+mn-lt"/>
              </a:rPr>
              <a:t>memanipulasi data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solidFill>
                  <a:schemeClr val="accent2"/>
                </a:solidFill>
                <a:latin typeface="+mn-lt"/>
              </a:rPr>
              <a:t>Keamanan</a:t>
            </a:r>
            <a:r>
              <a:rPr lang="en-US" sz="3500">
                <a:latin typeface="+mn-lt"/>
              </a:rPr>
              <a:t> dan interigas data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solidFill>
                  <a:schemeClr val="accent2"/>
                </a:solidFill>
                <a:latin typeface="+mn-lt"/>
              </a:rPr>
              <a:t>Recovery/perbaikan </a:t>
            </a:r>
            <a:r>
              <a:rPr lang="en-US" sz="3500">
                <a:latin typeface="+mn-lt"/>
              </a:rPr>
              <a:t>dan kurasi data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latin typeface="+mn-lt"/>
              </a:rPr>
              <a:t>Data dictionary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3500">
                <a:latin typeface="+mn-lt"/>
              </a:rPr>
              <a:t>Untuk performance kerja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A8013E-C4F7-40D0-A236-8224E4BC9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Komponen</a:t>
            </a:r>
            <a:r>
              <a:rPr lang="en-US">
                <a:solidFill>
                  <a:schemeClr val="accent2"/>
                </a:solidFill>
              </a:rPr>
              <a:t> DBMS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0168" y="1540667"/>
            <a:ext cx="11090448" cy="4636296"/>
          </a:xfrm>
        </p:spPr>
        <p:txBody>
          <a:bodyPr>
            <a:noAutofit/>
          </a:bodyPr>
          <a:lstStyle/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2300">
                <a:solidFill>
                  <a:schemeClr val="accent6"/>
                </a:solidFill>
                <a:latin typeface="+mn-lt"/>
              </a:rPr>
              <a:t>File Manager </a:t>
            </a:r>
            <a:r>
              <a:rPr lang="en-US" sz="2300">
                <a:latin typeface="+mn-lt"/>
              </a:rPr>
              <a:t>ialah menglola ruang di dalam suatu disk dan juga struktur data yang digunakan untuk merepresentasikan informasi yang tersimpan didalam suatu disk.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2300">
                <a:solidFill>
                  <a:schemeClr val="accent6"/>
                </a:solidFill>
                <a:latin typeface="+mn-lt"/>
              </a:rPr>
              <a:t>Database Manager </a:t>
            </a:r>
            <a:r>
              <a:rPr lang="en-US" sz="2300">
                <a:latin typeface="+mn-lt"/>
              </a:rPr>
              <a:t>ialah menyediakan interface antar data low-level yang terdapat pada basis data dengan program aplikasi serta querty yang diberikan ke suatu sistem.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2300">
                <a:solidFill>
                  <a:schemeClr val="accent6"/>
                </a:solidFill>
                <a:latin typeface="+mn-lt"/>
              </a:rPr>
              <a:t>Query Processor </a:t>
            </a:r>
            <a:r>
              <a:rPr lang="en-US" sz="2300">
                <a:latin typeface="+mn-lt"/>
              </a:rPr>
              <a:t>ialah menterjemahkan perintah dalam bahasa query ke instruksi low-level yang dapat dimengerti database manager.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2300">
                <a:solidFill>
                  <a:schemeClr val="accent6"/>
                </a:solidFill>
                <a:latin typeface="+mn-lt"/>
              </a:rPr>
              <a:t>DML Precompiler </a:t>
            </a:r>
            <a:r>
              <a:rPr lang="en-US" sz="2300">
                <a:latin typeface="+mn-lt"/>
              </a:rPr>
              <a:t>ialah mengkonversi pernyataan atau perintah DML yang ditambahkan dalam suatu program aplikasi kepemain prosedur normal dalam bahasa induk.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2300">
                <a:solidFill>
                  <a:schemeClr val="accent6"/>
                </a:solidFill>
                <a:latin typeface="+mn-lt"/>
              </a:rPr>
              <a:t>DDL Compiler </a:t>
            </a:r>
            <a:r>
              <a:rPr lang="en-US" sz="2300">
                <a:latin typeface="+mn-lt"/>
              </a:rPr>
              <a:t>ialah yang mengkonversi berbagai perintah DDL ke dalam sekumpulan tabel yang mengandung meta data.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A8013E-C4F7-40D0-A236-8224E4BC9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 you have any questions?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968208" y="476250"/>
            <a:ext cx="3425825" cy="1008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b="1" cap="all" spc="200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Fadly </a:t>
            </a:r>
            <a:r>
              <a:rPr lang="en-US" sz="1600" b="1" cap="all" spc="200" dirty="0" err="1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febriya</a:t>
            </a:r>
            <a:r>
              <a:rPr lang="en-US" sz="1600" b="1" cap="all" spc="200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s.si., </a:t>
            </a:r>
            <a:r>
              <a:rPr lang="en-US" sz="1600" b="1" cap="all" spc="200" dirty="0" err="1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m.kom</a:t>
            </a:r>
            <a:endParaRPr lang="en-US" sz="1200" u="sng" cap="all" spc="2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92144" y="1789534"/>
            <a:ext cx="4001889" cy="462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u="sng" smtClean="0">
                <a:latin typeface="+mj-lt"/>
                <a:ea typeface="Roboto" panose="02000000000000000000" pitchFamily="2" charset="0"/>
              </a:rPr>
              <a:t>febriyastudy@gmail.com</a:t>
            </a:r>
            <a:endParaRPr lang="en-US" sz="1400" u="sng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997581"/>
            <a:ext cx="2648033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it-IT" sz="1400">
                <a:solidFill>
                  <a:schemeClr val="accent5">
                    <a:lumMod val="75000"/>
                  </a:schemeClr>
                </a:solidFill>
              </a:rPr>
              <a:t>Photo credit: </a:t>
            </a:r>
            <a:r>
              <a:rPr lang="it-IT" sz="1400" b="1">
                <a:solidFill>
                  <a:schemeClr val="accent5">
                    <a:lumMod val="75000"/>
                  </a:schemeClr>
                </a:solidFill>
              </a:rPr>
              <a:t>HypnoArt</a:t>
            </a:r>
            <a:r>
              <a:rPr lang="it-IT" sz="1400">
                <a:solidFill>
                  <a:schemeClr val="accent5">
                    <a:lumMod val="75000"/>
                  </a:schemeClr>
                </a:solidFill>
              </a:rPr>
              <a:t> via </a:t>
            </a:r>
            <a:r>
              <a:rPr lang="it-IT" sz="1400">
                <a:solidFill>
                  <a:schemeClr val="accent5">
                    <a:lumMod val="75000"/>
                  </a:schemeClr>
                </a:solidFill>
                <a:hlinkClick r:id="rId3"/>
              </a:rPr>
              <a:t>Pixabay</a:t>
            </a:r>
            <a:endParaRPr 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48033" y="6997581"/>
            <a:ext cx="248869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7" name="Freeform: Shape 26"/>
          <p:cNvSpPr/>
          <p:nvPr/>
        </p:nvSpPr>
        <p:spPr>
          <a:xfrm>
            <a:off x="11471091" y="629392"/>
            <a:ext cx="279328" cy="279328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: Shape 27"/>
          <p:cNvSpPr/>
          <p:nvPr/>
        </p:nvSpPr>
        <p:spPr>
          <a:xfrm>
            <a:off x="11471091" y="1916832"/>
            <a:ext cx="279328" cy="279328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" b="4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74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9376EB3A-3FFC-481C-A583-611CB71969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8933"/>
          <a:stretch>
            <a:fillRect/>
          </a:stretch>
        </p:blipFill>
        <p:spPr/>
      </p:pic>
      <p:sp>
        <p:nvSpPr>
          <p:cNvPr id="13" name="Freeform: Shape 12"/>
          <p:cNvSpPr/>
          <p:nvPr/>
        </p:nvSpPr>
        <p:spPr>
          <a:xfrm>
            <a:off x="2032000" y="3102416"/>
            <a:ext cx="8128000" cy="36576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Three-Level ANSI-SPARC</a:t>
            </a:r>
          </a:p>
        </p:txBody>
      </p:sp>
    </p:spTree>
    <p:extLst>
      <p:ext uri="{BB962C8B-B14F-4D97-AF65-F5344CB8AC3E}">
        <p14:creationId xmlns:p14="http://schemas.microsoft.com/office/powerpoint/2010/main" val="12893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Ada 3 tingkat dalam arsitektur basis data yang bertujuan membedakan cara pandang pemakai terhadap basis data dan cara pembuatan basis data secara fisik. 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Tingkat </a:t>
            </a:r>
            <a:r>
              <a:rPr lang="en-US">
                <a:solidFill>
                  <a:schemeClr val="accent2"/>
                </a:solidFill>
                <a:latin typeface="+mn-lt"/>
              </a:rPr>
              <a:t>Eksternal</a:t>
            </a:r>
            <a:r>
              <a:rPr lang="en-US">
                <a:solidFill>
                  <a:schemeClr val="tx1"/>
                </a:solidFill>
                <a:latin typeface="+mn-lt"/>
              </a:rPr>
              <a:t> (</a:t>
            </a:r>
            <a:r>
              <a:rPr lang="en-US" i="1">
                <a:solidFill>
                  <a:schemeClr val="tx1"/>
                </a:solidFill>
                <a:latin typeface="+mn-lt"/>
              </a:rPr>
              <a:t>External Level</a:t>
            </a:r>
            <a:r>
              <a:rPr lang="en-US">
                <a:solidFill>
                  <a:schemeClr val="tx1"/>
                </a:solidFill>
                <a:latin typeface="+mn-lt"/>
              </a:rPr>
              <a:t>)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Tingkat </a:t>
            </a:r>
            <a:r>
              <a:rPr lang="en-US">
                <a:solidFill>
                  <a:schemeClr val="accent2"/>
                </a:solidFill>
                <a:latin typeface="+mn-lt"/>
              </a:rPr>
              <a:t>Konseptual</a:t>
            </a:r>
            <a:r>
              <a:rPr lang="en-US">
                <a:solidFill>
                  <a:schemeClr val="tx1"/>
                </a:solidFill>
                <a:latin typeface="+mn-lt"/>
              </a:rPr>
              <a:t> (</a:t>
            </a:r>
            <a:r>
              <a:rPr lang="en-US" i="1">
                <a:solidFill>
                  <a:schemeClr val="tx1"/>
                </a:solidFill>
                <a:latin typeface="+mn-lt"/>
              </a:rPr>
              <a:t>Conseptual Level</a:t>
            </a:r>
            <a:r>
              <a:rPr lang="en-US">
                <a:solidFill>
                  <a:schemeClr val="tx1"/>
                </a:solidFill>
                <a:latin typeface="+mn-lt"/>
              </a:rPr>
              <a:t>)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+mn-lt"/>
              </a:rPr>
              <a:t>Tingkat </a:t>
            </a:r>
            <a:r>
              <a:rPr lang="en-US">
                <a:solidFill>
                  <a:schemeClr val="accent2"/>
                </a:solidFill>
                <a:latin typeface="+mn-lt"/>
              </a:rPr>
              <a:t>Internal</a:t>
            </a:r>
            <a:r>
              <a:rPr lang="en-US">
                <a:solidFill>
                  <a:schemeClr val="tx1"/>
                </a:solidFill>
                <a:latin typeface="+mn-lt"/>
              </a:rPr>
              <a:t> (</a:t>
            </a:r>
            <a:r>
              <a:rPr lang="en-US" i="1">
                <a:solidFill>
                  <a:schemeClr val="tx1"/>
                </a:solidFill>
                <a:latin typeface="+mn-lt"/>
              </a:rPr>
              <a:t>Internal Level</a:t>
            </a:r>
            <a:r>
              <a:rPr lang="en-US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Tingkatan pada </a:t>
            </a:r>
            <a:r>
              <a:rPr lang="en-US">
                <a:solidFill>
                  <a:schemeClr val="accent2"/>
                </a:solidFill>
              </a:rPr>
              <a:t>The Three-Level ANSI-SPARC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0F11C70-CCFB-413F-92BD-3605D2853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BBEB3A3-BFC0-451D-A57D-4E47EA49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96" y="1844824"/>
            <a:ext cx="8326182" cy="4104456"/>
          </a:xfrm>
        </p:spPr>
      </p:pic>
    </p:spTree>
    <p:extLst>
      <p:ext uri="{BB962C8B-B14F-4D97-AF65-F5344CB8AC3E}">
        <p14:creationId xmlns:p14="http://schemas.microsoft.com/office/powerpoint/2010/main" val="24252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2"/>
                </a:solidFill>
                <a:latin typeface="+mn-lt"/>
              </a:rPr>
              <a:t>Tingkat eksternal </a:t>
            </a:r>
            <a:r>
              <a:rPr lang="en-US">
                <a:solidFill>
                  <a:schemeClr val="tx1"/>
                </a:solidFill>
                <a:latin typeface="+mn-lt"/>
              </a:rPr>
              <a:t>merupakan cara pandang pemakai terhadap basis data. Pada tingkat ini menggambarkan bagian basis data yang relevan bagi seorang pemakai tertentu.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Tingkat eksternal terdiri dari sejumlah </a:t>
            </a:r>
            <a:r>
              <a:rPr lang="en-US">
                <a:solidFill>
                  <a:schemeClr val="accent2"/>
                </a:solidFill>
                <a:latin typeface="+mn-lt"/>
              </a:rPr>
              <a:t>cara pandang </a:t>
            </a:r>
            <a:r>
              <a:rPr lang="en-US">
                <a:solidFill>
                  <a:schemeClr val="tx1"/>
                </a:solidFill>
                <a:latin typeface="+mn-lt"/>
              </a:rPr>
              <a:t>yang berbeda dari sebuah basis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 Masing-masing pemakai merepresentasikan dalam bentuk yang sudah dikenalnya. Cara pandang secara eksternal hanya </a:t>
            </a:r>
            <a:r>
              <a:rPr lang="en-US">
                <a:solidFill>
                  <a:schemeClr val="accent2"/>
                </a:solidFill>
                <a:latin typeface="+mn-lt"/>
              </a:rPr>
              <a:t>terbatas pada entitas</a:t>
            </a:r>
            <a:r>
              <a:rPr lang="en-US">
                <a:solidFill>
                  <a:schemeClr val="tx1"/>
                </a:solidFill>
                <a:latin typeface="+mn-lt"/>
              </a:rPr>
              <a:t>, atribut dan hubungan antar entitas (relationship) yang diperlukan saja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Eksternal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75B82A-0173-40D0-B94F-5EF2FF188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629700D3-3343-48D5-9E2F-44CAFC19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812"/>
            <a:ext cx="9290248" cy="450294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876168" y="276656"/>
            <a:ext cx="955262" cy="1092923"/>
            <a:chOff x="269784" y="116632"/>
            <a:chExt cx="955262" cy="1092923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91185" y="116632"/>
              <a:ext cx="695014" cy="761157"/>
              <a:chOff x="3975101" y="449263"/>
              <a:chExt cx="4237037" cy="4640262"/>
            </a:xfrm>
            <a:solidFill>
              <a:schemeClr val="bg1">
                <a:lumMod val="50000"/>
                <a:alpha val="40000"/>
              </a:schemeClr>
            </a:solidFill>
          </p:grpSpPr>
          <p:sp>
            <p:nvSpPr>
              <p:cNvPr id="17" name="Freeform 10241"/>
              <p:cNvSpPr>
                <a:spLocks/>
              </p:cNvSpPr>
              <p:nvPr/>
            </p:nvSpPr>
            <p:spPr bwMode="auto">
              <a:xfrm>
                <a:off x="6211888" y="1746250"/>
                <a:ext cx="2000250" cy="3343275"/>
              </a:xfrm>
              <a:custGeom>
                <a:avLst/>
                <a:gdLst>
                  <a:gd name="T0" fmla="*/ 1260 w 1260"/>
                  <a:gd name="T1" fmla="*/ 0 h 2106"/>
                  <a:gd name="T2" fmla="*/ 1260 w 1260"/>
                  <a:gd name="T3" fmla="*/ 1383 h 2106"/>
                  <a:gd name="T4" fmla="*/ 1021 w 1260"/>
                  <a:gd name="T5" fmla="*/ 1520 h 2106"/>
                  <a:gd name="T6" fmla="*/ 1021 w 1260"/>
                  <a:gd name="T7" fmla="*/ 418 h 2106"/>
                  <a:gd name="T8" fmla="*/ 239 w 1260"/>
                  <a:gd name="T9" fmla="*/ 881 h 2106"/>
                  <a:gd name="T10" fmla="*/ 239 w 1260"/>
                  <a:gd name="T11" fmla="*/ 1155 h 2106"/>
                  <a:gd name="T12" fmla="*/ 863 w 1260"/>
                  <a:gd name="T13" fmla="*/ 786 h 2106"/>
                  <a:gd name="T14" fmla="*/ 863 w 1260"/>
                  <a:gd name="T15" fmla="*/ 1063 h 2106"/>
                  <a:gd name="T16" fmla="*/ 239 w 1260"/>
                  <a:gd name="T17" fmla="*/ 1432 h 2106"/>
                  <a:gd name="T18" fmla="*/ 239 w 1260"/>
                  <a:gd name="T19" fmla="*/ 1969 h 2106"/>
                  <a:gd name="T20" fmla="*/ 0 w 1260"/>
                  <a:gd name="T21" fmla="*/ 2106 h 2106"/>
                  <a:gd name="T22" fmla="*/ 0 w 1260"/>
                  <a:gd name="T23" fmla="*/ 744 h 2106"/>
                  <a:gd name="T24" fmla="*/ 126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1260" y="0"/>
                    </a:moveTo>
                    <a:lnTo>
                      <a:pt x="1260" y="1383"/>
                    </a:lnTo>
                    <a:lnTo>
                      <a:pt x="1021" y="1520"/>
                    </a:lnTo>
                    <a:lnTo>
                      <a:pt x="1021" y="418"/>
                    </a:lnTo>
                    <a:lnTo>
                      <a:pt x="239" y="881"/>
                    </a:lnTo>
                    <a:lnTo>
                      <a:pt x="239" y="1155"/>
                    </a:lnTo>
                    <a:lnTo>
                      <a:pt x="863" y="786"/>
                    </a:lnTo>
                    <a:lnTo>
                      <a:pt x="863" y="1063"/>
                    </a:lnTo>
                    <a:lnTo>
                      <a:pt x="239" y="1432"/>
                    </a:lnTo>
                    <a:lnTo>
                      <a:pt x="239" y="1969"/>
                    </a:lnTo>
                    <a:lnTo>
                      <a:pt x="0" y="2106"/>
                    </a:lnTo>
                    <a:lnTo>
                      <a:pt x="0" y="74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CAE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242"/>
              <p:cNvSpPr>
                <a:spLocks/>
              </p:cNvSpPr>
              <p:nvPr/>
            </p:nvSpPr>
            <p:spPr bwMode="auto">
              <a:xfrm>
                <a:off x="3975101" y="1746250"/>
                <a:ext cx="2000250" cy="3343275"/>
              </a:xfrm>
              <a:custGeom>
                <a:avLst/>
                <a:gdLst>
                  <a:gd name="T0" fmla="*/ 0 w 1260"/>
                  <a:gd name="T1" fmla="*/ 0 h 2106"/>
                  <a:gd name="T2" fmla="*/ 1260 w 1260"/>
                  <a:gd name="T3" fmla="*/ 744 h 2106"/>
                  <a:gd name="T4" fmla="*/ 1260 w 1260"/>
                  <a:gd name="T5" fmla="*/ 2106 h 2106"/>
                  <a:gd name="T6" fmla="*/ 1021 w 1260"/>
                  <a:gd name="T7" fmla="*/ 1969 h 2106"/>
                  <a:gd name="T8" fmla="*/ 1021 w 1260"/>
                  <a:gd name="T9" fmla="*/ 1432 h 2106"/>
                  <a:gd name="T10" fmla="*/ 398 w 1260"/>
                  <a:gd name="T11" fmla="*/ 1063 h 2106"/>
                  <a:gd name="T12" fmla="*/ 398 w 1260"/>
                  <a:gd name="T13" fmla="*/ 786 h 2106"/>
                  <a:gd name="T14" fmla="*/ 1021 w 1260"/>
                  <a:gd name="T15" fmla="*/ 1155 h 2106"/>
                  <a:gd name="T16" fmla="*/ 1021 w 1260"/>
                  <a:gd name="T17" fmla="*/ 881 h 2106"/>
                  <a:gd name="T18" fmla="*/ 238 w 1260"/>
                  <a:gd name="T19" fmla="*/ 418 h 2106"/>
                  <a:gd name="T20" fmla="*/ 238 w 1260"/>
                  <a:gd name="T21" fmla="*/ 1520 h 2106"/>
                  <a:gd name="T22" fmla="*/ 0 w 1260"/>
                  <a:gd name="T23" fmla="*/ 1383 h 2106"/>
                  <a:gd name="T24" fmla="*/ 0 w 1260"/>
                  <a:gd name="T2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2106">
                    <a:moveTo>
                      <a:pt x="0" y="0"/>
                    </a:moveTo>
                    <a:lnTo>
                      <a:pt x="1260" y="744"/>
                    </a:lnTo>
                    <a:lnTo>
                      <a:pt x="1260" y="2106"/>
                    </a:lnTo>
                    <a:lnTo>
                      <a:pt x="1021" y="1969"/>
                    </a:lnTo>
                    <a:lnTo>
                      <a:pt x="1021" y="1432"/>
                    </a:lnTo>
                    <a:lnTo>
                      <a:pt x="398" y="1063"/>
                    </a:lnTo>
                    <a:lnTo>
                      <a:pt x="398" y="786"/>
                    </a:lnTo>
                    <a:lnTo>
                      <a:pt x="1021" y="1155"/>
                    </a:lnTo>
                    <a:lnTo>
                      <a:pt x="1021" y="881"/>
                    </a:lnTo>
                    <a:lnTo>
                      <a:pt x="238" y="418"/>
                    </a:lnTo>
                    <a:lnTo>
                      <a:pt x="238" y="1520"/>
                    </a:lnTo>
                    <a:lnTo>
                      <a:pt x="0" y="1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AD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243"/>
              <p:cNvSpPr>
                <a:spLocks/>
              </p:cNvSpPr>
              <p:nvPr/>
            </p:nvSpPr>
            <p:spPr bwMode="auto">
              <a:xfrm>
                <a:off x="4070351" y="449263"/>
                <a:ext cx="3940175" cy="2265363"/>
              </a:xfrm>
              <a:custGeom>
                <a:avLst/>
                <a:gdLst>
                  <a:gd name="T0" fmla="*/ 1227 w 2482"/>
                  <a:gd name="T1" fmla="*/ 0 h 1427"/>
                  <a:gd name="T2" fmla="*/ 1464 w 2482"/>
                  <a:gd name="T3" fmla="*/ 138 h 1427"/>
                  <a:gd name="T4" fmla="*/ 482 w 2482"/>
                  <a:gd name="T5" fmla="*/ 704 h 1427"/>
                  <a:gd name="T6" fmla="*/ 1274 w 2482"/>
                  <a:gd name="T7" fmla="*/ 1152 h 1427"/>
                  <a:gd name="T8" fmla="*/ 1511 w 2482"/>
                  <a:gd name="T9" fmla="*/ 1015 h 1427"/>
                  <a:gd name="T10" fmla="*/ 880 w 2482"/>
                  <a:gd name="T11" fmla="*/ 659 h 1427"/>
                  <a:gd name="T12" fmla="*/ 1120 w 2482"/>
                  <a:gd name="T13" fmla="*/ 519 h 1427"/>
                  <a:gd name="T14" fmla="*/ 1751 w 2482"/>
                  <a:gd name="T15" fmla="*/ 876 h 1427"/>
                  <a:gd name="T16" fmla="*/ 2245 w 2482"/>
                  <a:gd name="T17" fmla="*/ 591 h 1427"/>
                  <a:gd name="T18" fmla="*/ 2482 w 2482"/>
                  <a:gd name="T19" fmla="*/ 729 h 1427"/>
                  <a:gd name="T20" fmla="*/ 1275 w 2482"/>
                  <a:gd name="T21" fmla="*/ 1427 h 1427"/>
                  <a:gd name="T22" fmla="*/ 0 w 2482"/>
                  <a:gd name="T23" fmla="*/ 708 h 1427"/>
                  <a:gd name="T24" fmla="*/ 1227 w 2482"/>
                  <a:gd name="T25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2" h="1427">
                    <a:moveTo>
                      <a:pt x="1227" y="0"/>
                    </a:moveTo>
                    <a:lnTo>
                      <a:pt x="1464" y="138"/>
                    </a:lnTo>
                    <a:lnTo>
                      <a:pt x="482" y="704"/>
                    </a:lnTo>
                    <a:lnTo>
                      <a:pt x="1274" y="1152"/>
                    </a:lnTo>
                    <a:lnTo>
                      <a:pt x="1511" y="1015"/>
                    </a:lnTo>
                    <a:lnTo>
                      <a:pt x="880" y="659"/>
                    </a:lnTo>
                    <a:lnTo>
                      <a:pt x="1120" y="519"/>
                    </a:lnTo>
                    <a:lnTo>
                      <a:pt x="1751" y="876"/>
                    </a:lnTo>
                    <a:lnTo>
                      <a:pt x="2245" y="591"/>
                    </a:lnTo>
                    <a:lnTo>
                      <a:pt x="2482" y="729"/>
                    </a:lnTo>
                    <a:lnTo>
                      <a:pt x="1275" y="1427"/>
                    </a:lnTo>
                    <a:lnTo>
                      <a:pt x="0" y="70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rgbClr val="FBDED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9784" y="932556"/>
              <a:ext cx="955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solidFill>
                    <a:srgbClr val="DDDAD8"/>
                  </a:solidFill>
                  <a:latin typeface="Calibri" panose="020F0502020204030204" pitchFamily="34" charset="0"/>
                  <a:ea typeface="Roboto Light" panose="02000000000000000000" pitchFamily="2" charset="0"/>
                </a:rPr>
                <a:t>YOUR LOGO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Eksternal</a:t>
            </a:r>
          </a:p>
        </p:txBody>
      </p:sp>
    </p:spTree>
    <p:extLst>
      <p:ext uri="{BB962C8B-B14F-4D97-AF65-F5344CB8AC3E}">
        <p14:creationId xmlns:p14="http://schemas.microsoft.com/office/powerpoint/2010/main" val="15050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Konseptual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0168" y="1540667"/>
            <a:ext cx="11090448" cy="4636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Hal-hal yang digambarkan dalam tingkat konseptual adalah :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/>
              <a:t>Semua entitas beserta </a:t>
            </a:r>
            <a:r>
              <a:rPr lang="en-US">
                <a:solidFill>
                  <a:schemeClr val="accent2"/>
                </a:solidFill>
              </a:rPr>
              <a:t>atribut</a:t>
            </a:r>
            <a:r>
              <a:rPr lang="en-US"/>
              <a:t> dan </a:t>
            </a:r>
            <a:r>
              <a:rPr lang="en-US">
                <a:solidFill>
                  <a:schemeClr val="accent2"/>
                </a:solidFill>
              </a:rPr>
              <a:t>hubungannya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/>
              <a:t>Batasan </a:t>
            </a:r>
            <a:r>
              <a:rPr lang="en-US">
                <a:solidFill>
                  <a:schemeClr val="accent2"/>
                </a:solidFill>
              </a:rPr>
              <a:t>data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/>
              <a:t>Informasi </a:t>
            </a:r>
            <a:r>
              <a:rPr lang="en-US">
                <a:solidFill>
                  <a:schemeClr val="accent2"/>
                </a:solidFill>
              </a:rPr>
              <a:t>semantik</a:t>
            </a:r>
            <a:r>
              <a:rPr lang="en-US"/>
              <a:t> tentang data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Keamanan</a:t>
            </a:r>
            <a:r>
              <a:rPr lang="en-US"/>
              <a:t> dan </a:t>
            </a:r>
            <a:r>
              <a:rPr lang="en-US">
                <a:solidFill>
                  <a:schemeClr val="accent2"/>
                </a:solidFill>
              </a:rPr>
              <a:t>integritas</a:t>
            </a:r>
            <a:r>
              <a:rPr lang="en-US"/>
              <a:t> informasi</a:t>
            </a:r>
          </a:p>
          <a:p>
            <a:pPr marL="0" indent="0">
              <a:buNone/>
            </a:pPr>
            <a:r>
              <a:rPr lang="en-US"/>
              <a:t>Semua cara pandang pada tingkat eksternal berupa data yang dibutuhkan oleh pemakai harus sudah tercakup di dalam tingkat konseptual atau dapat diturunkan dari data yang ada.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A8013E-C4F7-40D0-A236-8224E4BC9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</a:t>
            </a:r>
            <a:r>
              <a:rPr lang="en-US">
                <a:solidFill>
                  <a:schemeClr val="accent2"/>
                </a:solidFill>
              </a:rPr>
              <a:t>Konseptual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917088D-06D3-4A34-9D22-C2683D9F4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314483"/>
            <a:ext cx="7645898" cy="24987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70DC6D-C929-4A8F-AD81-010A0C189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16" y="246600"/>
            <a:ext cx="908720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 - Showeet">
  <a:themeElements>
    <a:clrScheme name="Sho-CORPORATE">
      <a:dk1>
        <a:sysClr val="windowText" lastClr="000000"/>
      </a:dk1>
      <a:lt1>
        <a:sysClr val="window" lastClr="FFFFFF"/>
      </a:lt1>
      <a:dk2>
        <a:srgbClr val="31302B"/>
      </a:dk2>
      <a:lt2>
        <a:srgbClr val="E7E6E6"/>
      </a:lt2>
      <a:accent1>
        <a:srgbClr val="0D96C5"/>
      </a:accent1>
      <a:accent2>
        <a:srgbClr val="EE672F"/>
      </a:accent2>
      <a:accent3>
        <a:srgbClr val="63554F"/>
      </a:accent3>
      <a:accent4>
        <a:srgbClr val="C14800"/>
      </a:accent4>
      <a:accent5>
        <a:srgbClr val="026F94"/>
      </a:accent5>
      <a:accent6>
        <a:srgbClr val="56C2E6"/>
      </a:accent6>
      <a:hlink>
        <a:srgbClr val="F79E63"/>
      </a:hlink>
      <a:folHlink>
        <a:srgbClr val="F79E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65054</TotalTime>
  <Words>811</Words>
  <Application>Microsoft Office PowerPoint</Application>
  <PresentationFormat>Widescreen</PresentationFormat>
  <Paragraphs>144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Custom Design - Showeet</vt:lpstr>
      <vt:lpstr>Showeet theme</vt:lpstr>
      <vt:lpstr>showeet</vt:lpstr>
      <vt:lpstr>Database Environment</vt:lpstr>
      <vt:lpstr>Pokok Pembahasan</vt:lpstr>
      <vt:lpstr>The Three-Level ANSI-SPARC</vt:lpstr>
      <vt:lpstr>Tingkatan pada The Three-Level ANSI-SPARC</vt:lpstr>
      <vt:lpstr>Overview </vt:lpstr>
      <vt:lpstr>Tingkat Eksternal</vt:lpstr>
      <vt:lpstr>Tingkat Eksternal</vt:lpstr>
      <vt:lpstr>Tingkat Konseptual</vt:lpstr>
      <vt:lpstr>Tingkat Konseptual</vt:lpstr>
      <vt:lpstr>Tingkat Internal</vt:lpstr>
      <vt:lpstr>Tingkat Internal</vt:lpstr>
      <vt:lpstr>Tingkat Internal</vt:lpstr>
      <vt:lpstr>Database languages</vt:lpstr>
      <vt:lpstr>DBMS</vt:lpstr>
      <vt:lpstr>DBMS</vt:lpstr>
      <vt:lpstr>Data model and conceptual modeling</vt:lpstr>
      <vt:lpstr>Model Data</vt:lpstr>
      <vt:lpstr>Model Data berbasis Objek</vt:lpstr>
      <vt:lpstr>Model Data berbasis Relational</vt:lpstr>
      <vt:lpstr>Model Data berbasis Relational</vt:lpstr>
      <vt:lpstr>Model Data Konseptual</vt:lpstr>
      <vt:lpstr>Model Data Konseptual</vt:lpstr>
      <vt:lpstr>Fungsi dan komponen DBMS</vt:lpstr>
      <vt:lpstr>Fungsi DBMS</vt:lpstr>
      <vt:lpstr>Komponen DBMS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- Business PowerPoint Template</dc:title>
  <dc:creator>showeet.com</dc:creator>
  <dc:description>© Copyright Showeet.com</dc:description>
  <cp:lastModifiedBy>fadly febriya</cp:lastModifiedBy>
  <cp:revision>15</cp:revision>
  <dcterms:created xsi:type="dcterms:W3CDTF">2011-05-09T14:18:21Z</dcterms:created>
  <dcterms:modified xsi:type="dcterms:W3CDTF">2019-12-22T08:07:50Z</dcterms:modified>
  <cp:category>Templates</cp:category>
</cp:coreProperties>
</file>