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324" r:id="rId2"/>
    <p:sldId id="310" r:id="rId3"/>
    <p:sldId id="311" r:id="rId4"/>
    <p:sldId id="312" r:id="rId5"/>
    <p:sldId id="322" r:id="rId6"/>
    <p:sldId id="323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290" r:id="rId17"/>
    <p:sldId id="309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FADA78-37E0-4FDF-9901-B5D56D31C412}">
          <p14:sldIdLst>
            <p14:sldId id="324"/>
            <p14:sldId id="310"/>
            <p14:sldId id="311"/>
            <p14:sldId id="312"/>
            <p14:sldId id="322"/>
            <p14:sldId id="323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Untitled Section" id="{0100C9C9-05E4-4F52-A372-31068D0256A1}">
          <p14:sldIdLst>
            <p14:sldId id="290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6" autoAdjust="0"/>
    <p:restoredTop sz="94660"/>
  </p:normalViewPr>
  <p:slideViewPr>
    <p:cSldViewPr>
      <p:cViewPr varScale="1">
        <p:scale>
          <a:sx n="67" d="100"/>
          <a:sy n="67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CAD82-9912-4660-975A-297E3583354B}" type="datetimeFigureOut">
              <a:rPr lang="id-ID" smtClean="0"/>
              <a:pPr/>
              <a:t>14/10/2018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806E1-C0CC-4A80-81C9-FCBFBCA7568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0352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692696"/>
            <a:ext cx="7772400" cy="1872208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id-ID" dirty="0" smtClean="0"/>
              <a:t>[ MATA KULIAH ]</a:t>
            </a:r>
            <a:br>
              <a:rPr lang="id-ID" dirty="0" smtClean="0"/>
            </a:br>
            <a:r>
              <a:rPr lang="id-ID" dirty="0" smtClean="0"/>
              <a:t>[ Nama Dosen ] &amp; [ Email ]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3648" y="3212976"/>
            <a:ext cx="6400800" cy="108012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 smtClean="0"/>
              <a:t>Sesi ke – [ ... ] &amp; [ Judul Sesi 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1E56-5EBE-4024-8268-9D8C475EF4AB}" type="datetimeFigureOut">
              <a:rPr lang="id-ID" smtClean="0"/>
              <a:pPr/>
              <a:t>14/10/2018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EAA6-6069-4537-B053-DB1B7415A3C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592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d-ID" dirty="0" smtClean="0"/>
              <a:t>POKOK 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1E56-5EBE-4024-8268-9D8C475EF4AB}" type="datetimeFigureOut">
              <a:rPr lang="id-ID" smtClean="0"/>
              <a:pPr/>
              <a:t>14/10/2018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EAA6-6069-4537-B053-DB1B7415A3C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267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1E56-5EBE-4024-8268-9D8C475EF4AB}" type="datetimeFigureOut">
              <a:rPr lang="id-ID" smtClean="0"/>
              <a:pPr/>
              <a:t>14/10/2018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2EAA6-6069-4537-B053-DB1B7415A3C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508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Basis Data</a:t>
            </a:r>
            <a:br>
              <a:rPr lang="en-US" dirty="0" smtClean="0"/>
            </a:br>
            <a:r>
              <a:rPr lang="en-US" dirty="0" err="1" smtClean="0"/>
              <a:t>Normalisasi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i-FI" dirty="0"/>
              <a:t>Bentuk Normal I (</a:t>
            </a:r>
            <a:r>
              <a:rPr lang="fi-FI" i="1" dirty="0">
                <a:solidFill>
                  <a:srgbClr val="C00000"/>
                </a:solidFill>
              </a:rPr>
              <a:t>First Normal Form </a:t>
            </a:r>
            <a:r>
              <a:rPr lang="fi-FI" dirty="0"/>
              <a:t>/ 1-NF)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03248" y="1676400"/>
            <a:ext cx="2740152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fi-FI" sz="2000" b="1" i="1" u="sng" smtClean="0">
                <a:solidFill>
                  <a:srgbClr val="C00000"/>
                </a:solidFill>
              </a:rPr>
              <a:t>Un-Normalized Form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fi-FI" sz="2000" b="1" smtClean="0"/>
              <a:t>#NoProd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fi-FI" sz="2000" smtClean="0"/>
              <a:t>Tanggal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fi-FI" sz="2000" smtClean="0"/>
              <a:t>KdCust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fi-FI" sz="2000" smtClean="0"/>
              <a:t>NmCust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fi-FI" sz="2000" b="1" smtClean="0"/>
              <a:t>#KdBrg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fi-FI" sz="2000" smtClean="0"/>
              <a:t>NmBrg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fi-FI" sz="2000" smtClean="0"/>
              <a:t>Jml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fi-FI" sz="2000" smtClean="0"/>
              <a:t>Hrg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fi-FI" sz="2000" strike="dblStrike" smtClean="0"/>
              <a:t>Total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fi-FI" sz="2000" strike="dblStrike" smtClean="0"/>
              <a:t>TotalAll</a:t>
            </a:r>
            <a:endParaRPr lang="en-US" sz="2000" strike="dblStrike" dirty="0"/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1447800" y="3352800"/>
            <a:ext cx="228600" cy="129540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0200" y="1676400"/>
            <a:ext cx="2740152" cy="449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1" u="sng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1-NF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#NoProd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Tanggal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KdCust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NmCust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indent="-320040">
              <a:buClr>
                <a:schemeClr val="accent2"/>
              </a:buClr>
              <a:buSzPct val="60000"/>
            </a:pPr>
            <a:r>
              <a:rPr lang="fi-FI" sz="2000" b="1" smtClean="0">
                <a:solidFill>
                  <a:srgbClr val="002060"/>
                </a:solidFill>
              </a:rPr>
              <a:t>#NoProd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#KdBrg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NmBrg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Jml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Hrg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63016" y="3836866"/>
            <a:ext cx="1447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Group Berulang</a:t>
            </a:r>
            <a:endParaRPr lang="en-US" sz="1400"/>
          </a:p>
        </p:txBody>
      </p:sp>
      <p:sp>
        <p:nvSpPr>
          <p:cNvPr id="8" name="Striped Right Arrow 7"/>
          <p:cNvSpPr/>
          <p:nvPr/>
        </p:nvSpPr>
        <p:spPr>
          <a:xfrm>
            <a:off x="3962400" y="2971800"/>
            <a:ext cx="1219200" cy="1066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i-FI" dirty="0"/>
              <a:t>Bentuk Normal II (</a:t>
            </a:r>
            <a:r>
              <a:rPr lang="fi-FI" i="1" dirty="0">
                <a:solidFill>
                  <a:srgbClr val="C00000"/>
                </a:solidFill>
              </a:rPr>
              <a:t>Second Normal Form </a:t>
            </a:r>
            <a:r>
              <a:rPr lang="fi-FI" dirty="0"/>
              <a:t>/ 2-NF)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memenuhi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00000"/>
                </a:solidFill>
              </a:rPr>
              <a:t>2-NF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: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 err="1"/>
              <a:t>Memenuhi</a:t>
            </a:r>
            <a:r>
              <a:rPr lang="en-US" sz="2200" dirty="0"/>
              <a:t> 1-NF.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atribut</a:t>
            </a:r>
            <a:r>
              <a:rPr lang="en-US" sz="2200" dirty="0"/>
              <a:t> yang </a:t>
            </a:r>
            <a:r>
              <a:rPr lang="en-US" sz="2200" dirty="0" err="1"/>
              <a:t>bukan</a:t>
            </a:r>
            <a:r>
              <a:rPr lang="en-US" sz="2200" dirty="0"/>
              <a:t> </a:t>
            </a:r>
            <a:r>
              <a:rPr lang="en-US" sz="2200" dirty="0" err="1"/>
              <a:t>kunci</a:t>
            </a:r>
            <a:r>
              <a:rPr lang="en-US" sz="2200" dirty="0"/>
              <a:t> </a:t>
            </a:r>
            <a:r>
              <a:rPr lang="en-US" sz="2200" dirty="0" err="1"/>
              <a:t>utama</a:t>
            </a:r>
            <a:r>
              <a:rPr lang="en-US" sz="2200" dirty="0"/>
              <a:t> </a:t>
            </a:r>
            <a:r>
              <a:rPr lang="en-US" sz="2200" dirty="0" err="1"/>
              <a:t>tergantung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i="1" dirty="0" err="1">
                <a:solidFill>
                  <a:srgbClr val="C00000"/>
                </a:solidFill>
              </a:rPr>
              <a:t>fungsional</a:t>
            </a:r>
            <a:r>
              <a:rPr lang="en-US" sz="2200" i="1" dirty="0">
                <a:solidFill>
                  <a:srgbClr val="C00000"/>
                </a:solidFill>
              </a:rPr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atribut</a:t>
            </a:r>
            <a:r>
              <a:rPr lang="en-US" sz="2200" dirty="0"/>
              <a:t> </a:t>
            </a:r>
            <a:r>
              <a:rPr lang="en-US" sz="2200" dirty="0" err="1"/>
              <a:t>kunci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bukan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sebagian</a:t>
            </a:r>
            <a:r>
              <a:rPr lang="en-US" sz="2200" dirty="0"/>
              <a:t> </a:t>
            </a:r>
            <a:r>
              <a:rPr lang="en-US" sz="2200" dirty="0" err="1"/>
              <a:t>atribut</a:t>
            </a:r>
            <a:r>
              <a:rPr lang="en-US" sz="2200" dirty="0"/>
              <a:t>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fi-FI" sz="2200" b="1" u="sng" dirty="0"/>
              <a:t>Lakukan :</a:t>
            </a:r>
            <a:endParaRPr lang="en-US" sz="2200" b="1" dirty="0"/>
          </a:p>
          <a:p>
            <a:pPr lvl="0"/>
            <a:r>
              <a:rPr lang="en-US" sz="2200" dirty="0" err="1"/>
              <a:t>Perhatikan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yang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key </a:t>
            </a:r>
            <a:r>
              <a:rPr lang="en-US" sz="2200" dirty="0" err="1">
                <a:solidFill>
                  <a:srgbClr val="C00000"/>
                </a:solidFill>
              </a:rPr>
              <a:t>atribut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1.</a:t>
            </a:r>
          </a:p>
          <a:p>
            <a:pPr lvl="0"/>
            <a:r>
              <a:rPr lang="en-US" sz="2200" dirty="0" err="1"/>
              <a:t>Pisahkan</a:t>
            </a:r>
            <a:r>
              <a:rPr lang="en-US" sz="2200" dirty="0"/>
              <a:t> </a:t>
            </a:r>
            <a:r>
              <a:rPr lang="en-US" sz="2200" dirty="0" err="1"/>
              <a:t>atribut-atribut</a:t>
            </a:r>
            <a:r>
              <a:rPr lang="en-US" sz="2200" dirty="0"/>
              <a:t> yang </a:t>
            </a:r>
            <a:r>
              <a:rPr lang="en-US" sz="2200" dirty="0" err="1"/>
              <a:t>tergantung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i="1" dirty="0" err="1">
                <a:solidFill>
                  <a:srgbClr val="C00000"/>
                </a:solidFill>
              </a:rPr>
              <a:t>sebagian</a:t>
            </a:r>
            <a:r>
              <a:rPr lang="en-US" sz="2200" i="1" dirty="0">
                <a:solidFill>
                  <a:srgbClr val="C00000"/>
                </a:solidFill>
              </a:rPr>
              <a:t> / </a:t>
            </a:r>
            <a:r>
              <a:rPr lang="en-US" sz="2200" i="1" dirty="0" err="1">
                <a:solidFill>
                  <a:srgbClr val="C00000"/>
                </a:solidFill>
              </a:rPr>
              <a:t>salah</a:t>
            </a:r>
            <a:r>
              <a:rPr lang="en-US" sz="2200" i="1" dirty="0">
                <a:solidFill>
                  <a:srgbClr val="C00000"/>
                </a:solidFill>
              </a:rPr>
              <a:t> </a:t>
            </a:r>
            <a:r>
              <a:rPr lang="en-US" sz="2200" i="1" dirty="0" err="1">
                <a:solidFill>
                  <a:srgbClr val="C00000"/>
                </a:solidFill>
              </a:rPr>
              <a:t>satu</a:t>
            </a:r>
            <a:r>
              <a:rPr lang="en-US" sz="2200" i="1" dirty="0">
                <a:solidFill>
                  <a:srgbClr val="C00000"/>
                </a:solidFill>
              </a:rPr>
              <a:t> key </a:t>
            </a:r>
            <a:r>
              <a:rPr lang="en-US" sz="2200" dirty="0" err="1"/>
              <a:t>bersama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key </a:t>
            </a:r>
            <a:r>
              <a:rPr lang="en-US" sz="2200" dirty="0" err="1"/>
              <a:t>pengidentifikasi</a:t>
            </a:r>
            <a:r>
              <a:rPr lang="en-US" sz="2200" dirty="0"/>
              <a:t> </a:t>
            </a:r>
            <a:r>
              <a:rPr lang="en-US" sz="2200" dirty="0" err="1"/>
              <a:t>atribut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baru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i-FI" dirty="0"/>
              <a:t>Bentuk Normal II (</a:t>
            </a:r>
            <a:r>
              <a:rPr lang="fi-FI" i="1" dirty="0">
                <a:solidFill>
                  <a:srgbClr val="C00000"/>
                </a:solidFill>
              </a:rPr>
              <a:t>Second Normal Form </a:t>
            </a:r>
            <a:r>
              <a:rPr lang="fi-FI" dirty="0"/>
              <a:t>/ 2-NF)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0" y="1600200"/>
            <a:ext cx="2740152" cy="449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1-NF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#NoProd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Tanggal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KdCust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NmCust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indent="-320040">
              <a:buClr>
                <a:schemeClr val="accent2"/>
              </a:buClr>
              <a:buSzPct val="60000"/>
            </a:pPr>
            <a:r>
              <a:rPr lang="fi-FI" sz="2000" b="1" dirty="0" smtClean="0"/>
              <a:t>#NoProd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#KdBrg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NmBrg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Jml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8448" y="1600200"/>
            <a:ext cx="2740152" cy="449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1" u="sng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2-NF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#NoProd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Tanggal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KdCust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NmCust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indent="-320040">
              <a:buClr>
                <a:schemeClr val="accent2"/>
              </a:buClr>
              <a:buSzPct val="60000"/>
            </a:pPr>
            <a:r>
              <a:rPr lang="fi-FI" sz="2000" b="1" smtClean="0">
                <a:solidFill>
                  <a:srgbClr val="002060"/>
                </a:solidFill>
              </a:rPr>
              <a:t>#NoProd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#KdBrg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Jml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lvl="0" indent="-320040">
              <a:buClr>
                <a:schemeClr val="accent2"/>
              </a:buClr>
              <a:buSzPct val="60000"/>
              <a:defRPr/>
            </a:pPr>
            <a:r>
              <a:rPr lang="fi-FI" sz="2000" b="1" smtClean="0">
                <a:solidFill>
                  <a:srgbClr val="002060"/>
                </a:solidFill>
              </a:rPr>
              <a:t>#KdBrg</a:t>
            </a:r>
          </a:p>
          <a:p>
            <a:pPr marL="320040" lvl="0" indent="-320040">
              <a:buClr>
                <a:schemeClr val="accent2"/>
              </a:buClr>
              <a:buSzPct val="60000"/>
              <a:defRPr/>
            </a:pPr>
            <a:r>
              <a:rPr lang="fi-FI" sz="2000" smtClean="0">
                <a:solidFill>
                  <a:srgbClr val="002060"/>
                </a:solidFill>
              </a:rPr>
              <a:t>NmBrg</a:t>
            </a:r>
          </a:p>
          <a:p>
            <a:pPr marL="320040" lvl="0" indent="-320040">
              <a:buClr>
                <a:schemeClr val="accent2"/>
              </a:buClr>
              <a:buSzPct val="60000"/>
              <a:defRPr/>
            </a:pPr>
            <a:r>
              <a:rPr lang="fi-FI" sz="2000" smtClean="0">
                <a:solidFill>
                  <a:srgbClr val="002060"/>
                </a:solidFill>
              </a:rPr>
              <a:t>Hrg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3733800" y="4267200"/>
            <a:ext cx="1219200" cy="1066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i-FI" dirty="0"/>
              <a:t>Bentuk Normal III (</a:t>
            </a:r>
            <a:r>
              <a:rPr lang="fi-FI" i="1" dirty="0">
                <a:solidFill>
                  <a:srgbClr val="C00000"/>
                </a:solidFill>
              </a:rPr>
              <a:t>Third Normal Form </a:t>
            </a:r>
            <a:r>
              <a:rPr lang="fi-FI" dirty="0"/>
              <a:t>/ 3-NF)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b-NO" sz="2200" dirty="0"/>
              <a:t>Suatu relasi memenuhi bentuk III (</a:t>
            </a:r>
            <a:r>
              <a:rPr lang="nb-NO" sz="2200" dirty="0">
                <a:solidFill>
                  <a:srgbClr val="C00000"/>
                </a:solidFill>
              </a:rPr>
              <a:t>3-NF</a:t>
            </a:r>
            <a:r>
              <a:rPr lang="nb-NO" sz="2200" dirty="0"/>
              <a:t>) jika dan hanya jika :</a:t>
            </a:r>
            <a:endParaRPr lang="en-US" sz="2200" dirty="0"/>
          </a:p>
          <a:p>
            <a:pPr lvl="1"/>
            <a:r>
              <a:rPr lang="nb-NO" sz="2200" dirty="0"/>
              <a:t>Relasi tersebut memenuhi </a:t>
            </a:r>
            <a:r>
              <a:rPr lang="nb-NO" sz="2200" dirty="0">
                <a:solidFill>
                  <a:srgbClr val="C00000"/>
                </a:solidFill>
              </a:rPr>
              <a:t>2-NF</a:t>
            </a:r>
            <a:r>
              <a:rPr lang="nb-NO" sz="2200" dirty="0"/>
              <a:t>.</a:t>
            </a:r>
            <a:endParaRPr lang="en-US" sz="2200" dirty="0"/>
          </a:p>
          <a:p>
            <a:pPr lvl="1"/>
            <a:r>
              <a:rPr lang="nb-NO" sz="2200" dirty="0"/>
              <a:t>Setiap atribut </a:t>
            </a:r>
            <a:r>
              <a:rPr lang="nb-NO" sz="2200" dirty="0">
                <a:solidFill>
                  <a:srgbClr val="C00000"/>
                </a:solidFill>
              </a:rPr>
              <a:t>bukan kunci </a:t>
            </a:r>
            <a:r>
              <a:rPr lang="nb-NO" sz="2200" dirty="0"/>
              <a:t>tidak tergantung secara fungsional kepada </a:t>
            </a:r>
            <a:r>
              <a:rPr lang="en-US" sz="2200" dirty="0" err="1"/>
              <a:t>atribut</a:t>
            </a:r>
            <a:r>
              <a:rPr lang="en-US" sz="2200" dirty="0"/>
              <a:t> </a:t>
            </a:r>
            <a:r>
              <a:rPr lang="en-US" sz="2200" dirty="0" err="1"/>
              <a:t>bukan</a:t>
            </a:r>
            <a:r>
              <a:rPr lang="en-US" sz="2200" dirty="0"/>
              <a:t> </a:t>
            </a:r>
            <a:r>
              <a:rPr lang="en-US" sz="2200" dirty="0" err="1"/>
              <a:t>kunci</a:t>
            </a:r>
            <a:r>
              <a:rPr lang="en-US" sz="2200" dirty="0"/>
              <a:t> yang lain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>
              <a:buNone/>
            </a:pPr>
            <a:r>
              <a:rPr lang="en-US" sz="2200" b="1" u="sng" dirty="0" err="1"/>
              <a:t>Lakukan</a:t>
            </a:r>
            <a:r>
              <a:rPr lang="en-US" sz="2200" b="1" u="sng" dirty="0"/>
              <a:t> :</a:t>
            </a:r>
            <a:endParaRPr lang="en-US" sz="2200" b="1" dirty="0"/>
          </a:p>
          <a:p>
            <a:r>
              <a:rPr lang="fi-FI" sz="2200" dirty="0"/>
              <a:t>Pisahkan atribut-atribut yang tergantung pada atribut yang </a:t>
            </a:r>
            <a:r>
              <a:rPr lang="fi-FI" sz="2200" dirty="0">
                <a:solidFill>
                  <a:srgbClr val="C00000"/>
                </a:solidFill>
              </a:rPr>
              <a:t>bukan key </a:t>
            </a:r>
            <a:r>
              <a:rPr lang="fi-FI" sz="2200" dirty="0"/>
              <a:t>bersama dengan atribut bukan key tersebut menjadi suatu relasi baru.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50848" y="1600200"/>
            <a:ext cx="2740152" cy="449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2-NF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#NoProd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Tanggal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KdCust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NmCust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indent="-320040">
              <a:buClr>
                <a:schemeClr val="accent2"/>
              </a:buClr>
              <a:buSzPct val="60000"/>
            </a:pPr>
            <a:r>
              <a:rPr lang="fi-FI" sz="2000" b="1" dirty="0" smtClean="0">
                <a:solidFill>
                  <a:srgbClr val="002060"/>
                </a:solidFill>
              </a:rPr>
              <a:t>#NoProd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#KdBrg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Jml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lvl="0" indent="-320040">
              <a:buClr>
                <a:schemeClr val="accent2"/>
              </a:buClr>
              <a:buSzPct val="60000"/>
              <a:defRPr/>
            </a:pPr>
            <a:r>
              <a:rPr lang="fi-FI" sz="2000" b="1" dirty="0" smtClean="0">
                <a:solidFill>
                  <a:srgbClr val="002060"/>
                </a:solidFill>
              </a:rPr>
              <a:t>#KdBrg</a:t>
            </a:r>
          </a:p>
          <a:p>
            <a:pPr marL="320040" lvl="0" indent="-320040">
              <a:buClr>
                <a:schemeClr val="accent2"/>
              </a:buClr>
              <a:buSzPct val="60000"/>
              <a:defRPr/>
            </a:pPr>
            <a:r>
              <a:rPr lang="fi-FI" sz="2000" dirty="0" smtClean="0">
                <a:solidFill>
                  <a:srgbClr val="002060"/>
                </a:solidFill>
              </a:rPr>
              <a:t>NmBrg</a:t>
            </a:r>
          </a:p>
          <a:p>
            <a:pPr marL="320040" lvl="0" indent="-320040">
              <a:buClr>
                <a:schemeClr val="accent2"/>
              </a:buClr>
              <a:buSzPct val="60000"/>
              <a:defRPr/>
            </a:pPr>
            <a:r>
              <a:rPr lang="fi-FI" sz="2000" dirty="0" smtClean="0">
                <a:solidFill>
                  <a:srgbClr val="002060"/>
                </a:solidFill>
              </a:rPr>
              <a:t>Hrg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3810000" y="2438400"/>
            <a:ext cx="1219200" cy="1066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8448" y="1600200"/>
            <a:ext cx="2740152" cy="449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fi-FI" sz="2000" b="1" i="1" u="sng" smtClean="0">
                <a:solidFill>
                  <a:srgbClr val="C00000"/>
                </a:solidFill>
              </a:rPr>
              <a:t>3-NF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#NoProd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Tanggal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KdCust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lvl="0" indent="-320040">
              <a:buClr>
                <a:schemeClr val="accent2"/>
              </a:buClr>
              <a:buSzPct val="60000"/>
              <a:defRPr/>
            </a:pPr>
            <a:r>
              <a:rPr lang="fi-FI" sz="2000" b="1" smtClean="0">
                <a:solidFill>
                  <a:srgbClr val="002060"/>
                </a:solidFill>
              </a:rPr>
              <a:t>#KdCust</a:t>
            </a:r>
          </a:p>
          <a:p>
            <a:pPr marL="320040" lvl="0" indent="-320040">
              <a:buClr>
                <a:schemeClr val="accent2"/>
              </a:buClr>
              <a:buSzPct val="60000"/>
              <a:defRPr/>
            </a:pPr>
            <a:r>
              <a:rPr lang="fi-FI" sz="2000" smtClean="0">
                <a:solidFill>
                  <a:srgbClr val="002060"/>
                </a:solidFill>
              </a:rPr>
              <a:t>NmCust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1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indent="-320040">
              <a:buClr>
                <a:schemeClr val="accent2"/>
              </a:buClr>
              <a:buSzPct val="60000"/>
            </a:pPr>
            <a:r>
              <a:rPr lang="fi-FI" sz="2000" b="1" smtClean="0"/>
              <a:t>#NoProd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#KdBrg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i-FI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Jml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lvl="0" indent="-320040">
              <a:buClr>
                <a:schemeClr val="accent2"/>
              </a:buClr>
              <a:buSzPct val="60000"/>
              <a:defRPr/>
            </a:pPr>
            <a:r>
              <a:rPr lang="fi-FI" sz="2000" b="1" smtClean="0"/>
              <a:t>#KdBrg</a:t>
            </a:r>
          </a:p>
          <a:p>
            <a:pPr marL="320040" lvl="0" indent="-320040">
              <a:buClr>
                <a:schemeClr val="accent2"/>
              </a:buClr>
              <a:buSzPct val="60000"/>
              <a:defRPr/>
            </a:pPr>
            <a:r>
              <a:rPr lang="fi-FI" sz="2000" smtClean="0"/>
              <a:t>NmBrg</a:t>
            </a:r>
          </a:p>
          <a:p>
            <a:pPr marL="320040" lvl="0" indent="-320040">
              <a:buClr>
                <a:schemeClr val="accent2"/>
              </a:buClr>
              <a:buSzPct val="60000"/>
              <a:defRPr/>
            </a:pPr>
            <a:r>
              <a:rPr lang="fi-FI" sz="2000" smtClean="0"/>
              <a:t>Hrg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i-FI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i-FI" dirty="0"/>
              <a:t>Hasil Akhir Normalisasi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Maka sampai dengan tahap normalisasi ke-III, struktur table akhir yang terbentuk adalah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54927"/>
            <a:ext cx="61626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0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US" b="1" dirty="0" smtClean="0">
                <a:latin typeface="Monotype Corsiva" pitchFamily="66" charset="0"/>
              </a:rPr>
              <a:t>ADA PERTANYAAN ???</a:t>
            </a:r>
            <a:endParaRPr lang="en-US" b="1" dirty="0">
              <a:latin typeface="Monotype Corsiva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43000"/>
            <a:ext cx="830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95400"/>
            <a:ext cx="4397674" cy="487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228600"/>
            <a:ext cx="7467600" cy="609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5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Normalisasi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GB" dirty="0" err="1"/>
              <a:t>Menurut</a:t>
            </a:r>
            <a:r>
              <a:rPr lang="en-GB" dirty="0"/>
              <a:t> E.F. </a:t>
            </a:r>
            <a:r>
              <a:rPr lang="en-GB" dirty="0" err="1"/>
              <a:t>Codd</a:t>
            </a:r>
            <a:r>
              <a:rPr lang="en-GB" dirty="0"/>
              <a:t> :</a:t>
            </a:r>
            <a:endParaRPr lang="en-US" dirty="0"/>
          </a:p>
          <a:p>
            <a:pPr lvl="0" algn="just"/>
            <a:r>
              <a:rPr lang="en-GB" dirty="0" err="1"/>
              <a:t>Normalisasi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struktur</a:t>
            </a:r>
            <a:r>
              <a:rPr lang="en-GB" dirty="0"/>
              <a:t> </a:t>
            </a:r>
            <a:r>
              <a:rPr lang="en-GB" dirty="0" err="1"/>
              <a:t>tabel</a:t>
            </a:r>
            <a:r>
              <a:rPr lang="en-GB" dirty="0"/>
              <a:t> (</a:t>
            </a:r>
            <a:r>
              <a:rPr lang="en-GB" dirty="0" err="1"/>
              <a:t>relasi</a:t>
            </a:r>
            <a:r>
              <a:rPr lang="en-GB" dirty="0"/>
              <a:t>) </a:t>
            </a:r>
            <a:r>
              <a:rPr lang="en-GB" dirty="0" err="1"/>
              <a:t>dalam</a:t>
            </a:r>
            <a:r>
              <a:rPr lang="en-GB" dirty="0"/>
              <a:t> basis data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mengurangi</a:t>
            </a:r>
            <a:r>
              <a:rPr lang="en-GB" dirty="0"/>
              <a:t> </a:t>
            </a:r>
            <a:r>
              <a:rPr lang="en-GB" dirty="0" err="1"/>
              <a:t>kemubaziran</a:t>
            </a:r>
            <a:r>
              <a:rPr lang="en-GB" dirty="0"/>
              <a:t> (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efisien</a:t>
            </a:r>
            <a:r>
              <a:rPr lang="en-GB" dirty="0"/>
              <a:t>) data</a:t>
            </a:r>
            <a:endParaRPr lang="en-US" dirty="0"/>
          </a:p>
          <a:p>
            <a:pPr lvl="0" algn="just"/>
            <a:r>
              <a:rPr lang="en-GB" dirty="0" err="1"/>
              <a:t>Terkadang</a:t>
            </a:r>
            <a:r>
              <a:rPr lang="en-GB" dirty="0"/>
              <a:t> </a:t>
            </a:r>
            <a:r>
              <a:rPr lang="en-GB" dirty="0" err="1"/>
              <a:t>dipakai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verivikasi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tabel-tabel</a:t>
            </a:r>
            <a:r>
              <a:rPr lang="en-GB" dirty="0"/>
              <a:t> yang </a:t>
            </a:r>
            <a:r>
              <a:rPr lang="en-GB" dirty="0" err="1"/>
              <a:t>dihasilkan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metodologi</a:t>
            </a:r>
            <a:r>
              <a:rPr lang="en-GB" dirty="0"/>
              <a:t> lain</a:t>
            </a:r>
            <a:endParaRPr lang="en-US" dirty="0"/>
          </a:p>
          <a:p>
            <a:pPr lvl="0" algn="just"/>
            <a:r>
              <a:rPr lang="en-GB" dirty="0" err="1"/>
              <a:t>Memberikan</a:t>
            </a:r>
            <a:r>
              <a:rPr lang="en-GB" dirty="0"/>
              <a:t> </a:t>
            </a:r>
            <a:r>
              <a:rPr lang="en-GB" dirty="0" err="1"/>
              <a:t>panduan</a:t>
            </a:r>
            <a:r>
              <a:rPr lang="en-GB" dirty="0"/>
              <a:t> yang </a:t>
            </a:r>
            <a:r>
              <a:rPr lang="en-GB" dirty="0" err="1"/>
              <a:t>sangat</a:t>
            </a:r>
            <a:r>
              <a:rPr lang="en-GB" dirty="0"/>
              <a:t> </a:t>
            </a: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pengembang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mencegah</a:t>
            </a:r>
            <a:r>
              <a:rPr lang="en-GB" dirty="0"/>
              <a:t> </a:t>
            </a:r>
            <a:r>
              <a:rPr lang="en-GB" dirty="0" err="1"/>
              <a:t>penciptaan</a:t>
            </a:r>
            <a:r>
              <a:rPr lang="en-GB" dirty="0"/>
              <a:t> </a:t>
            </a:r>
            <a:r>
              <a:rPr lang="en-GB" dirty="0" err="1"/>
              <a:t>struktur</a:t>
            </a:r>
            <a:r>
              <a:rPr lang="en-GB" dirty="0"/>
              <a:t> </a:t>
            </a:r>
            <a:r>
              <a:rPr lang="en-GB" dirty="0" err="1"/>
              <a:t>tabel</a:t>
            </a:r>
            <a:r>
              <a:rPr lang="en-GB" dirty="0"/>
              <a:t> yang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efisien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Normalisasi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GB" dirty="0" err="1"/>
              <a:t>Menurut</a:t>
            </a:r>
            <a:r>
              <a:rPr lang="en-GB" dirty="0"/>
              <a:t> </a:t>
            </a:r>
            <a:r>
              <a:rPr lang="en-GB" dirty="0" err="1"/>
              <a:t>Kroenke</a:t>
            </a:r>
            <a:r>
              <a:rPr lang="en-GB" dirty="0"/>
              <a:t> :</a:t>
            </a:r>
            <a:endParaRPr lang="en-US" dirty="0"/>
          </a:p>
          <a:p>
            <a:pPr lvl="0" algn="just"/>
            <a:r>
              <a:rPr lang="en-GB" dirty="0" err="1" smtClean="0"/>
              <a:t>Normalisasi</a:t>
            </a:r>
            <a:r>
              <a:rPr lang="en-GB" dirty="0" smtClean="0"/>
              <a:t> </a:t>
            </a:r>
            <a:r>
              <a:rPr lang="en-GB" dirty="0" err="1"/>
              <a:t>sebagai</a:t>
            </a:r>
            <a:r>
              <a:rPr lang="en-GB" dirty="0"/>
              <a:t> proses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mengubah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relasi</a:t>
            </a:r>
            <a:r>
              <a:rPr lang="en-GB" dirty="0"/>
              <a:t> yang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masalah</a:t>
            </a:r>
            <a:r>
              <a:rPr lang="en-GB" dirty="0"/>
              <a:t> </a:t>
            </a:r>
            <a:r>
              <a:rPr lang="en-GB" dirty="0" err="1"/>
              <a:t>tertentu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2 </a:t>
            </a:r>
            <a:r>
              <a:rPr lang="en-GB" dirty="0" err="1"/>
              <a:t>buah</a:t>
            </a:r>
            <a:r>
              <a:rPr lang="en-GB" dirty="0"/>
              <a:t> </a:t>
            </a:r>
            <a:r>
              <a:rPr lang="en-GB" dirty="0" err="1"/>
              <a:t>relasi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yang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masalah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(</a:t>
            </a:r>
            <a:r>
              <a:rPr lang="en-GB" dirty="0" err="1"/>
              <a:t>anomali</a:t>
            </a:r>
            <a:r>
              <a:rPr lang="en-GB" dirty="0"/>
              <a:t>).</a:t>
            </a:r>
            <a:endParaRPr lang="en-US" dirty="0"/>
          </a:p>
          <a:p>
            <a:pPr algn="just">
              <a:buNone/>
            </a:pPr>
            <a:r>
              <a:rPr lang="en-GB" dirty="0"/>
              <a:t> 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garis</a:t>
            </a:r>
            <a:r>
              <a:rPr lang="en-GB" dirty="0"/>
              <a:t> </a:t>
            </a:r>
            <a:r>
              <a:rPr lang="en-GB" dirty="0" err="1"/>
              <a:t>besar</a:t>
            </a:r>
            <a:r>
              <a:rPr lang="en-GB" dirty="0"/>
              <a:t>,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 smtClean="0"/>
              <a:t>disimpulkan</a:t>
            </a:r>
            <a:r>
              <a:rPr lang="en-GB" dirty="0" smtClean="0"/>
              <a:t> </a:t>
            </a:r>
            <a:r>
              <a:rPr lang="en-GB" dirty="0" err="1"/>
              <a:t>normalisasi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proses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membentuk</a:t>
            </a:r>
            <a:r>
              <a:rPr lang="en-GB" dirty="0"/>
              <a:t> </a:t>
            </a:r>
            <a:r>
              <a:rPr lang="en-GB" dirty="0" err="1"/>
              <a:t>struktur</a:t>
            </a:r>
            <a:r>
              <a:rPr lang="en-GB" dirty="0"/>
              <a:t> basis data agar </a:t>
            </a:r>
            <a:r>
              <a:rPr lang="en-GB" dirty="0" err="1"/>
              <a:t>terhindar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i="1" dirty="0" err="1" smtClean="0"/>
              <a:t>ambiguitas</a:t>
            </a:r>
            <a:r>
              <a:rPr lang="en-GB" i="1" dirty="0" smtClean="0"/>
              <a:t> (</a:t>
            </a:r>
            <a:r>
              <a:rPr lang="en-GB" i="1" dirty="0" err="1" smtClean="0"/>
              <a:t>Redudancy</a:t>
            </a:r>
            <a:r>
              <a:rPr lang="en-GB" i="1" dirty="0" smtClean="0"/>
              <a:t>)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efisien</a:t>
            </a:r>
            <a:r>
              <a:rPr lang="en-GB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Normalisasi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disimpulkan</a:t>
            </a:r>
            <a:r>
              <a:rPr lang="en-US" sz="2400" dirty="0" smtClean="0"/>
              <a:t> :</a:t>
            </a:r>
          </a:p>
          <a:p>
            <a:pPr>
              <a:buNone/>
            </a:pP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/>
              <a:t>proses yang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model data relational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mengorganisasi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himpunan</a:t>
            </a:r>
            <a:r>
              <a:rPr lang="en-US" sz="2400" i="1" dirty="0">
                <a:solidFill>
                  <a:srgbClr val="C00000"/>
                </a:solidFill>
              </a:rPr>
              <a:t> data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ketergantungan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keterkaitan</a:t>
            </a:r>
            <a:r>
              <a:rPr lang="en-US" sz="2400" dirty="0"/>
              <a:t> 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. </a:t>
            </a:r>
          </a:p>
          <a:p>
            <a:pPr>
              <a:buNone/>
            </a:pPr>
            <a:r>
              <a:rPr lang="en-US" sz="2400" dirty="0"/>
              <a:t> 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fi-FI" sz="2400" dirty="0"/>
              <a:t>Hasil dari proses normalisasi adalah himpunan-himpunan data (</a:t>
            </a:r>
            <a:r>
              <a:rPr lang="fi-FI" sz="2400" i="1" dirty="0">
                <a:solidFill>
                  <a:srgbClr val="C00000"/>
                </a:solidFill>
              </a:rPr>
              <a:t>table-table</a:t>
            </a:r>
            <a:r>
              <a:rPr lang="fi-FI" sz="2400" dirty="0"/>
              <a:t>) dalam bentuk normal (</a:t>
            </a:r>
            <a:r>
              <a:rPr lang="fi-FI" sz="2400" i="1" dirty="0">
                <a:solidFill>
                  <a:srgbClr val="C00000"/>
                </a:solidFill>
              </a:rPr>
              <a:t>normal form</a:t>
            </a:r>
            <a:r>
              <a:rPr lang="fi-FI" sz="2400" dirty="0"/>
              <a:t>).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fi-FI" sz="2400" dirty="0"/>
              <a:t> 	Kegunaan normalisasi :</a:t>
            </a:r>
            <a:endParaRPr lang="en-US" sz="2400" dirty="0"/>
          </a:p>
          <a:p>
            <a:pPr lvl="1">
              <a:buNone/>
            </a:pPr>
            <a:r>
              <a:rPr lang="fi-FI" sz="2400" dirty="0"/>
              <a:t>a. Meminimasi pengulangan informasi.</a:t>
            </a:r>
            <a:endParaRPr lang="en-US" sz="2400" dirty="0"/>
          </a:p>
          <a:p>
            <a:pPr lvl="1">
              <a:buNone/>
            </a:pPr>
            <a:r>
              <a:rPr lang="fi-FI" sz="2400" dirty="0"/>
              <a:t>b. Memudahkan indentifikasi entity / obyek.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 dirty="0" err="1"/>
              <a:t>Tujuan</a:t>
            </a:r>
            <a:r>
              <a:rPr lang="en-GB" b="1" dirty="0"/>
              <a:t> </a:t>
            </a:r>
            <a:r>
              <a:rPr lang="en-GB" b="1" dirty="0" err="1"/>
              <a:t>Normalisasi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err="1"/>
              <a:t>Memudahkan</a:t>
            </a:r>
            <a:r>
              <a:rPr lang="en-GB" dirty="0"/>
              <a:t> user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akses</a:t>
            </a:r>
            <a:r>
              <a:rPr lang="en-GB" dirty="0"/>
              <a:t> data</a:t>
            </a:r>
            <a:endParaRPr lang="en-US" dirty="0"/>
          </a:p>
          <a:p>
            <a:pPr lvl="0"/>
            <a:r>
              <a:rPr lang="en-GB" dirty="0" err="1"/>
              <a:t>Optimalisasi</a:t>
            </a:r>
            <a:r>
              <a:rPr lang="en-GB" dirty="0"/>
              <a:t> </a:t>
            </a:r>
            <a:r>
              <a:rPr lang="en-GB" dirty="0" err="1"/>
              <a:t>struktur</a:t>
            </a:r>
            <a:r>
              <a:rPr lang="en-GB" dirty="0"/>
              <a:t> </a:t>
            </a:r>
            <a:r>
              <a:rPr lang="en-GB" dirty="0" err="1"/>
              <a:t>tabel</a:t>
            </a:r>
            <a:endParaRPr lang="en-US" dirty="0"/>
          </a:p>
          <a:p>
            <a:pPr lvl="0"/>
            <a:r>
              <a:rPr lang="en-GB" dirty="0" err="1"/>
              <a:t>Optimalisasi</a:t>
            </a:r>
            <a:r>
              <a:rPr lang="en-GB" dirty="0"/>
              <a:t> </a:t>
            </a:r>
            <a:r>
              <a:rPr lang="en-GB" i="1" dirty="0"/>
              <a:t>storage</a:t>
            </a:r>
            <a:endParaRPr lang="en-US" dirty="0"/>
          </a:p>
          <a:p>
            <a:pPr lvl="0"/>
            <a:r>
              <a:rPr lang="en-GB" dirty="0" err="1"/>
              <a:t>Mengurangi</a:t>
            </a:r>
            <a:r>
              <a:rPr lang="en-GB" dirty="0"/>
              <a:t> </a:t>
            </a:r>
            <a:r>
              <a:rPr lang="en-GB" dirty="0" err="1"/>
              <a:t>redundansi</a:t>
            </a:r>
            <a:endParaRPr lang="en-US" dirty="0"/>
          </a:p>
          <a:p>
            <a:pPr lvl="0"/>
            <a:r>
              <a:rPr lang="en-GB" dirty="0" err="1"/>
              <a:t>Menghindari</a:t>
            </a:r>
            <a:r>
              <a:rPr lang="en-GB" dirty="0"/>
              <a:t> </a:t>
            </a:r>
            <a:r>
              <a:rPr lang="en-GB" dirty="0" err="1"/>
              <a:t>anomali</a:t>
            </a:r>
            <a:r>
              <a:rPr lang="en-GB" dirty="0"/>
              <a:t> (</a:t>
            </a:r>
            <a:r>
              <a:rPr lang="en-GB" i="1" dirty="0"/>
              <a:t>insert, delete, update</a:t>
            </a:r>
            <a:r>
              <a:rPr lang="en-GB" dirty="0"/>
              <a:t>)</a:t>
            </a:r>
            <a:endParaRPr lang="en-US" dirty="0"/>
          </a:p>
          <a:p>
            <a:pPr lvl="0"/>
            <a:r>
              <a:rPr lang="en-GB" dirty="0" err="1"/>
              <a:t>Peningkatan</a:t>
            </a:r>
            <a:r>
              <a:rPr lang="en-GB" dirty="0"/>
              <a:t> </a:t>
            </a:r>
            <a:r>
              <a:rPr lang="en-GB" dirty="0" err="1"/>
              <a:t>integritas</a:t>
            </a:r>
            <a:r>
              <a:rPr lang="en-GB" dirty="0"/>
              <a:t> data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Bentuk</a:t>
            </a:r>
            <a:r>
              <a:rPr lang="en-US" dirty="0" smtClean="0"/>
              <a:t> Normal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 err="1"/>
              <a:t>Bentuk</a:t>
            </a:r>
            <a:r>
              <a:rPr lang="en-GB" dirty="0"/>
              <a:t> normal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aturan</a:t>
            </a:r>
            <a:r>
              <a:rPr lang="en-GB" dirty="0"/>
              <a:t> yang </a:t>
            </a:r>
            <a:r>
              <a:rPr lang="en-GB" dirty="0" err="1"/>
              <a:t>dikenakan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relasi-relasi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basis data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dipenuhi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relasi-relasi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level-level </a:t>
            </a:r>
            <a:r>
              <a:rPr lang="en-GB" dirty="0" err="1"/>
              <a:t>normalisasi</a:t>
            </a:r>
            <a:endParaRPr lang="en-US" dirty="0"/>
          </a:p>
          <a:p>
            <a:pPr lvl="0"/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relasi</a:t>
            </a:r>
            <a:r>
              <a:rPr lang="en-GB" dirty="0"/>
              <a:t> </a:t>
            </a:r>
            <a:r>
              <a:rPr lang="en-GB" dirty="0" err="1"/>
              <a:t>dikatakan</a:t>
            </a:r>
            <a:r>
              <a:rPr lang="en-GB" dirty="0"/>
              <a:t> </a:t>
            </a:r>
            <a:r>
              <a:rPr lang="en-GB" dirty="0" err="1"/>
              <a:t>berada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normal </a:t>
            </a:r>
            <a:r>
              <a:rPr lang="en-GB" dirty="0" err="1"/>
              <a:t>tertentu</a:t>
            </a:r>
            <a:r>
              <a:rPr lang="en-GB" dirty="0"/>
              <a:t>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memenuhi</a:t>
            </a:r>
            <a:r>
              <a:rPr lang="en-GB" dirty="0"/>
              <a:t> </a:t>
            </a:r>
            <a:r>
              <a:rPr lang="en-GB" dirty="0" err="1"/>
              <a:t>kondisi-kondisi</a:t>
            </a:r>
            <a:r>
              <a:rPr lang="en-GB" dirty="0"/>
              <a:t> </a:t>
            </a:r>
            <a:r>
              <a:rPr lang="en-GB" dirty="0" err="1"/>
              <a:t>tertentu</a:t>
            </a:r>
            <a:endParaRPr lang="en-US" dirty="0"/>
          </a:p>
          <a:p>
            <a:pPr lvl="0"/>
            <a:r>
              <a:rPr lang="en-GB" dirty="0" err="1"/>
              <a:t>Beberapa</a:t>
            </a:r>
            <a:r>
              <a:rPr lang="en-GB" dirty="0"/>
              <a:t> level yang </a:t>
            </a:r>
            <a:r>
              <a:rPr lang="en-GB" dirty="0" err="1"/>
              <a:t>biasa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normalisasi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: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Normal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normal,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fi-FI" sz="2800" dirty="0"/>
              <a:t>Bentuk Normal I (</a:t>
            </a:r>
            <a:r>
              <a:rPr lang="fi-FI" sz="2800" i="1" dirty="0">
                <a:solidFill>
                  <a:srgbClr val="C00000"/>
                </a:solidFill>
              </a:rPr>
              <a:t>First Normal Form </a:t>
            </a:r>
            <a:r>
              <a:rPr lang="fi-FI" sz="2800" dirty="0"/>
              <a:t>/ 1-NF).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fi-FI" sz="2800" dirty="0"/>
              <a:t>Bentuk Normal II (</a:t>
            </a:r>
            <a:r>
              <a:rPr lang="fi-FI" sz="2800" i="1" dirty="0">
                <a:solidFill>
                  <a:srgbClr val="C00000"/>
                </a:solidFill>
              </a:rPr>
              <a:t>Second</a:t>
            </a:r>
            <a:r>
              <a:rPr lang="fi-FI" sz="2800" dirty="0"/>
              <a:t> </a:t>
            </a:r>
            <a:r>
              <a:rPr lang="fi-FI" sz="2800" i="1" dirty="0">
                <a:solidFill>
                  <a:srgbClr val="C00000"/>
                </a:solidFill>
              </a:rPr>
              <a:t>Normal</a:t>
            </a:r>
            <a:r>
              <a:rPr lang="fi-FI" sz="2800" dirty="0"/>
              <a:t> </a:t>
            </a:r>
            <a:r>
              <a:rPr lang="fi-FI" sz="2800" i="1" dirty="0">
                <a:solidFill>
                  <a:srgbClr val="C00000"/>
                </a:solidFill>
              </a:rPr>
              <a:t>Form</a:t>
            </a:r>
            <a:r>
              <a:rPr lang="fi-FI" sz="2800" dirty="0"/>
              <a:t> / 2-NF).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 err="1"/>
              <a:t>Bentuk</a:t>
            </a:r>
            <a:r>
              <a:rPr lang="en-US" sz="2800" dirty="0"/>
              <a:t> Normal III (</a:t>
            </a:r>
            <a:r>
              <a:rPr lang="en-US" sz="2800" i="1" dirty="0">
                <a:solidFill>
                  <a:srgbClr val="C00000"/>
                </a:solidFill>
              </a:rPr>
              <a:t>Third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00000"/>
                </a:solidFill>
              </a:rPr>
              <a:t>Normal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00000"/>
                </a:solidFill>
              </a:rPr>
              <a:t>Form</a:t>
            </a:r>
            <a:r>
              <a:rPr lang="en-US" sz="2800" dirty="0"/>
              <a:t> / 3-NF).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err="1"/>
              <a:t>Bentuk</a:t>
            </a:r>
            <a:r>
              <a:rPr lang="en-US" sz="2800" dirty="0"/>
              <a:t> Normal IV (</a:t>
            </a:r>
            <a:r>
              <a:rPr lang="en-US" sz="2800" i="1" dirty="0">
                <a:solidFill>
                  <a:srgbClr val="C00000"/>
                </a:solidFill>
              </a:rPr>
              <a:t>Fourth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00000"/>
                </a:solidFill>
              </a:rPr>
              <a:t>Normal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00000"/>
                </a:solidFill>
              </a:rPr>
              <a:t>Form</a:t>
            </a:r>
            <a:r>
              <a:rPr lang="en-US" sz="2800" dirty="0"/>
              <a:t> / 4-NF).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i-FI" sz="3200" dirty="0"/>
              <a:t>Bentuk Normal I (</a:t>
            </a:r>
            <a:r>
              <a:rPr lang="fi-FI" sz="3200" i="1" dirty="0">
                <a:solidFill>
                  <a:srgbClr val="C00000"/>
                </a:solidFill>
              </a:rPr>
              <a:t>First Normal Form </a:t>
            </a:r>
            <a:r>
              <a:rPr lang="fi-FI" sz="3200" dirty="0"/>
              <a:t>/ 1-NF)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fi-FI" dirty="0"/>
              <a:t>Suatu relasi memenuhi </a:t>
            </a:r>
            <a:r>
              <a:rPr lang="fi-FI" i="1" dirty="0">
                <a:solidFill>
                  <a:srgbClr val="C00000"/>
                </a:solidFill>
              </a:rPr>
              <a:t>1-NF</a:t>
            </a:r>
            <a:r>
              <a:rPr lang="fi-FI" dirty="0"/>
              <a:t> jika dan hanya jika setiap atribut dari relasi</a:t>
            </a:r>
            <a:r>
              <a:rPr lang="en-US" dirty="0"/>
              <a:t> </a:t>
            </a:r>
            <a:r>
              <a:rPr lang="fi-FI" dirty="0"/>
              <a:t>tersebut hanya memiliki nilai tunggal dalam satu baris atau record.</a:t>
            </a:r>
            <a:endParaRPr lang="en-US" dirty="0"/>
          </a:p>
          <a:p>
            <a:pPr algn="just">
              <a:buNone/>
            </a:pPr>
            <a:r>
              <a:rPr lang="fi-FI" b="1" u="sng" dirty="0"/>
              <a:t>Lakukan</a:t>
            </a:r>
            <a:r>
              <a:rPr lang="fi-FI" u="sng" dirty="0"/>
              <a:t> : </a:t>
            </a: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fi-FI" dirty="0"/>
              <a:t>Buat </a:t>
            </a:r>
            <a:r>
              <a:rPr lang="fi-FI" b="1" i="1" dirty="0">
                <a:solidFill>
                  <a:srgbClr val="C00000"/>
                </a:solidFill>
              </a:rPr>
              <a:t>Un-Normalized Form </a:t>
            </a:r>
            <a:r>
              <a:rPr lang="fi-FI" dirty="0"/>
              <a:t>(bentuk tidak normal) dengan mengidentifikasi seluruh item data.</a:t>
            </a: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primary key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C00000"/>
                </a:solidFill>
              </a:rPr>
              <a:t>grup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C00000"/>
                </a:solidFill>
              </a:rPr>
              <a:t>berulang</a:t>
            </a:r>
            <a:r>
              <a:rPr lang="en-US" dirty="0"/>
              <a:t> (item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data/record).</a:t>
            </a:r>
          </a:p>
          <a:p>
            <a:pPr algn="just">
              <a:buFont typeface="Wingdings" pitchFamily="2" charset="2"/>
              <a:buChar char="q"/>
            </a:pPr>
            <a:r>
              <a:rPr lang="nb-NO" dirty="0"/>
              <a:t>Tentukan </a:t>
            </a:r>
            <a:r>
              <a:rPr lang="nb-NO" b="1" i="1" dirty="0">
                <a:solidFill>
                  <a:srgbClr val="C00000"/>
                </a:solidFill>
              </a:rPr>
              <a:t>key</a:t>
            </a:r>
            <a:r>
              <a:rPr lang="nb-NO" dirty="0"/>
              <a:t> dari </a:t>
            </a:r>
            <a:r>
              <a:rPr lang="nb-NO" b="1" i="1" dirty="0">
                <a:solidFill>
                  <a:srgbClr val="C00000"/>
                </a:solidFill>
              </a:rPr>
              <a:t>grup</a:t>
            </a:r>
            <a:r>
              <a:rPr lang="nb-NO" dirty="0"/>
              <a:t> </a:t>
            </a:r>
            <a:r>
              <a:rPr lang="nb-NO" b="1" i="1" dirty="0">
                <a:solidFill>
                  <a:srgbClr val="C00000"/>
                </a:solidFill>
              </a:rPr>
              <a:t>berulang</a:t>
            </a:r>
            <a:r>
              <a:rPr lang="nb-NO" dirty="0"/>
              <a:t>.</a:t>
            </a: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nb-NO" b="1" i="1" dirty="0">
                <a:solidFill>
                  <a:srgbClr val="C00000"/>
                </a:solidFill>
              </a:rPr>
              <a:t>Coret</a:t>
            </a:r>
            <a:r>
              <a:rPr lang="nb-NO" dirty="0"/>
              <a:t> </a:t>
            </a:r>
            <a:r>
              <a:rPr lang="nb-NO" b="1" i="1" dirty="0">
                <a:solidFill>
                  <a:srgbClr val="C00000"/>
                </a:solidFill>
              </a:rPr>
              <a:t>derived</a:t>
            </a:r>
            <a:r>
              <a:rPr lang="nb-NO" dirty="0"/>
              <a:t> </a:t>
            </a:r>
            <a:r>
              <a:rPr lang="nb-NO" b="1" i="1" dirty="0">
                <a:solidFill>
                  <a:srgbClr val="C00000"/>
                </a:solidFill>
              </a:rPr>
              <a:t>atribut</a:t>
            </a:r>
            <a:r>
              <a:rPr lang="nb-NO" dirty="0"/>
              <a:t> (atribut yang nilainya dapat diabaikan, karena dihasilkan dari atribut lain)</a:t>
            </a: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nb-NO" dirty="0"/>
              <a:t>Pisahkan </a:t>
            </a:r>
            <a:r>
              <a:rPr lang="nb-NO" b="1" i="1" dirty="0">
                <a:solidFill>
                  <a:srgbClr val="C00000"/>
                </a:solidFill>
              </a:rPr>
              <a:t>grup</a:t>
            </a:r>
            <a:r>
              <a:rPr lang="nb-NO" dirty="0"/>
              <a:t> </a:t>
            </a:r>
            <a:r>
              <a:rPr lang="nb-NO" b="1" i="1" dirty="0">
                <a:solidFill>
                  <a:srgbClr val="C00000"/>
                </a:solidFill>
              </a:rPr>
              <a:t>berulang</a:t>
            </a:r>
            <a:r>
              <a:rPr lang="nb-NO" dirty="0"/>
              <a:t> menjadi suatu relasi baru dengan membawa key atribut dari relasi awal.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i-FI" dirty="0"/>
              <a:t>Kasus :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4025" y="1934369"/>
            <a:ext cx="56959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55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dat Sesi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Basdat Sesi 1</Template>
  <TotalTime>878</TotalTime>
  <Words>653</Words>
  <Application>Microsoft Office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Monotype Corsiva</vt:lpstr>
      <vt:lpstr>Wingdings</vt:lpstr>
      <vt:lpstr>Basdat Sesi 1</vt:lpstr>
      <vt:lpstr>Sistem Basis Data Normalisasi</vt:lpstr>
      <vt:lpstr>Normalisasi</vt:lpstr>
      <vt:lpstr>Normalisasi (2)</vt:lpstr>
      <vt:lpstr>Normalisasi (3)</vt:lpstr>
      <vt:lpstr>Tujuan Normalisasi</vt:lpstr>
      <vt:lpstr>Bentuk Normal </vt:lpstr>
      <vt:lpstr> Bentuk Normal (2)</vt:lpstr>
      <vt:lpstr>Bentuk Normal I (First Normal Form / 1-NF)</vt:lpstr>
      <vt:lpstr>Kasus :</vt:lpstr>
      <vt:lpstr>Bentuk Normal I (First Normal Form / 1-NF)</vt:lpstr>
      <vt:lpstr>Bentuk Normal II (Second Normal Form / 2-NF)</vt:lpstr>
      <vt:lpstr>Bentuk Normal II (Second Normal Form / 2-NF)</vt:lpstr>
      <vt:lpstr>Bentuk Normal III (Third Normal Form / 3-NF)</vt:lpstr>
      <vt:lpstr>PowerPoint Presentation</vt:lpstr>
      <vt:lpstr>Hasil Akhir Normalisasi</vt:lpstr>
      <vt:lpstr>ADA PERTANYAAN ???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 Oleh : Rina Trisminingsih</dc:title>
  <dc:creator>DELL</dc:creator>
  <cp:lastModifiedBy>fadly febriya</cp:lastModifiedBy>
  <cp:revision>135</cp:revision>
  <cp:lastPrinted>2011-09-14T09:06:22Z</cp:lastPrinted>
  <dcterms:created xsi:type="dcterms:W3CDTF">2012-10-06T08:40:55Z</dcterms:created>
  <dcterms:modified xsi:type="dcterms:W3CDTF">2018-10-14T05:05:39Z</dcterms:modified>
</cp:coreProperties>
</file>