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0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8EF9-BE9C-4326-A51F-44185A133F94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D7AF-9323-46C7-BA33-742E124E32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851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8EF9-BE9C-4326-A51F-44185A133F94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D7AF-9323-46C7-BA33-742E124E32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720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8EF9-BE9C-4326-A51F-44185A133F94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D7AF-9323-46C7-BA33-742E124E32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303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8EF9-BE9C-4326-A51F-44185A133F94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D7AF-9323-46C7-BA33-742E124E32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261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8EF9-BE9C-4326-A51F-44185A133F94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D7AF-9323-46C7-BA33-742E124E32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841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8EF9-BE9C-4326-A51F-44185A133F94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D7AF-9323-46C7-BA33-742E124E32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485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8EF9-BE9C-4326-A51F-44185A133F94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D7AF-9323-46C7-BA33-742E124E32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649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8EF9-BE9C-4326-A51F-44185A133F94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D7AF-9323-46C7-BA33-742E124E32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013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8EF9-BE9C-4326-A51F-44185A133F94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D7AF-9323-46C7-BA33-742E124E32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369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8EF9-BE9C-4326-A51F-44185A133F94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D7AF-9323-46C7-BA33-742E124E32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41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8EF9-BE9C-4326-A51F-44185A133F94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D7AF-9323-46C7-BA33-742E124E32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694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8EF9-BE9C-4326-A51F-44185A133F94}" type="datetimeFigureOut">
              <a:rPr lang="id-ID" smtClean="0"/>
              <a:t>10/01/2021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FD7AF-9323-46C7-BA33-742E124E32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449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Enhanced Entity </a:t>
            </a:r>
            <a:r>
              <a:rPr lang="id-ID" dirty="0" smtClean="0"/>
              <a:t>Relationship</a:t>
            </a:r>
            <a:endParaRPr lang="id-ID" dirty="0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3127512" y="4960138"/>
            <a:ext cx="752723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d-ID" sz="3200" b="1" dirty="0"/>
              <a:t>Enhanced Entity Relationship (EER)</a:t>
            </a:r>
            <a:endParaRPr lang="id-ID" sz="3200" b="1" dirty="0"/>
          </a:p>
        </p:txBody>
      </p:sp>
      <p:pic>
        <p:nvPicPr>
          <p:cNvPr id="8194" name="Picture 2" descr="http://www.dbta.com/Images/Default.aspx?ImageID=1903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7" b="21635"/>
          <a:stretch/>
        </p:blipFill>
        <p:spPr bwMode="auto">
          <a:xfrm>
            <a:off x="0" y="1066800"/>
            <a:ext cx="12192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33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id-ID" sz="3200">
                <a:latin typeface="Impact" panose="020B0806030902050204" pitchFamily="34" charset="0"/>
              </a:rPr>
              <a:t>SIMBOL ATRIBUT 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id-ID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>
                <a:latin typeface="Impact" panose="020B0806030902050204" pitchFamily="34" charset="0"/>
              </a:rPr>
              <a:t>Atribut kunci                 atribut bernilai tunggal               atribut bernilai banyak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8D2F-F797-4DE2-B0B1-73A95294439C}" type="slidenum">
              <a:rPr lang="en-US" altLang="id-ID"/>
              <a:pPr/>
              <a:t>10</a:t>
            </a:fld>
            <a:endParaRPr lang="en-US" altLang="id-ID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2971800" y="1600200"/>
          <a:ext cx="6248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3" imgW="3022702" imgH="1156716" progId="Visio.Drawing.11">
                  <p:embed/>
                </p:oleObj>
              </mc:Choice>
              <mc:Fallback>
                <p:oleObj r:id="rId3" imgW="3022702" imgH="1156716" progId="Visio.Drawing.11">
                  <p:embed/>
                  <p:pic>
                    <p:nvPicPr>
                      <p:cNvPr id="819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00200"/>
                        <a:ext cx="62484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6" name="Line 6"/>
          <p:cNvSpPr>
            <a:spLocks noChangeShapeType="1"/>
          </p:cNvSpPr>
          <p:nvPr/>
        </p:nvSpPr>
        <p:spPr bwMode="auto">
          <a:xfrm flipV="1">
            <a:off x="2514600" y="2133600"/>
            <a:ext cx="6096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V="1">
            <a:off x="5410200" y="3657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 flipH="1" flipV="1">
            <a:off x="8153400" y="3581400"/>
            <a:ext cx="533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00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id-ID" sz="3200">
                <a:latin typeface="Impact" panose="020B0806030902050204" pitchFamily="34" charset="0"/>
              </a:rPr>
              <a:t>SIMBOL ATRIBUT (lanj.)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id-ID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>
                <a:latin typeface="Impact" panose="020B0806030902050204" pitchFamily="34" charset="0"/>
              </a:rPr>
              <a:t>                       Atribut komposit			Atribut derivatif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96D2-3D6D-462F-8E19-CB602ECD1EFE}" type="slidenum">
              <a:rPr lang="en-US" altLang="id-ID"/>
              <a:pPr/>
              <a:t>11</a:t>
            </a:fld>
            <a:endParaRPr lang="en-US" altLang="id-ID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2057400" y="1905000"/>
          <a:ext cx="3962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3" imgW="2710891" imgH="982980" progId="Visio.Drawing.11">
                  <p:embed/>
                </p:oleObj>
              </mc:Choice>
              <mc:Fallback>
                <p:oleObj r:id="rId3" imgW="2710891" imgH="982980" progId="Visio.Drawing.11">
                  <p:embed/>
                  <p:pic>
                    <p:nvPicPr>
                      <p:cNvPr id="829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3962400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6477000" y="1905000"/>
          <a:ext cx="36576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r:id="rId5" imgW="1654759" imgH="1030834" progId="Visio.Drawing.11">
                  <p:embed/>
                </p:oleObj>
              </mc:Choice>
              <mc:Fallback>
                <p:oleObj r:id="rId5" imgW="1654759" imgH="1030834" progId="Visio.Drawing.11">
                  <p:embed/>
                  <p:pic>
                    <p:nvPicPr>
                      <p:cNvPr id="829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05000"/>
                        <a:ext cx="3657600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15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id-ID" sz="3200">
                <a:latin typeface="Impact" panose="020B0806030902050204" pitchFamily="34" charset="0"/>
              </a:rPr>
              <a:t>DERAJAT RELATIONSHIP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latin typeface="+mj-lt"/>
              </a:rPr>
              <a:t>	</a:t>
            </a:r>
            <a:r>
              <a:rPr lang="id-ID" altLang="id-ID" dirty="0">
                <a:latin typeface="+mj-lt"/>
              </a:rPr>
              <a:t>Derajat relationship = jumlah entitas yang saling</a:t>
            </a:r>
            <a:r>
              <a:rPr lang="en-US" altLang="id-ID" dirty="0">
                <a:latin typeface="+mj-lt"/>
              </a:rPr>
              <a:t> </a:t>
            </a:r>
            <a:r>
              <a:rPr lang="id-ID" altLang="id-ID" dirty="0">
                <a:latin typeface="+mj-lt"/>
              </a:rPr>
              <a:t>berhubungan dalam satu relationship. </a:t>
            </a:r>
            <a:endParaRPr lang="en-US" altLang="id-ID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latin typeface="+mj-lt"/>
              </a:rPr>
              <a:t>	</a:t>
            </a:r>
            <a:r>
              <a:rPr lang="id-ID" altLang="id-ID" dirty="0">
                <a:latin typeface="+mj-lt"/>
              </a:rPr>
              <a:t>Ada tiga jenis yakni</a:t>
            </a:r>
            <a:r>
              <a:rPr lang="en-US" altLang="id-ID" dirty="0">
                <a:latin typeface="+mj-lt"/>
              </a:rPr>
              <a:t>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latin typeface="+mj-lt"/>
              </a:rPr>
              <a:t>	</a:t>
            </a:r>
            <a:r>
              <a:rPr lang="en-US" altLang="id-ID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1. 	Relationship </a:t>
            </a:r>
            <a:r>
              <a:rPr lang="en-US" altLang="id-ID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Berderajat</a:t>
            </a:r>
            <a:r>
              <a:rPr lang="en-US" altLang="id-ID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en-US" altLang="id-ID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Satu</a:t>
            </a:r>
            <a:r>
              <a:rPr lang="en-US" altLang="id-ID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(</a:t>
            </a:r>
            <a:r>
              <a:rPr lang="en-US" altLang="id-ID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unary</a:t>
            </a:r>
            <a:r>
              <a:rPr lang="en-US" altLang="id-ID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id-ID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34F4-4B0A-46E8-ADE8-1D30F710D6B4}" type="slidenum">
              <a:rPr lang="en-US" altLang="id-ID"/>
              <a:pPr/>
              <a:t>12</a:t>
            </a:fld>
            <a:endParaRPr lang="en-US" altLang="id-ID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581400" y="3352801"/>
          <a:ext cx="4572000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r:id="rId3" imgW="3640836" imgH="1630985" progId="Visio.Drawing.11">
                  <p:embed/>
                </p:oleObj>
              </mc:Choice>
              <mc:Fallback>
                <p:oleObj r:id="rId3" imgW="3640836" imgH="1630985" progId="Visio.Drawing.11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352801"/>
                        <a:ext cx="4572000" cy="171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19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id-ID" sz="3200">
                <a:latin typeface="Impact" panose="020B0806030902050204" pitchFamily="34" charset="0"/>
              </a:rPr>
              <a:t>DERAJAT RELATIONSHIP (lanj.)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latin typeface="+mj-lt"/>
              </a:rPr>
              <a:t>	</a:t>
            </a:r>
            <a:r>
              <a:rPr lang="en-US" altLang="id-ID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2.	Relationship </a:t>
            </a:r>
            <a:r>
              <a:rPr lang="en-US" altLang="id-ID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Berderajat</a:t>
            </a:r>
            <a:r>
              <a:rPr lang="en-US" altLang="id-ID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en-US" altLang="id-ID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Dua</a:t>
            </a:r>
            <a:r>
              <a:rPr lang="en-US" altLang="id-ID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(</a:t>
            </a:r>
            <a:r>
              <a:rPr lang="en-US" altLang="id-ID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binary</a:t>
            </a:r>
            <a:r>
              <a:rPr lang="en-US" altLang="id-ID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id-ID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latin typeface="+mj-lt"/>
              </a:rPr>
              <a:t>	</a:t>
            </a:r>
            <a:r>
              <a:rPr lang="en-US" altLang="id-ID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3.	Relationship </a:t>
            </a:r>
            <a:r>
              <a:rPr lang="en-US" altLang="id-ID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Berderajat</a:t>
            </a:r>
            <a:r>
              <a:rPr lang="en-US" altLang="id-ID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en-US" altLang="id-ID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Tiga</a:t>
            </a:r>
            <a:r>
              <a:rPr lang="en-US" altLang="id-ID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(</a:t>
            </a:r>
            <a:r>
              <a:rPr lang="en-US" altLang="id-ID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ternary</a:t>
            </a:r>
            <a:r>
              <a:rPr lang="en-US" altLang="id-ID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id-ID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 dirty="0">
              <a:latin typeface="+mj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B0F7-DB0E-4161-943F-43E20CD06AAB}" type="slidenum">
              <a:rPr lang="en-US" altLang="id-ID"/>
              <a:pPr/>
              <a:t>13</a:t>
            </a:fld>
            <a:endParaRPr lang="en-US" altLang="id-ID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3352800" y="1905001"/>
          <a:ext cx="54864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3" imgW="3994709" imgH="724814" progId="Visio.Drawing.11">
                  <p:embed/>
                </p:oleObj>
              </mc:Choice>
              <mc:Fallback>
                <p:oleObj r:id="rId3" imgW="3994709" imgH="724814" progId="Visio.Drawing.11">
                  <p:embed/>
                  <p:pic>
                    <p:nvPicPr>
                      <p:cNvPr id="849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05001"/>
                        <a:ext cx="5486400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3505200" y="4343401"/>
          <a:ext cx="5181600" cy="20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r:id="rId5" imgW="3994709" imgH="1660855" progId="Visio.Drawing.11">
                  <p:embed/>
                </p:oleObj>
              </mc:Choice>
              <mc:Fallback>
                <p:oleObj r:id="rId5" imgW="3994709" imgH="1660855" progId="Visio.Drawing.11">
                  <p:embed/>
                  <p:pic>
                    <p:nvPicPr>
                      <p:cNvPr id="850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1"/>
                        <a:ext cx="5181600" cy="208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120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id-ID" sz="3200">
                <a:latin typeface="Impact" panose="020B0806030902050204" pitchFamily="34" charset="0"/>
              </a:rPr>
              <a:t>KARDINALITAS RELATIONSHIP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latin typeface="+mj-lt"/>
              </a:rPr>
              <a:t>	</a:t>
            </a:r>
            <a:r>
              <a:rPr lang="en-US" altLang="id-ID" dirty="0" err="1">
                <a:latin typeface="+mj-lt"/>
              </a:rPr>
              <a:t>Kardinalitas</a:t>
            </a:r>
            <a:r>
              <a:rPr lang="en-US" altLang="id-ID" dirty="0">
                <a:latin typeface="+mj-lt"/>
              </a:rPr>
              <a:t> relationship = </a:t>
            </a:r>
            <a:r>
              <a:rPr lang="en-US" altLang="id-ID" dirty="0" err="1">
                <a:latin typeface="+mj-lt"/>
              </a:rPr>
              <a:t>sejumlah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kemungkinan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entitas</a:t>
            </a:r>
            <a:r>
              <a:rPr lang="en-US" altLang="id-ID" dirty="0">
                <a:latin typeface="+mj-lt"/>
              </a:rPr>
              <a:t> A </a:t>
            </a:r>
            <a:r>
              <a:rPr lang="en-US" altLang="id-ID" dirty="0" err="1">
                <a:latin typeface="+mj-lt"/>
              </a:rPr>
              <a:t>berpartisipasi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dengan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entitas</a:t>
            </a:r>
            <a:r>
              <a:rPr lang="en-US" altLang="id-ID" dirty="0">
                <a:latin typeface="+mj-lt"/>
              </a:rPr>
              <a:t> B </a:t>
            </a:r>
            <a:r>
              <a:rPr lang="en-US" altLang="id-ID" dirty="0" err="1">
                <a:latin typeface="+mj-lt"/>
              </a:rPr>
              <a:t>dalam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satu</a:t>
            </a:r>
            <a:r>
              <a:rPr lang="en-US" altLang="id-ID" dirty="0">
                <a:latin typeface="+mj-lt"/>
              </a:rPr>
              <a:t> relationship.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latin typeface="+mj-lt"/>
              </a:rPr>
              <a:t>	Ada </a:t>
            </a:r>
            <a:r>
              <a:rPr lang="en-US" altLang="id-ID" dirty="0" err="1">
                <a:latin typeface="+mj-lt"/>
              </a:rPr>
              <a:t>tiga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jenis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yakni</a:t>
            </a:r>
            <a:r>
              <a:rPr lang="en-US" altLang="id-ID" dirty="0">
                <a:latin typeface="+mj-lt"/>
              </a:rPr>
              <a:t>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latin typeface="+mj-lt"/>
              </a:rPr>
              <a:t>	</a:t>
            </a:r>
            <a:r>
              <a:rPr lang="en-US" altLang="id-ID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1. 	</a:t>
            </a:r>
            <a:r>
              <a:rPr lang="en-US" altLang="id-ID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Satu</a:t>
            </a:r>
            <a:r>
              <a:rPr lang="en-US" altLang="id-ID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en-US" altLang="id-ID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ke</a:t>
            </a:r>
            <a:r>
              <a:rPr lang="en-US" altLang="id-ID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en-US" altLang="id-ID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Satu</a:t>
            </a:r>
            <a:r>
              <a:rPr lang="en-US" altLang="id-ID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, </a:t>
            </a:r>
            <a:r>
              <a:rPr lang="en-US" altLang="id-ID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notasi</a:t>
            </a:r>
            <a:r>
              <a:rPr lang="en-US" altLang="id-ID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1 : 1</a:t>
            </a:r>
          </a:p>
          <a:p>
            <a:endParaRPr lang="en-US" altLang="id-ID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5624-57FE-4D2A-89D7-A2B9E15C7456}" type="slidenum">
              <a:rPr lang="en-US" altLang="id-ID"/>
              <a:pPr/>
              <a:t>14</a:t>
            </a:fld>
            <a:endParaRPr lang="en-US" altLang="id-ID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524001" y="29204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048000" y="3886201"/>
          <a:ext cx="6477000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r:id="rId3" imgW="3460699" imgH="994867" progId="Visio.Drawing.11">
                  <p:embed/>
                </p:oleObj>
              </mc:Choice>
              <mc:Fallback>
                <p:oleObj r:id="rId3" imgW="3460699" imgH="994867" progId="Visio.Drawing.11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86201"/>
                        <a:ext cx="6477000" cy="166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69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id-ID" sz="3200">
                <a:latin typeface="Impact" panose="020B0806030902050204" pitchFamily="34" charset="0"/>
              </a:rPr>
              <a:t>KARDINALITAS RELATIONSHIP (lanj.)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fi-FI" altLang="id-ID" dirty="0">
                <a:latin typeface="+mj-lt"/>
              </a:rPr>
              <a:t>	</a:t>
            </a:r>
            <a:r>
              <a:rPr lang="fi-FI" altLang="id-ID" dirty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2. 	Satu ke Banyak, notasi 1 : M</a:t>
            </a:r>
          </a:p>
          <a:p>
            <a:endParaRPr lang="fi-FI" altLang="id-ID" dirty="0">
              <a:solidFill>
                <a:srgbClr val="0066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  <a:p>
            <a:endParaRPr lang="fi-FI" altLang="id-ID" dirty="0">
              <a:solidFill>
                <a:srgbClr val="0066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  <a:p>
            <a:endParaRPr lang="fi-FI" altLang="id-ID" dirty="0">
              <a:solidFill>
                <a:srgbClr val="0066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  <a:p>
            <a:endParaRPr lang="fi-FI" altLang="id-ID" dirty="0">
              <a:solidFill>
                <a:srgbClr val="0066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	3. 	</a:t>
            </a:r>
            <a:r>
              <a:rPr lang="en-US" altLang="id-ID" dirty="0" err="1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Banyak</a:t>
            </a:r>
            <a:r>
              <a:rPr lang="en-US" altLang="id-ID" dirty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en-US" altLang="id-ID" dirty="0" err="1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ke</a:t>
            </a:r>
            <a:r>
              <a:rPr lang="en-US" altLang="id-ID" dirty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en-US" altLang="id-ID" dirty="0" err="1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Banyak</a:t>
            </a:r>
            <a:r>
              <a:rPr lang="en-US" altLang="id-ID" dirty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, </a:t>
            </a:r>
            <a:r>
              <a:rPr lang="en-US" altLang="id-ID" dirty="0" err="1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notasi</a:t>
            </a:r>
            <a:r>
              <a:rPr lang="en-US" altLang="id-ID" dirty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 M : 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4454-D9C1-4F26-8AAD-A95596BE5A38}" type="slidenum">
              <a:rPr lang="en-US" altLang="id-ID"/>
              <a:pPr/>
              <a:t>15</a:t>
            </a:fld>
            <a:endParaRPr lang="en-US" altLang="id-ID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048000" y="1676400"/>
          <a:ext cx="647700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r:id="rId3" imgW="3814572" imgH="1114654" progId="Visio.Drawing.11">
                  <p:embed/>
                </p:oleObj>
              </mc:Choice>
              <mc:Fallback>
                <p:oleObj r:id="rId3" imgW="3814572" imgH="1114654" progId="Visio.Drawing.11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676400"/>
                        <a:ext cx="6477000" cy="155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524001" y="28157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3124200" y="4495801"/>
          <a:ext cx="6400800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r:id="rId5" imgW="3667658" imgH="1183538" progId="Visio.Drawing.11">
                  <p:embed/>
                </p:oleObj>
              </mc:Choice>
              <mc:Fallback>
                <p:oleObj r:id="rId5" imgW="3667658" imgH="1183538" progId="Visio.Drawing.11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95801"/>
                        <a:ext cx="6400800" cy="177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756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id-ID" sz="3200">
                <a:latin typeface="Impact" panose="020B0806030902050204" pitchFamily="34" charset="0"/>
              </a:rPr>
              <a:t>PARTISIPASI ENTITAS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latin typeface="+mj-lt"/>
              </a:rPr>
              <a:t>	</a:t>
            </a:r>
            <a:r>
              <a:rPr lang="en-US" altLang="id-ID" dirty="0" err="1">
                <a:latin typeface="+mj-lt"/>
              </a:rPr>
              <a:t>Partisipasi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suatu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entitas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terdapat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dua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tipe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yakni</a:t>
            </a:r>
            <a:r>
              <a:rPr lang="en-US" altLang="id-ID" dirty="0">
                <a:latin typeface="+mj-lt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latin typeface="+mj-lt"/>
              </a:rPr>
              <a:t>	</a:t>
            </a:r>
            <a:r>
              <a:rPr lang="en-US" altLang="id-ID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1. 	</a:t>
            </a:r>
            <a:r>
              <a:rPr lang="en-US" altLang="id-ID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partisipasi</a:t>
            </a:r>
            <a:r>
              <a:rPr lang="en-US" altLang="id-ID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total</a:t>
            </a:r>
            <a:r>
              <a:rPr lang="en-US" altLang="id-ID" dirty="0">
                <a:latin typeface="+mj-lt"/>
              </a:rPr>
              <a:t>, </a:t>
            </a:r>
            <a:r>
              <a:rPr lang="en-US" altLang="id-ID" dirty="0" err="1">
                <a:latin typeface="+mj-lt"/>
              </a:rPr>
              <a:t>dimana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keberadaan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entitas</a:t>
            </a:r>
            <a:r>
              <a:rPr lang="en-US" altLang="id-ID" dirty="0">
                <a:latin typeface="+mj-lt"/>
              </a:rPr>
              <a:t> 	</a:t>
            </a:r>
            <a:r>
              <a:rPr lang="en-US" altLang="id-ID" dirty="0" err="1">
                <a:latin typeface="+mj-lt"/>
              </a:rPr>
              <a:t>tersebut</a:t>
            </a:r>
            <a:r>
              <a:rPr lang="en-US" altLang="id-ID" dirty="0">
                <a:latin typeface="+mj-lt"/>
              </a:rPr>
              <a:t>  </a:t>
            </a:r>
            <a:r>
              <a:rPr lang="en-US" altLang="id-ID" dirty="0" err="1">
                <a:latin typeface="+mj-lt"/>
              </a:rPr>
              <a:t>bergantung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pada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hubungannya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dengan</a:t>
            </a:r>
            <a:r>
              <a:rPr lang="en-US" altLang="id-ID" dirty="0">
                <a:latin typeface="+mj-lt"/>
              </a:rPr>
              <a:t> 	</a:t>
            </a:r>
            <a:r>
              <a:rPr lang="en-US" altLang="id-ID" dirty="0" err="1">
                <a:latin typeface="+mj-lt"/>
              </a:rPr>
              <a:t>entitas</a:t>
            </a:r>
            <a:r>
              <a:rPr lang="en-US" altLang="id-ID" dirty="0">
                <a:latin typeface="+mj-lt"/>
              </a:rPr>
              <a:t> lain.</a:t>
            </a:r>
          </a:p>
          <a:p>
            <a:endParaRPr lang="en-US" altLang="id-ID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EC1D-388D-482C-B9E6-FE1DAC918667}" type="slidenum">
              <a:rPr lang="en-US" altLang="id-ID"/>
              <a:pPr/>
              <a:t>16</a:t>
            </a:fld>
            <a:endParaRPr lang="en-US" altLang="id-ID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2590800" y="3124200"/>
          <a:ext cx="73152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r:id="rId3" imgW="5818022" imgH="2011985" progId="Visio.Drawing.11">
                  <p:embed/>
                </p:oleObj>
              </mc:Choice>
              <mc:Fallback>
                <p:oleObj r:id="rId3" imgW="5818022" imgH="2011985" progId="Visio.Drawing.11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124200"/>
                        <a:ext cx="7315200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75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id-ID" sz="3200">
                <a:latin typeface="Impact" panose="020B0806030902050204" pitchFamily="34" charset="0"/>
              </a:rPr>
              <a:t>PARTISIPASI ENTITAS (Lanj.)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latin typeface="+mj-lt"/>
              </a:rPr>
              <a:t>	</a:t>
            </a:r>
            <a:r>
              <a:rPr lang="en-US" altLang="id-ID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2. 	</a:t>
            </a:r>
            <a:r>
              <a:rPr lang="en-US" altLang="id-ID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partisipasi</a:t>
            </a:r>
            <a:r>
              <a:rPr lang="en-US" altLang="id-ID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en-US" altLang="id-ID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parsial</a:t>
            </a:r>
            <a:r>
              <a:rPr lang="en-US" altLang="id-ID" dirty="0">
                <a:latin typeface="+mj-lt"/>
              </a:rPr>
              <a:t>, </a:t>
            </a:r>
            <a:r>
              <a:rPr lang="en-US" altLang="id-ID" dirty="0" err="1">
                <a:latin typeface="+mj-lt"/>
              </a:rPr>
              <a:t>dimana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entitas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tersebut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tidak</a:t>
            </a:r>
            <a:r>
              <a:rPr lang="en-US" altLang="id-ID" dirty="0">
                <a:latin typeface="+mj-lt"/>
              </a:rPr>
              <a:t> 	</a:t>
            </a:r>
            <a:r>
              <a:rPr lang="en-US" altLang="id-ID" dirty="0" err="1">
                <a:latin typeface="+mj-lt"/>
              </a:rPr>
              <a:t>bergantung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dengan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keberadaan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hubungan</a:t>
            </a:r>
            <a:r>
              <a:rPr lang="en-US" altLang="id-ID" dirty="0">
                <a:latin typeface="+mj-lt"/>
              </a:rPr>
              <a:t> 	</a:t>
            </a:r>
            <a:r>
              <a:rPr lang="en-US" altLang="id-ID" dirty="0" err="1">
                <a:latin typeface="+mj-lt"/>
              </a:rPr>
              <a:t>entitas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tersebut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dengan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entitas</a:t>
            </a:r>
            <a:r>
              <a:rPr lang="en-US" altLang="id-ID" dirty="0">
                <a:latin typeface="+mj-lt"/>
              </a:rPr>
              <a:t> lain.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637C-FB5E-49F2-84BA-C3FEC5B47C89}" type="slidenum">
              <a:rPr lang="en-US" altLang="id-ID"/>
              <a:pPr/>
              <a:t>17</a:t>
            </a:fld>
            <a:endParaRPr lang="en-US" altLang="id-ID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1524001" y="2768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3200400" y="3048001"/>
          <a:ext cx="640080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r:id="rId3" imgW="3803599" imgH="1737665" progId="Visio.Drawing.11">
                  <p:embed/>
                </p:oleObj>
              </mc:Choice>
              <mc:Fallback>
                <p:oleObj r:id="rId3" imgW="3803599" imgH="1737665" progId="Visio.Drawing.11">
                  <p:embed/>
                  <p:pic>
                    <p:nvPicPr>
                      <p:cNvPr id="860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48001"/>
                        <a:ext cx="6400800" cy="235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1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id-ID" sz="3200">
                <a:latin typeface="Impact" panose="020B0806030902050204" pitchFamily="34" charset="0"/>
              </a:rPr>
              <a:t>ENTITAS AGREGASI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 sz="2400">
                <a:latin typeface="Arial Black" panose="020B0A04020102020204" pitchFamily="34" charset="0"/>
              </a:rPr>
              <a:t>Entitas yg mengandung unsur relationship</a:t>
            </a:r>
          </a:p>
          <a:p>
            <a:r>
              <a:rPr lang="en-US" altLang="id-ID"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5765-3180-4193-B75C-2F983FA3502B}" type="slidenum">
              <a:rPr lang="en-US" altLang="id-ID"/>
              <a:pPr/>
              <a:t>18</a:t>
            </a:fld>
            <a:endParaRPr lang="en-US" altLang="id-ID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2133600" y="1600200"/>
          <a:ext cx="80010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r:id="rId3" imgW="5409895" imgH="2895295" progId="Visio.Drawing.11">
                  <p:embed/>
                </p:oleObj>
              </mc:Choice>
              <mc:Fallback>
                <p:oleObj r:id="rId3" imgW="5409895" imgH="2895295" progId="Visio.Drawing.11">
                  <p:embed/>
                  <p:pic>
                    <p:nvPicPr>
                      <p:cNvPr id="870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8001000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10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id-ID" sz="3200">
                <a:latin typeface="Impact" panose="020B0806030902050204" pitchFamily="34" charset="0"/>
              </a:rPr>
              <a:t>KONSEP SPESIALISASI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US" altLang="id-ID" dirty="0" err="1">
                <a:latin typeface="+mj-lt"/>
              </a:rPr>
              <a:t>Spesialisasi</a:t>
            </a:r>
            <a:r>
              <a:rPr lang="en-US" altLang="id-ID" dirty="0">
                <a:latin typeface="+mj-lt"/>
              </a:rPr>
              <a:t> = proses </a:t>
            </a:r>
            <a:r>
              <a:rPr lang="en-US" altLang="id-ID" dirty="0" err="1">
                <a:latin typeface="+mj-lt"/>
              </a:rPr>
              <a:t>pendefinisian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suatu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himpunan</a:t>
            </a:r>
            <a:r>
              <a:rPr lang="en-US" altLang="id-ID" dirty="0">
                <a:latin typeface="+mj-lt"/>
              </a:rPr>
              <a:t> subclass </a:t>
            </a:r>
            <a:r>
              <a:rPr lang="en-US" altLang="id-ID" dirty="0" err="1">
                <a:latin typeface="+mj-lt"/>
              </a:rPr>
              <a:t>dari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suatu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entitas</a:t>
            </a:r>
            <a:r>
              <a:rPr lang="en-US" altLang="id-ID" dirty="0">
                <a:latin typeface="+mj-lt"/>
              </a:rPr>
              <a:t>  (</a:t>
            </a:r>
            <a:r>
              <a:rPr lang="en-US" altLang="id-ID" dirty="0" err="1">
                <a:latin typeface="+mj-lt"/>
              </a:rPr>
              <a:t>disebut</a:t>
            </a:r>
            <a:r>
              <a:rPr lang="en-US" altLang="id-ID" dirty="0">
                <a:latin typeface="+mj-lt"/>
              </a:rPr>
              <a:t> superclass) </a:t>
            </a:r>
            <a:r>
              <a:rPr lang="en-US" altLang="id-ID" dirty="0" err="1">
                <a:latin typeface="+mj-lt"/>
              </a:rPr>
              <a:t>berdasarkan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karakteristik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tertentu</a:t>
            </a:r>
            <a:r>
              <a:rPr lang="en-US" altLang="id-ID" dirty="0">
                <a:latin typeface="+mj-lt"/>
              </a:rPr>
              <a:t>.  </a:t>
            </a:r>
          </a:p>
          <a:p>
            <a:endParaRPr lang="en-US" altLang="id-ID" dirty="0">
              <a:latin typeface="+mj-lt"/>
            </a:endParaRPr>
          </a:p>
          <a:p>
            <a:r>
              <a:rPr lang="en-US" altLang="id-ID" dirty="0">
                <a:latin typeface="+mj-lt"/>
              </a:rPr>
              <a:t>Subclass = </a:t>
            </a:r>
            <a:r>
              <a:rPr lang="en-US" altLang="id-ID" dirty="0" err="1">
                <a:latin typeface="+mj-lt"/>
              </a:rPr>
              <a:t>suatu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entitas</a:t>
            </a:r>
            <a:r>
              <a:rPr lang="en-US" altLang="id-ID" dirty="0">
                <a:latin typeface="+mj-lt"/>
              </a:rPr>
              <a:t> yang </a:t>
            </a:r>
            <a:r>
              <a:rPr lang="en-US" altLang="id-ID" dirty="0" err="1">
                <a:latin typeface="+mj-lt"/>
              </a:rPr>
              <a:t>merupakan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anggota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dari</a:t>
            </a:r>
            <a:r>
              <a:rPr lang="en-US" altLang="id-ID" dirty="0">
                <a:latin typeface="+mj-lt"/>
              </a:rPr>
              <a:t> superclass  </a:t>
            </a:r>
            <a:r>
              <a:rPr lang="en-US" altLang="id-ID" dirty="0" err="1">
                <a:latin typeface="+mj-lt"/>
              </a:rPr>
              <a:t>tapi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mempunyai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peranan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berbeda</a:t>
            </a:r>
            <a:r>
              <a:rPr lang="en-US" altLang="id-ID" dirty="0">
                <a:latin typeface="+mj-lt"/>
              </a:rPr>
              <a:t>.</a:t>
            </a:r>
          </a:p>
          <a:p>
            <a:endParaRPr lang="en-US" altLang="id-ID" dirty="0">
              <a:latin typeface="+mj-lt"/>
            </a:endParaRPr>
          </a:p>
          <a:p>
            <a:r>
              <a:rPr lang="en-US" altLang="id-ID" dirty="0">
                <a:latin typeface="+mj-lt"/>
              </a:rPr>
              <a:t>Superclass = </a:t>
            </a:r>
            <a:r>
              <a:rPr lang="en-US" altLang="id-ID" dirty="0" err="1">
                <a:latin typeface="+mj-lt"/>
              </a:rPr>
              <a:t>suatu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entitas</a:t>
            </a:r>
            <a:r>
              <a:rPr lang="en-US" altLang="id-ID" dirty="0">
                <a:latin typeface="+mj-lt"/>
              </a:rPr>
              <a:t> yang </a:t>
            </a:r>
            <a:r>
              <a:rPr lang="en-US" altLang="id-ID" dirty="0" err="1">
                <a:latin typeface="+mj-lt"/>
              </a:rPr>
              <a:t>mempunyai</a:t>
            </a:r>
            <a:r>
              <a:rPr lang="en-US" altLang="id-ID" dirty="0">
                <a:latin typeface="+mj-lt"/>
              </a:rPr>
              <a:t> subclass- subclass yang </a:t>
            </a:r>
            <a:r>
              <a:rPr lang="en-US" altLang="id-ID" dirty="0" err="1">
                <a:latin typeface="+mj-lt"/>
              </a:rPr>
              <a:t>berbeda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tapi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harus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direpresentasikan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dalam</a:t>
            </a:r>
            <a:r>
              <a:rPr lang="en-US" altLang="id-ID" dirty="0">
                <a:latin typeface="+mj-lt"/>
              </a:rPr>
              <a:t> model data.</a:t>
            </a:r>
          </a:p>
          <a:p>
            <a:r>
              <a:rPr lang="en-US" altLang="id-ID" dirty="0">
                <a:latin typeface="+mj-lt"/>
              </a:rPr>
              <a:t>	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74C-D891-450F-8653-056564F4D3B0}" type="slidenum">
              <a:rPr lang="en-US" altLang="id-ID"/>
              <a:pPr/>
              <a:t>19</a:t>
            </a:fld>
            <a:endParaRPr lang="en-US" altLang="id-ID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774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id-ID" sz="3200">
                <a:latin typeface="Impact" panose="020B0806030902050204" pitchFamily="34" charset="0"/>
              </a:rPr>
              <a:t>KONSEP MODEL EER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id-ID" sz="3600" dirty="0">
                <a:latin typeface="+mj-lt"/>
              </a:rPr>
              <a:t>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id-ID" sz="3600" dirty="0">
                <a:latin typeface="+mj-lt"/>
              </a:rPr>
              <a:t>Model Enhanced Entity Relationship (EER</a:t>
            </a:r>
            <a:r>
              <a:rPr lang="en-US" altLang="id-ID" sz="3600" dirty="0" smtClean="0">
                <a:latin typeface="+mj-lt"/>
              </a:rPr>
              <a:t>)</a:t>
            </a:r>
            <a:endParaRPr lang="en-US" altLang="id-ID" sz="3600" dirty="0">
              <a:latin typeface="+mj-lt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id-ID" altLang="id-ID" sz="3600" dirty="0" smtClean="0">
                <a:latin typeface="+mj-lt"/>
              </a:rPr>
              <a:t>=</a:t>
            </a:r>
            <a:endParaRPr lang="en-US" altLang="id-ID" sz="3600" dirty="0">
              <a:latin typeface="+mj-lt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id-ID" sz="3600" dirty="0">
                <a:latin typeface="+mj-lt"/>
              </a:rPr>
              <a:t>  Model Entity Relationship (ER)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id-ID" sz="3600" dirty="0">
                <a:latin typeface="+mj-lt"/>
              </a:rPr>
              <a:t>+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id-ID" sz="3600" dirty="0">
                <a:latin typeface="+mj-lt"/>
              </a:rPr>
              <a:t>    </a:t>
            </a:r>
            <a:r>
              <a:rPr lang="en-US" altLang="id-ID" sz="3600" b="1" dirty="0" err="1" smtClean="0">
                <a:solidFill>
                  <a:schemeClr val="hlink"/>
                </a:solidFill>
                <a:latin typeface="+mj-lt"/>
              </a:rPr>
              <a:t>Konsep</a:t>
            </a:r>
            <a:r>
              <a:rPr lang="en-US" altLang="id-ID" sz="3600" b="1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altLang="id-ID" sz="3600" b="1" dirty="0" err="1" smtClean="0">
                <a:solidFill>
                  <a:schemeClr val="hlink"/>
                </a:solidFill>
                <a:latin typeface="+mj-lt"/>
              </a:rPr>
              <a:t>Spesialisasi</a:t>
            </a:r>
            <a:r>
              <a:rPr lang="en-US" altLang="id-ID" sz="3600" b="1" dirty="0" smtClean="0">
                <a:solidFill>
                  <a:schemeClr val="hlink"/>
                </a:solidFill>
                <a:latin typeface="+mj-lt"/>
              </a:rPr>
              <a:t>, </a:t>
            </a:r>
            <a:r>
              <a:rPr lang="en-US" altLang="id-ID" sz="3600" b="1" dirty="0" err="1" smtClean="0">
                <a:solidFill>
                  <a:schemeClr val="hlink"/>
                </a:solidFill>
                <a:latin typeface="+mj-lt"/>
              </a:rPr>
              <a:t>Generalisasi</a:t>
            </a:r>
            <a:r>
              <a:rPr lang="en-US" altLang="id-ID" sz="3600" b="1" dirty="0" smtClean="0">
                <a:solidFill>
                  <a:schemeClr val="hlink"/>
                </a:solidFill>
                <a:latin typeface="+mj-lt"/>
              </a:rPr>
              <a:t>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id-ID" altLang="id-ID" sz="3600" b="1" dirty="0" smtClean="0">
                <a:solidFill>
                  <a:schemeClr val="hlink"/>
                </a:solidFill>
                <a:latin typeface="+mj-lt"/>
              </a:rPr>
              <a:t>d</a:t>
            </a:r>
            <a:r>
              <a:rPr lang="en-US" altLang="id-ID" sz="3600" b="1" dirty="0" smtClean="0">
                <a:solidFill>
                  <a:schemeClr val="hlink"/>
                </a:solidFill>
                <a:latin typeface="+mj-lt"/>
              </a:rPr>
              <a:t>an </a:t>
            </a:r>
            <a:r>
              <a:rPr lang="en-US" altLang="id-ID" sz="3600" b="1" dirty="0" err="1" smtClean="0">
                <a:solidFill>
                  <a:schemeClr val="hlink"/>
                </a:solidFill>
                <a:latin typeface="+mj-lt"/>
              </a:rPr>
              <a:t>Kategorisasi</a:t>
            </a:r>
            <a:endParaRPr lang="en-US" altLang="id-ID" sz="3600" b="1" dirty="0" smtClean="0">
              <a:solidFill>
                <a:schemeClr val="hlink"/>
              </a:solidFill>
              <a:latin typeface="+mj-lt"/>
            </a:endParaRPr>
          </a:p>
          <a:p>
            <a:pPr algn="ctr">
              <a:buFont typeface="Wingdings" panose="05000000000000000000" pitchFamily="2" charset="2"/>
              <a:buNone/>
            </a:pPr>
            <a:endParaRPr lang="en-US" altLang="id-ID" sz="3600" dirty="0">
              <a:latin typeface="+mj-lt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4190-3B94-4906-B2B1-C751495C34BE}" type="slidenum">
              <a:rPr lang="en-US" altLang="id-ID"/>
              <a:pPr/>
              <a:t>2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68078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id-ID" sz="3200">
                <a:latin typeface="Impact" panose="020B0806030902050204" pitchFamily="34" charset="0"/>
              </a:rPr>
              <a:t>SPESIALISASI (lanj.)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>
                <a:latin typeface="Impact" panose="020B0806030902050204" pitchFamily="34" charset="0"/>
              </a:rPr>
              <a:t>Spesialisasi pada entitas PEGAWAI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id-ID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>
                <a:latin typeface="Impact" panose="020B0806030902050204" pitchFamily="34" charset="0"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id-ID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>
                <a:latin typeface="Impact" panose="020B0806030902050204" pitchFamily="34" charset="0"/>
              </a:rPr>
              <a:t>  a. Berdasarkan peranannya dalam 	b. Berdasarkan kontrak kerja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>
                <a:latin typeface="Impact" panose="020B0806030902050204" pitchFamily="34" charset="0"/>
              </a:rPr>
              <a:t>	bekerja</a:t>
            </a:r>
          </a:p>
          <a:p>
            <a:pPr>
              <a:buFont typeface="Wingdings" panose="05000000000000000000" pitchFamily="2" charset="2"/>
              <a:buNone/>
            </a:pPr>
            <a:endParaRPr lang="en-US" altLang="id-ID" sz="2000">
              <a:latin typeface="Impact" panose="020B080603090205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E60-FBBF-4E7E-9E4C-0CD4A4A9F178}" type="slidenum">
              <a:rPr lang="en-US" altLang="id-ID"/>
              <a:pPr/>
              <a:t>20</a:t>
            </a:fld>
            <a:endParaRPr lang="en-US" altLang="id-ID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4343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33600"/>
            <a:ext cx="3657600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5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id-ID" sz="3200">
                <a:latin typeface="Impact" panose="020B0806030902050204" pitchFamily="34" charset="0"/>
              </a:rPr>
              <a:t>GENERALISASI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US" altLang="id-ID" dirty="0" err="1">
                <a:latin typeface="+mj-lt"/>
              </a:rPr>
              <a:t>Generalisasi</a:t>
            </a:r>
            <a:r>
              <a:rPr lang="en-US" altLang="id-ID" dirty="0">
                <a:latin typeface="+mj-lt"/>
              </a:rPr>
              <a:t>  =  proses  </a:t>
            </a:r>
            <a:r>
              <a:rPr lang="en-US" altLang="id-ID" dirty="0" err="1">
                <a:latin typeface="+mj-lt"/>
              </a:rPr>
              <a:t>pendefinisian</a:t>
            </a:r>
            <a:r>
              <a:rPr lang="en-US" altLang="id-ID" dirty="0">
                <a:latin typeface="+mj-lt"/>
              </a:rPr>
              <a:t>  subclass-subclass yang  </a:t>
            </a:r>
            <a:r>
              <a:rPr lang="en-US" altLang="id-ID" dirty="0" err="1">
                <a:latin typeface="+mj-lt"/>
              </a:rPr>
              <a:t>disatukan</a:t>
            </a:r>
            <a:r>
              <a:rPr lang="en-US" altLang="id-ID" dirty="0">
                <a:latin typeface="+mj-lt"/>
              </a:rPr>
              <a:t>  </a:t>
            </a:r>
            <a:r>
              <a:rPr lang="en-US" altLang="id-ID" dirty="0" err="1">
                <a:latin typeface="+mj-lt"/>
              </a:rPr>
              <a:t>menjadi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entitas</a:t>
            </a:r>
            <a:r>
              <a:rPr lang="en-US" altLang="id-ID" dirty="0">
                <a:latin typeface="+mj-lt"/>
              </a:rPr>
              <a:t>  superclass  </a:t>
            </a:r>
            <a:r>
              <a:rPr lang="en-US" altLang="id-ID" dirty="0" err="1">
                <a:latin typeface="+mj-lt"/>
              </a:rPr>
              <a:t>tunggal</a:t>
            </a:r>
            <a:r>
              <a:rPr lang="en-US" altLang="id-ID" dirty="0">
                <a:latin typeface="+mj-lt"/>
              </a:rPr>
              <a:t>  </a:t>
            </a:r>
            <a:r>
              <a:rPr lang="en-US" altLang="id-ID" dirty="0" err="1">
                <a:latin typeface="+mj-lt"/>
              </a:rPr>
              <a:t>berdasarkan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karakteristik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umum</a:t>
            </a:r>
            <a:r>
              <a:rPr lang="en-US" altLang="id-ID" dirty="0">
                <a:latin typeface="+mj-lt"/>
              </a:rPr>
              <a:t>.</a:t>
            </a:r>
          </a:p>
          <a:p>
            <a:endParaRPr lang="en-US" altLang="id-ID" dirty="0">
              <a:latin typeface="+mj-lt"/>
            </a:endParaRPr>
          </a:p>
          <a:p>
            <a:r>
              <a:rPr lang="en-US" altLang="id-ID" dirty="0" err="1">
                <a:latin typeface="+mj-lt"/>
              </a:rPr>
              <a:t>Contoh</a:t>
            </a:r>
            <a:r>
              <a:rPr lang="en-US" altLang="id-ID" dirty="0">
                <a:latin typeface="+mj-lt"/>
              </a:rPr>
              <a:t>, subclass MANAGER, SEKRETARIS </a:t>
            </a:r>
            <a:r>
              <a:rPr lang="en-US" altLang="id-ID" dirty="0" err="1">
                <a:latin typeface="+mj-lt"/>
              </a:rPr>
              <a:t>dan</a:t>
            </a:r>
            <a:r>
              <a:rPr lang="en-US" altLang="id-ID" dirty="0">
                <a:latin typeface="+mj-lt"/>
              </a:rPr>
              <a:t> TEKNISI </a:t>
            </a:r>
            <a:r>
              <a:rPr lang="en-US" altLang="id-ID" dirty="0" err="1">
                <a:latin typeface="+mj-lt"/>
              </a:rPr>
              <a:t>dapat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digeneralisasikan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menjadi</a:t>
            </a:r>
            <a:r>
              <a:rPr lang="en-US" altLang="id-ID" dirty="0">
                <a:latin typeface="+mj-lt"/>
              </a:rPr>
              <a:t> superclass PEGAWAI </a:t>
            </a:r>
            <a:r>
              <a:rPr lang="en-US" altLang="id-ID" dirty="0" err="1">
                <a:latin typeface="+mj-lt"/>
              </a:rPr>
              <a:t>berdasarkan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atribut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umum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seperti</a:t>
            </a:r>
            <a:r>
              <a:rPr lang="en-US" altLang="id-ID" dirty="0">
                <a:latin typeface="+mj-lt"/>
              </a:rPr>
              <a:t> Nama, </a:t>
            </a:r>
            <a:r>
              <a:rPr lang="en-US" altLang="id-ID" dirty="0" err="1">
                <a:latin typeface="+mj-lt"/>
              </a:rPr>
              <a:t>Alamat</a:t>
            </a:r>
            <a:r>
              <a:rPr lang="en-US" altLang="id-ID" dirty="0">
                <a:latin typeface="+mj-lt"/>
              </a:rPr>
              <a:t>, </a:t>
            </a:r>
            <a:r>
              <a:rPr lang="en-US" altLang="id-ID" dirty="0" err="1">
                <a:latin typeface="+mj-lt"/>
              </a:rPr>
              <a:t>Tgl-lhr</a:t>
            </a:r>
            <a:r>
              <a:rPr lang="en-US" altLang="id-ID" dirty="0">
                <a:latin typeface="+mj-lt"/>
              </a:rPr>
              <a:t>.</a:t>
            </a:r>
          </a:p>
          <a:p>
            <a:endParaRPr lang="en-US" altLang="id-ID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latin typeface="+mj-lt"/>
              </a:rPr>
              <a:t>	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6FB4-CE21-454C-BBE3-AF6D924CE285}" type="slidenum">
              <a:rPr lang="en-US" altLang="id-ID"/>
              <a:pPr/>
              <a:t>21</a:t>
            </a:fld>
            <a:endParaRPr lang="en-US" altLang="id-ID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72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id-ID" sz="3200">
                <a:latin typeface="Impact" panose="020B0806030902050204" pitchFamily="34" charset="0"/>
              </a:rPr>
              <a:t>GENERALISASI (lanj.)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US" altLang="id-ID">
                <a:latin typeface="Impact" panose="020B0806030902050204" pitchFamily="34" charset="0"/>
              </a:rPr>
              <a:t>Atau dua entitas MOBIL dan TRUK </a:t>
            </a:r>
          </a:p>
          <a:p>
            <a:endParaRPr lang="en-US" altLang="id-ID">
              <a:latin typeface="Impact" panose="020B0806030902050204" pitchFamily="34" charset="0"/>
            </a:endParaRPr>
          </a:p>
          <a:p>
            <a:endParaRPr lang="en-US" altLang="id-ID">
              <a:latin typeface="Impact" panose="020B0806030902050204" pitchFamily="34" charset="0"/>
            </a:endParaRPr>
          </a:p>
          <a:p>
            <a:endParaRPr lang="en-US" altLang="id-ID">
              <a:latin typeface="Impact" panose="020B0806030902050204" pitchFamily="34" charset="0"/>
            </a:endParaRPr>
          </a:p>
          <a:p>
            <a:endParaRPr lang="en-US" altLang="id-ID">
              <a:latin typeface="Impact" panose="020B0806030902050204" pitchFamily="34" charset="0"/>
            </a:endParaRPr>
          </a:p>
          <a:p>
            <a:endParaRPr lang="en-US" altLang="id-ID">
              <a:latin typeface="Impact" panose="020B0806030902050204" pitchFamily="34" charset="0"/>
            </a:endParaRPr>
          </a:p>
          <a:p>
            <a:endParaRPr lang="en-US" altLang="id-ID">
              <a:latin typeface="Impact" panose="020B0806030902050204" pitchFamily="34" charset="0"/>
            </a:endParaRPr>
          </a:p>
          <a:p>
            <a:endParaRPr lang="en-US" altLang="id-ID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DA062-B4ED-4EC4-BC37-320AF30C8F13}" type="slidenum">
              <a:rPr lang="en-US" altLang="id-ID"/>
              <a:pPr/>
              <a:t>22</a:t>
            </a:fld>
            <a:endParaRPr lang="en-US" altLang="id-ID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769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0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id-ID" sz="3200">
                <a:latin typeface="Impact" panose="020B0806030902050204" pitchFamily="34" charset="0"/>
              </a:rPr>
              <a:t>GENERALISASI (Lanj.)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US" altLang="id-ID" dirty="0" err="1">
                <a:latin typeface="+mj-lt"/>
              </a:rPr>
              <a:t>Digeneralisasi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menjadi</a:t>
            </a:r>
            <a:r>
              <a:rPr lang="en-US" altLang="id-ID" dirty="0">
                <a:latin typeface="+mj-lt"/>
              </a:rPr>
              <a:t> superclass KENDARAAN </a:t>
            </a:r>
            <a:r>
              <a:rPr lang="en-US" altLang="id-ID" dirty="0" err="1">
                <a:latin typeface="+mj-lt"/>
              </a:rPr>
              <a:t>berdasarkan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atribut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umum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yakni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kode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kendaraan</a:t>
            </a:r>
            <a:r>
              <a:rPr lang="en-US" altLang="id-ID" dirty="0">
                <a:latin typeface="+mj-lt"/>
              </a:rPr>
              <a:t>,  no </a:t>
            </a:r>
            <a:r>
              <a:rPr lang="en-US" altLang="id-ID" dirty="0" err="1">
                <a:latin typeface="+mj-lt"/>
              </a:rPr>
              <a:t>lisensi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dan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harga</a:t>
            </a:r>
            <a:endParaRPr lang="en-US" altLang="id-ID" dirty="0">
              <a:latin typeface="+mj-lt"/>
            </a:endParaRPr>
          </a:p>
          <a:p>
            <a:endParaRPr lang="en-US" altLang="id-ID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D1FD-2DA3-4FD8-A73B-EA04B136F289}" type="slidenum">
              <a:rPr lang="en-US" altLang="id-ID"/>
              <a:pPr/>
              <a:t>23</a:t>
            </a:fld>
            <a:endParaRPr lang="en-US" altLang="id-ID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62200"/>
            <a:ext cx="762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1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id-ID" sz="3200">
                <a:latin typeface="Impact" panose="020B0806030902050204" pitchFamily="34" charset="0"/>
              </a:rPr>
              <a:t>KATEGORISASI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US" altLang="id-ID" dirty="0" err="1">
                <a:latin typeface="+mj-lt"/>
              </a:rPr>
              <a:t>Kategorisasi</a:t>
            </a:r>
            <a:r>
              <a:rPr lang="en-US" altLang="id-ID" dirty="0">
                <a:latin typeface="+mj-lt"/>
              </a:rPr>
              <a:t> = proses </a:t>
            </a:r>
            <a:r>
              <a:rPr lang="en-US" altLang="id-ID" dirty="0" err="1">
                <a:latin typeface="+mj-lt"/>
              </a:rPr>
              <a:t>pendefinisian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suatu</a:t>
            </a:r>
            <a:r>
              <a:rPr lang="en-US" altLang="id-ID" dirty="0">
                <a:latin typeface="+mj-lt"/>
              </a:rPr>
              <a:t> subclass ( </a:t>
            </a:r>
            <a:r>
              <a:rPr lang="en-US" altLang="id-ID" dirty="0" err="1">
                <a:latin typeface="+mj-lt"/>
              </a:rPr>
              <a:t>disebut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kategori</a:t>
            </a:r>
            <a:r>
              <a:rPr lang="en-US" altLang="id-ID" dirty="0">
                <a:latin typeface="+mj-lt"/>
              </a:rPr>
              <a:t>) yang </a:t>
            </a:r>
            <a:r>
              <a:rPr lang="en-US" altLang="id-ID" dirty="0" err="1">
                <a:latin typeface="+mj-lt"/>
              </a:rPr>
              <a:t>memiliki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lebih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dari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satu</a:t>
            </a:r>
            <a:r>
              <a:rPr lang="en-US" altLang="id-ID" dirty="0">
                <a:latin typeface="+mj-lt"/>
              </a:rPr>
              <a:t> superclass yang </a:t>
            </a:r>
            <a:r>
              <a:rPr lang="en-US" altLang="id-ID" dirty="0" err="1">
                <a:latin typeface="+mj-lt"/>
              </a:rPr>
              <a:t>berbeda</a:t>
            </a:r>
            <a:r>
              <a:rPr lang="en-US" altLang="id-ID" dirty="0">
                <a:latin typeface="+mj-lt"/>
              </a:rPr>
              <a:t>.</a:t>
            </a:r>
          </a:p>
          <a:p>
            <a:endParaRPr lang="en-US" altLang="id-ID" dirty="0">
              <a:latin typeface="+mj-lt"/>
            </a:endParaRPr>
          </a:p>
          <a:p>
            <a:r>
              <a:rPr lang="en-US" altLang="id-ID" dirty="0" err="1">
                <a:latin typeface="+mj-lt"/>
              </a:rPr>
              <a:t>Contoh</a:t>
            </a:r>
            <a:r>
              <a:rPr lang="en-US" altLang="id-ID" dirty="0">
                <a:latin typeface="+mj-lt"/>
              </a:rPr>
              <a:t>, </a:t>
            </a:r>
            <a:r>
              <a:rPr lang="en-US" altLang="id-ID" dirty="0" err="1">
                <a:latin typeface="+mj-lt"/>
              </a:rPr>
              <a:t>kategori</a:t>
            </a:r>
            <a:r>
              <a:rPr lang="en-US" altLang="id-ID" dirty="0">
                <a:latin typeface="+mj-lt"/>
              </a:rPr>
              <a:t> PEMILIK yang </a:t>
            </a:r>
            <a:r>
              <a:rPr lang="en-US" altLang="id-ID" dirty="0" err="1">
                <a:latin typeface="+mj-lt"/>
              </a:rPr>
              <a:t>merupakan</a:t>
            </a:r>
            <a:r>
              <a:rPr lang="en-US" altLang="id-ID" dirty="0">
                <a:latin typeface="+mj-lt"/>
              </a:rPr>
              <a:t> subclass </a:t>
            </a:r>
            <a:r>
              <a:rPr lang="en-US" altLang="id-ID" dirty="0" err="1">
                <a:latin typeface="+mj-lt"/>
              </a:rPr>
              <a:t>dari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gabungan</a:t>
            </a:r>
            <a:r>
              <a:rPr lang="en-US" altLang="id-ID" dirty="0">
                <a:latin typeface="+mj-lt"/>
              </a:rPr>
              <a:t> ORANG, BANK </a:t>
            </a:r>
            <a:r>
              <a:rPr lang="en-US" altLang="id-ID" dirty="0" err="1">
                <a:latin typeface="+mj-lt"/>
              </a:rPr>
              <a:t>dan</a:t>
            </a:r>
            <a:r>
              <a:rPr lang="en-US" altLang="id-ID" dirty="0">
                <a:latin typeface="+mj-lt"/>
              </a:rPr>
              <a:t> PERUSAHAAN.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latin typeface="+mj-lt"/>
              </a:rPr>
              <a:t>	</a:t>
            </a:r>
            <a:r>
              <a:rPr lang="en-US" altLang="id-ID" dirty="0" err="1">
                <a:latin typeface="+mj-lt"/>
              </a:rPr>
              <a:t>Kategori</a:t>
            </a:r>
            <a:r>
              <a:rPr lang="en-US" altLang="id-ID" dirty="0">
                <a:latin typeface="+mj-lt"/>
              </a:rPr>
              <a:t> KENDARAAN-TERDAFTAR yang </a:t>
            </a:r>
            <a:r>
              <a:rPr lang="en-US" altLang="id-ID" dirty="0" err="1">
                <a:latin typeface="+mj-lt"/>
              </a:rPr>
              <a:t>merupakan</a:t>
            </a:r>
            <a:r>
              <a:rPr lang="en-US" altLang="id-ID" dirty="0">
                <a:latin typeface="+mj-lt"/>
              </a:rPr>
              <a:t> subclass </a:t>
            </a:r>
            <a:r>
              <a:rPr lang="en-US" altLang="id-ID" dirty="0" err="1">
                <a:latin typeface="+mj-lt"/>
              </a:rPr>
              <a:t>dari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gabungan</a:t>
            </a:r>
            <a:r>
              <a:rPr lang="en-US" altLang="id-ID" dirty="0">
                <a:latin typeface="+mj-lt"/>
              </a:rPr>
              <a:t> MOBIL </a:t>
            </a:r>
            <a:r>
              <a:rPr lang="en-US" altLang="id-ID" dirty="0" err="1">
                <a:latin typeface="+mj-lt"/>
              </a:rPr>
              <a:t>dan</a:t>
            </a:r>
            <a:r>
              <a:rPr lang="en-US" altLang="id-ID" dirty="0">
                <a:latin typeface="+mj-lt"/>
              </a:rPr>
              <a:t> TRUK.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latin typeface="+mj-lt"/>
              </a:rPr>
              <a:t>	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FE5-2B54-491A-889E-22C57E4DD912}" type="slidenum">
              <a:rPr lang="en-US" altLang="id-ID"/>
              <a:pPr/>
              <a:t>24</a:t>
            </a:fld>
            <a:endParaRPr lang="en-US" altLang="id-ID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883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endParaRPr lang="id-ID" altLang="id-ID" sz="3200">
              <a:latin typeface="Impact" panose="020B0806030902050204" pitchFamily="34" charset="0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US" altLang="id-ID"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09BD-6D8A-458D-A4B3-F552606E6222}" type="slidenum">
              <a:rPr lang="en-US" altLang="id-ID"/>
              <a:pPr/>
              <a:t>25</a:t>
            </a:fld>
            <a:endParaRPr lang="en-US" altLang="id-ID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1"/>
            <a:ext cx="82296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76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id-ID" sz="3200">
                <a:latin typeface="Impact" panose="020B0806030902050204" pitchFamily="34" charset="0"/>
              </a:rPr>
              <a:t>CONTOH DIAGRAM EER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0172-808E-49C6-8F67-EF073D51C556}" type="slidenum">
              <a:rPr lang="en-US" altLang="id-ID"/>
              <a:pPr/>
              <a:t>26</a:t>
            </a:fld>
            <a:endParaRPr lang="en-US" altLang="id-ID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762000"/>
            <a:ext cx="7620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2438400" y="4800600"/>
            <a:ext cx="6096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d-ID" sz="1400">
                <a:latin typeface="Arial" panose="020B0604020202020204" pitchFamily="34" charset="0"/>
              </a:rPr>
              <a:t>gapok</a:t>
            </a:r>
          </a:p>
        </p:txBody>
      </p:sp>
      <p:sp>
        <p:nvSpPr>
          <p:cNvPr id="94216" name="Oval 8"/>
          <p:cNvSpPr>
            <a:spLocks noChangeArrowheads="1"/>
          </p:cNvSpPr>
          <p:nvPr/>
        </p:nvSpPr>
        <p:spPr bwMode="auto">
          <a:xfrm>
            <a:off x="3810000" y="4800600"/>
            <a:ext cx="6096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d-ID" sz="1400">
                <a:latin typeface="Arial" panose="020B0604020202020204" pitchFamily="34" charset="0"/>
              </a:rPr>
              <a:t>honor</a:t>
            </a:r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>
            <a:off x="27432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>
            <a:off x="41148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71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id-ID" sz="3200">
                <a:latin typeface="Impact" panose="020B0806030902050204" pitchFamily="34" charset="0"/>
              </a:rPr>
              <a:t>Aturan Transformasi Diagram ER/EER </a:t>
            </a:r>
            <a:br>
              <a:rPr lang="en-US" altLang="id-ID" sz="3200">
                <a:latin typeface="Impact" panose="020B0806030902050204" pitchFamily="34" charset="0"/>
              </a:rPr>
            </a:br>
            <a:r>
              <a:rPr lang="en-US" altLang="id-ID" sz="3200">
                <a:latin typeface="Impact" panose="020B0806030902050204" pitchFamily="34" charset="0"/>
              </a:rPr>
              <a:t>ke Model Relasional	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>
            <a:normAutofit lnSpcReduction="10000"/>
          </a:bodyPr>
          <a:lstStyle/>
          <a:p>
            <a:endParaRPr lang="en-US" altLang="id-ID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1.	</a:t>
            </a:r>
            <a:r>
              <a:rPr lang="en-US" altLang="id-ID" sz="2400" dirty="0" err="1">
                <a:latin typeface="+mj-lt"/>
              </a:rPr>
              <a:t>Transformasi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Entitas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Kuat</a:t>
            </a:r>
            <a:endParaRPr lang="en-US" altLang="id-ID" sz="2400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	</a:t>
            </a:r>
            <a:r>
              <a:rPr lang="en-US" altLang="id-ID" sz="2400" dirty="0" err="1">
                <a:latin typeface="+mj-lt"/>
              </a:rPr>
              <a:t>Untuk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setiap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entitas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pada</a:t>
            </a:r>
            <a:r>
              <a:rPr lang="en-US" altLang="id-ID" sz="2400" dirty="0">
                <a:latin typeface="+mj-lt"/>
              </a:rPr>
              <a:t> diagram ER </a:t>
            </a:r>
            <a:r>
              <a:rPr lang="en-US" altLang="id-ID" sz="2400" dirty="0" err="1">
                <a:latin typeface="+mj-lt"/>
              </a:rPr>
              <a:t>dibuatkan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suatu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relasi</a:t>
            </a:r>
            <a:r>
              <a:rPr lang="en-US" altLang="id-ID" sz="2400" dirty="0">
                <a:latin typeface="+mj-lt"/>
              </a:rPr>
              <a:t> yang </a:t>
            </a:r>
            <a:r>
              <a:rPr lang="en-US" altLang="id-ID" sz="2400" dirty="0" err="1">
                <a:latin typeface="+mj-lt"/>
              </a:rPr>
              <a:t>memuat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semua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atribut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tunggal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dari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entitas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tersebut</a:t>
            </a:r>
            <a:r>
              <a:rPr lang="en-US" altLang="id-ID" sz="2400" dirty="0">
                <a:latin typeface="+mj-lt"/>
              </a:rPr>
              <a:t>. </a:t>
            </a:r>
            <a:r>
              <a:rPr lang="en-US" altLang="id-ID" sz="2400" dirty="0" err="1">
                <a:latin typeface="+mj-lt"/>
              </a:rPr>
              <a:t>Sedangkan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untuk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atribut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komposit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hanya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dimuat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komponen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atributnya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saja</a:t>
            </a:r>
            <a:r>
              <a:rPr lang="en-US" altLang="id-ID" sz="2400" dirty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latin typeface="+mj-lt"/>
              </a:rPr>
              <a:t>	</a:t>
            </a:r>
            <a:endParaRPr lang="en-US" altLang="id-ID" sz="1600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1600" dirty="0">
                <a:latin typeface="+mj-lt"/>
              </a:rPr>
              <a:t>	</a:t>
            </a:r>
            <a:r>
              <a:rPr lang="en-US" altLang="id-ID" sz="2000" dirty="0">
                <a:latin typeface="+mj-lt"/>
              </a:rPr>
              <a:t>PEGAWAI (NIP,NAMA,TGL-LH,ALM1,KDPOS,UMUR)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 dirty="0">
                <a:latin typeface="+mj-lt"/>
              </a:rPr>
              <a:t>		</a:t>
            </a:r>
            <a:r>
              <a:rPr lang="en-US" altLang="id-ID" sz="2000" dirty="0" err="1">
                <a:latin typeface="+mj-lt"/>
              </a:rPr>
              <a:t>Kunci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utama</a:t>
            </a:r>
            <a:r>
              <a:rPr lang="en-US" altLang="id-ID" sz="2000" dirty="0">
                <a:latin typeface="+mj-lt"/>
              </a:rPr>
              <a:t> (</a:t>
            </a:r>
            <a:r>
              <a:rPr lang="en-US" altLang="id-ID" sz="2000" i="1" dirty="0">
                <a:latin typeface="+mj-lt"/>
              </a:rPr>
              <a:t>primary key</a:t>
            </a:r>
            <a:r>
              <a:rPr lang="en-US" altLang="id-ID" sz="2000" dirty="0">
                <a:latin typeface="+mj-lt"/>
              </a:rPr>
              <a:t>) : NIP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 dirty="0">
                <a:latin typeface="+mj-lt"/>
              </a:rPr>
              <a:t>	DIVISI (KODEDIV,NAMADIV,LOKASI)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 dirty="0">
                <a:latin typeface="+mj-lt"/>
              </a:rPr>
              <a:t>		</a:t>
            </a:r>
            <a:r>
              <a:rPr lang="en-US" altLang="id-ID" sz="2000" dirty="0" err="1">
                <a:latin typeface="+mj-lt"/>
              </a:rPr>
              <a:t>Kunci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utama</a:t>
            </a:r>
            <a:r>
              <a:rPr lang="en-US" altLang="id-ID" sz="2000" dirty="0">
                <a:latin typeface="+mj-lt"/>
              </a:rPr>
              <a:t> : KODEDIV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 dirty="0">
                <a:latin typeface="+mj-lt"/>
              </a:rPr>
              <a:t>	PROYEK (KODEPRO,NAMAPRO)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 dirty="0">
                <a:latin typeface="+mj-lt"/>
              </a:rPr>
              <a:t>		</a:t>
            </a:r>
            <a:r>
              <a:rPr lang="en-US" altLang="id-ID" sz="2000" dirty="0" err="1">
                <a:latin typeface="+mj-lt"/>
              </a:rPr>
              <a:t>Kunci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utama</a:t>
            </a:r>
            <a:r>
              <a:rPr lang="en-US" altLang="id-ID" sz="2000" dirty="0">
                <a:latin typeface="+mj-lt"/>
              </a:rPr>
              <a:t> : KODEPRO</a:t>
            </a:r>
          </a:p>
          <a:p>
            <a:pPr>
              <a:buFont typeface="Wingdings" panose="05000000000000000000" pitchFamily="2" charset="2"/>
              <a:buNone/>
            </a:pPr>
            <a:endParaRPr lang="en-US" altLang="id-ID" sz="2000" dirty="0">
              <a:latin typeface="+mj-lt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FBB1-8739-4810-8B41-8799C6BE3EB2}" type="slidenum">
              <a:rPr lang="en-US" altLang="id-ID"/>
              <a:pPr/>
              <a:t>27</a:t>
            </a:fld>
            <a:endParaRPr lang="en-US" altLang="id-ID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4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304801"/>
            <a:ext cx="8229600" cy="58213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latin typeface="+mj-lt"/>
              </a:rPr>
              <a:t>2.	</a:t>
            </a:r>
            <a:r>
              <a:rPr lang="en-US" altLang="id-ID" sz="2400" dirty="0" err="1">
                <a:latin typeface="+mj-lt"/>
              </a:rPr>
              <a:t>Transformasi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Atribut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Bernilai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Banyak</a:t>
            </a:r>
            <a:endParaRPr lang="en-US" altLang="id-ID" sz="2400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	</a:t>
            </a:r>
            <a:r>
              <a:rPr lang="en-US" altLang="id-ID" sz="2400" dirty="0" err="1">
                <a:latin typeface="+mj-lt"/>
              </a:rPr>
              <a:t>Setiap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entitas</a:t>
            </a:r>
            <a:r>
              <a:rPr lang="en-US" altLang="id-ID" sz="2400" dirty="0">
                <a:latin typeface="+mj-lt"/>
              </a:rPr>
              <a:t> yang </a:t>
            </a:r>
            <a:r>
              <a:rPr lang="en-US" altLang="id-ID" sz="2400" dirty="0" err="1">
                <a:latin typeface="+mj-lt"/>
              </a:rPr>
              <a:t>mempunyai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atribut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bernilai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banyak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dibuat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relasi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baru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dimana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kunci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utamanya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merupakan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gabungan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dari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kunci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utama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dari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relasi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asal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dengan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atribut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bernilai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banyak</a:t>
            </a:r>
            <a:r>
              <a:rPr lang="en-US" altLang="id-ID" sz="2400" dirty="0">
                <a:latin typeface="+mj-lt"/>
              </a:rPr>
              <a:t>.</a:t>
            </a:r>
          </a:p>
          <a:p>
            <a:endParaRPr lang="en-US" altLang="id-ID" sz="2400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1800" dirty="0">
                <a:latin typeface="+mj-lt"/>
              </a:rPr>
              <a:t>	</a:t>
            </a:r>
            <a:r>
              <a:rPr lang="en-US" altLang="id-ID" sz="2000" dirty="0">
                <a:latin typeface="+mj-lt"/>
              </a:rPr>
              <a:t>LOKASIPRO (KODEPRO,LOKPRO)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 dirty="0">
                <a:latin typeface="+mj-lt"/>
              </a:rPr>
              <a:t>		</a:t>
            </a:r>
            <a:r>
              <a:rPr lang="en-US" altLang="id-ID" sz="2000" dirty="0" err="1">
                <a:latin typeface="+mj-lt"/>
              </a:rPr>
              <a:t>Kunci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utama</a:t>
            </a:r>
            <a:r>
              <a:rPr lang="en-US" altLang="id-ID" sz="2000" dirty="0">
                <a:latin typeface="+mj-lt"/>
              </a:rPr>
              <a:t> : KODEPRO+LOKPRO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 dirty="0">
                <a:latin typeface="+mj-lt"/>
              </a:rPr>
              <a:t>		</a:t>
            </a:r>
            <a:r>
              <a:rPr lang="en-US" altLang="id-ID" sz="2000" dirty="0" err="1">
                <a:latin typeface="+mj-lt"/>
              </a:rPr>
              <a:t>Kunci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asing</a:t>
            </a:r>
            <a:r>
              <a:rPr lang="en-US" altLang="id-ID" sz="2000" dirty="0">
                <a:latin typeface="+mj-lt"/>
              </a:rPr>
              <a:t> (</a:t>
            </a:r>
            <a:r>
              <a:rPr lang="en-US" altLang="id-ID" sz="2000" i="1" dirty="0">
                <a:latin typeface="+mj-lt"/>
              </a:rPr>
              <a:t>foreign key</a:t>
            </a:r>
            <a:r>
              <a:rPr lang="en-US" altLang="id-ID" sz="2000" dirty="0">
                <a:latin typeface="+mj-lt"/>
              </a:rPr>
              <a:t>): KODEPRO yang </a:t>
            </a:r>
            <a:r>
              <a:rPr lang="en-US" altLang="id-ID" sz="2000" dirty="0" err="1">
                <a:latin typeface="+mj-lt"/>
              </a:rPr>
              <a:t>bereferensi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pada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relasi</a:t>
            </a:r>
            <a:r>
              <a:rPr lang="en-US" altLang="id-ID" sz="2000" dirty="0">
                <a:latin typeface="+mj-lt"/>
              </a:rPr>
              <a:t> PROYEK</a:t>
            </a:r>
          </a:p>
          <a:p>
            <a:endParaRPr lang="en-US" altLang="id-ID" sz="2000" dirty="0">
              <a:latin typeface="+mj-lt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6C65-9715-4AA5-ADCD-8639168152A1}" type="slidenum">
              <a:rPr lang="en-US" altLang="id-ID"/>
              <a:pPr/>
              <a:t>28</a:t>
            </a:fld>
            <a:endParaRPr lang="en-US" altLang="id-ID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622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304801"/>
            <a:ext cx="8229600" cy="58213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3.	</a:t>
            </a:r>
            <a:r>
              <a:rPr lang="en-US" altLang="id-ID" sz="2400" dirty="0" err="1">
                <a:latin typeface="+mj-lt"/>
              </a:rPr>
              <a:t>Transformasi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Entitas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Lemah</a:t>
            </a:r>
            <a:endParaRPr lang="en-US" altLang="id-ID" sz="2400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	</a:t>
            </a:r>
            <a:r>
              <a:rPr lang="en-US" altLang="id-ID" sz="2400" dirty="0" err="1">
                <a:latin typeface="+mj-lt"/>
              </a:rPr>
              <a:t>Setiap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Entitas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Lemah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dibuat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relasi</a:t>
            </a:r>
            <a:r>
              <a:rPr lang="en-US" altLang="id-ID" sz="2400" dirty="0">
                <a:latin typeface="+mj-lt"/>
              </a:rPr>
              <a:t> yang </a:t>
            </a:r>
            <a:r>
              <a:rPr lang="en-US" altLang="id-ID" sz="2400" dirty="0" err="1">
                <a:latin typeface="+mj-lt"/>
              </a:rPr>
              <a:t>memuat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semua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atribut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tunggal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pada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entitas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tersebut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dimana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kunci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utamanya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adalah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gabungan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dari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kunci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parsial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kunci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utama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dari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induknya</a:t>
            </a:r>
            <a:r>
              <a:rPr lang="en-US" altLang="id-ID" sz="2400" dirty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id-ID" sz="2400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	</a:t>
            </a:r>
            <a:r>
              <a:rPr lang="en-US" altLang="id-ID" sz="2000" dirty="0">
                <a:latin typeface="+mj-lt"/>
              </a:rPr>
              <a:t>TANGGUNGAN (NIP,NAMATGG,JNSKELAMIN,HUBUNGAN)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 dirty="0">
                <a:latin typeface="+mj-lt"/>
              </a:rPr>
              <a:t>	</a:t>
            </a:r>
            <a:r>
              <a:rPr lang="en-US" altLang="id-ID" sz="2000" dirty="0" err="1">
                <a:latin typeface="+mj-lt"/>
              </a:rPr>
              <a:t>Kunci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utama</a:t>
            </a:r>
            <a:r>
              <a:rPr lang="en-US" altLang="id-ID" sz="2000" dirty="0">
                <a:latin typeface="+mj-lt"/>
              </a:rPr>
              <a:t> : NIP+NAMATGG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 dirty="0">
                <a:latin typeface="+mj-lt"/>
              </a:rPr>
              <a:t>	</a:t>
            </a:r>
            <a:r>
              <a:rPr lang="en-US" altLang="id-ID" sz="2000" dirty="0" err="1">
                <a:latin typeface="+mj-lt"/>
              </a:rPr>
              <a:t>Kunci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asing</a:t>
            </a:r>
            <a:r>
              <a:rPr lang="en-US" altLang="id-ID" sz="2000" dirty="0">
                <a:latin typeface="+mj-lt"/>
              </a:rPr>
              <a:t>	: NIP yang </a:t>
            </a:r>
            <a:r>
              <a:rPr lang="en-US" altLang="id-ID" sz="2000" dirty="0" err="1">
                <a:latin typeface="+mj-lt"/>
              </a:rPr>
              <a:t>bereferensi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ke</a:t>
            </a:r>
            <a:r>
              <a:rPr lang="en-US" altLang="id-ID" sz="2000" dirty="0">
                <a:latin typeface="+mj-lt"/>
              </a:rPr>
              <a:t> NIP </a:t>
            </a:r>
            <a:r>
              <a:rPr lang="en-US" altLang="id-ID" sz="2000" dirty="0" err="1">
                <a:latin typeface="+mj-lt"/>
              </a:rPr>
              <a:t>pada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relasi</a:t>
            </a:r>
            <a:r>
              <a:rPr lang="en-US" altLang="id-ID" sz="2000" dirty="0">
                <a:latin typeface="+mj-lt"/>
              </a:rPr>
              <a:t> PEGAWAI</a:t>
            </a:r>
          </a:p>
          <a:p>
            <a:pPr>
              <a:buFont typeface="Wingdings" panose="05000000000000000000" pitchFamily="2" charset="2"/>
              <a:buNone/>
            </a:pPr>
            <a:endParaRPr lang="en-US" altLang="id-ID" sz="2000" dirty="0">
              <a:latin typeface="+mj-lt"/>
            </a:endParaRPr>
          </a:p>
          <a:p>
            <a:endParaRPr lang="en-US" altLang="id-ID" sz="2000" dirty="0">
              <a:latin typeface="+mj-lt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9BA3-CD95-4C49-AFFF-ED0B2349CFAC}" type="slidenum">
              <a:rPr lang="en-US" altLang="id-ID"/>
              <a:pPr/>
              <a:t>29</a:t>
            </a:fld>
            <a:endParaRPr lang="en-US" altLang="id-ID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12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id-ID" sz="3200">
                <a:latin typeface="Impact" panose="020B0806030902050204" pitchFamily="34" charset="0"/>
              </a:rPr>
              <a:t>KONSEP MODEL 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Model ER =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kumpulan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konsep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 err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entitas</a:t>
            </a:r>
            <a:r>
              <a:rPr lang="en-US" altLang="id-ID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id-ID" dirty="0" err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atribut</a:t>
            </a:r>
            <a:r>
              <a:rPr lang="en-US" altLang="id-ID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relationship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serta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konstrain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lainnya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menggambar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kan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basis data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basis data</a:t>
            </a:r>
          </a:p>
          <a:p>
            <a:endParaRPr lang="en-US" alt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Dikembangkan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Chen (1976)</a:t>
            </a:r>
          </a:p>
          <a:p>
            <a:endParaRPr lang="en-US" alt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id-ID" dirty="0" err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Entitas</a:t>
            </a:r>
            <a:r>
              <a:rPr lang="en-US" altLang="id-ID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objek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fisik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maupun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konsep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 yang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dibedakan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objek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lainnya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Tx/>
              <a:buNone/>
            </a:pP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entitas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MAHASISWA,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entitas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BUKU, </a:t>
            </a:r>
            <a:r>
              <a:rPr lang="en-US" altLang="id-ID" dirty="0" err="1">
                <a:latin typeface="Calibri" panose="020F0502020204030204" pitchFamily="34" charset="0"/>
                <a:cs typeface="Calibri" panose="020F0502020204030204" pitchFamily="34" charset="0"/>
              </a:rPr>
              <a:t>entitas</a:t>
            </a:r>
            <a:r>
              <a:rPr lang="en-US" altLang="id-ID" dirty="0">
                <a:latin typeface="Calibri" panose="020F0502020204030204" pitchFamily="34" charset="0"/>
                <a:cs typeface="Calibri" panose="020F0502020204030204" pitchFamily="34" charset="0"/>
              </a:rPr>
              <a:t> MATAKULIAH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5F00-18C1-4D16-A1F6-97DEDA2F8C68}" type="slidenum">
              <a:rPr lang="en-US" altLang="id-ID"/>
              <a:pPr/>
              <a:t>3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98748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28601"/>
            <a:ext cx="8229600" cy="58975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4.	</a:t>
            </a:r>
            <a:r>
              <a:rPr lang="en-US" altLang="id-ID" sz="2400" dirty="0" err="1">
                <a:latin typeface="+mj-lt"/>
              </a:rPr>
              <a:t>Transformasi</a:t>
            </a:r>
            <a:r>
              <a:rPr lang="en-US" altLang="id-ID" sz="2400" dirty="0">
                <a:latin typeface="+mj-lt"/>
              </a:rPr>
              <a:t> Relationship </a:t>
            </a:r>
            <a:r>
              <a:rPr lang="en-US" altLang="id-ID" sz="2400" dirty="0" err="1">
                <a:latin typeface="+mj-lt"/>
              </a:rPr>
              <a:t>Berderajat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Satu</a:t>
            </a:r>
            <a:r>
              <a:rPr lang="en-US" altLang="id-ID" sz="2400" dirty="0">
                <a:latin typeface="+mj-lt"/>
              </a:rPr>
              <a:t> 1:N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	</a:t>
            </a:r>
            <a:r>
              <a:rPr lang="en-US" altLang="id-ID" sz="2400" dirty="0" err="1">
                <a:latin typeface="+mj-lt"/>
              </a:rPr>
              <a:t>Untuk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setiap</a:t>
            </a:r>
            <a:r>
              <a:rPr lang="en-US" altLang="id-ID" sz="2400" dirty="0">
                <a:latin typeface="+mj-lt"/>
              </a:rPr>
              <a:t> relationship </a:t>
            </a:r>
            <a:r>
              <a:rPr lang="en-US" altLang="id-ID" sz="2400" dirty="0" err="1">
                <a:latin typeface="+mj-lt"/>
              </a:rPr>
              <a:t>berderajat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satu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dengan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kardinalitas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satu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ke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banyak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pada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suatu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entitas</a:t>
            </a:r>
            <a:r>
              <a:rPr lang="en-US" altLang="id-ID" sz="2400" dirty="0">
                <a:latin typeface="+mj-lt"/>
              </a:rPr>
              <a:t>, </a:t>
            </a:r>
            <a:r>
              <a:rPr lang="en-US" altLang="id-ID" sz="2400" dirty="0" err="1">
                <a:latin typeface="+mj-lt"/>
              </a:rPr>
              <a:t>maka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pada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relasi</a:t>
            </a:r>
            <a:r>
              <a:rPr lang="en-US" altLang="id-ID" sz="2400" dirty="0">
                <a:latin typeface="+mj-lt"/>
              </a:rPr>
              <a:t> yang </a:t>
            </a:r>
            <a:r>
              <a:rPr lang="en-US" altLang="id-ID" sz="2400" dirty="0" err="1">
                <a:latin typeface="+mj-lt"/>
              </a:rPr>
              <a:t>merepresentasikan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entitas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tersebut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perlu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ditambahkan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kunci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asing</a:t>
            </a:r>
            <a:r>
              <a:rPr lang="en-US" altLang="id-ID" sz="2400" dirty="0">
                <a:latin typeface="+mj-lt"/>
              </a:rPr>
              <a:t> yang </a:t>
            </a:r>
            <a:r>
              <a:rPr lang="en-US" altLang="id-ID" sz="2400" dirty="0" err="1">
                <a:latin typeface="+mj-lt"/>
              </a:rPr>
              <a:t>bereferensi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ke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kunci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utama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dari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relasi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itu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sendiri</a:t>
            </a:r>
            <a:r>
              <a:rPr lang="en-US" altLang="id-ID" sz="2400" dirty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id-ID" sz="2400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	</a:t>
            </a:r>
            <a:r>
              <a:rPr lang="en-US" altLang="id-ID" sz="2000" dirty="0">
                <a:latin typeface="+mj-lt"/>
              </a:rPr>
              <a:t>PEGAWAI (NIP,NAMA,TGL-LH,ALM1,KDPOS,UMUR,KODEATASAN)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 dirty="0">
                <a:latin typeface="+mj-lt"/>
              </a:rPr>
              <a:t>		</a:t>
            </a:r>
            <a:r>
              <a:rPr lang="en-US" altLang="id-ID" sz="2000" dirty="0" err="1">
                <a:latin typeface="+mj-lt"/>
              </a:rPr>
              <a:t>Kunci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utama</a:t>
            </a:r>
            <a:r>
              <a:rPr lang="en-US" altLang="id-ID" sz="2000" dirty="0">
                <a:latin typeface="+mj-lt"/>
              </a:rPr>
              <a:t> : NIP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 dirty="0">
                <a:latin typeface="+mj-lt"/>
              </a:rPr>
              <a:t>		</a:t>
            </a:r>
            <a:r>
              <a:rPr lang="en-US" altLang="id-ID" sz="2000" dirty="0" err="1">
                <a:latin typeface="+mj-lt"/>
              </a:rPr>
              <a:t>Kunci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asing</a:t>
            </a:r>
            <a:r>
              <a:rPr lang="en-US" altLang="id-ID" sz="2000" dirty="0">
                <a:latin typeface="+mj-lt"/>
              </a:rPr>
              <a:t> : KODEATASAN yang </a:t>
            </a:r>
            <a:r>
              <a:rPr lang="en-US" altLang="id-ID" sz="2000" dirty="0" err="1">
                <a:latin typeface="+mj-lt"/>
              </a:rPr>
              <a:t>bereferensi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pada</a:t>
            </a:r>
            <a:r>
              <a:rPr lang="en-US" altLang="id-ID" sz="2000" dirty="0">
                <a:latin typeface="+mj-lt"/>
              </a:rPr>
              <a:t> NIP</a:t>
            </a:r>
          </a:p>
          <a:p>
            <a:pPr>
              <a:buFont typeface="Wingdings" panose="05000000000000000000" pitchFamily="2" charset="2"/>
              <a:buNone/>
            </a:pPr>
            <a:endParaRPr lang="en-US" altLang="id-ID" sz="2000" dirty="0">
              <a:latin typeface="+mj-lt"/>
            </a:endParaRPr>
          </a:p>
          <a:p>
            <a:endParaRPr lang="en-US" altLang="id-ID" sz="2000" dirty="0">
              <a:latin typeface="+mj-lt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5BAA-CC65-4DCC-8585-644EBDD44C74}" type="slidenum">
              <a:rPr lang="en-US" altLang="id-ID"/>
              <a:pPr/>
              <a:t>30</a:t>
            </a:fld>
            <a:endParaRPr lang="en-US" altLang="id-ID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36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28601"/>
            <a:ext cx="8229600" cy="58975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5.	</a:t>
            </a:r>
            <a:r>
              <a:rPr lang="en-US" altLang="id-ID" sz="2400" dirty="0" err="1">
                <a:latin typeface="+mj-lt"/>
              </a:rPr>
              <a:t>Transformasi</a:t>
            </a:r>
            <a:r>
              <a:rPr lang="en-US" altLang="id-ID" sz="2400" dirty="0">
                <a:latin typeface="+mj-lt"/>
              </a:rPr>
              <a:t> Relationship </a:t>
            </a:r>
            <a:r>
              <a:rPr lang="en-US" altLang="id-ID" sz="2400" dirty="0" err="1">
                <a:latin typeface="+mj-lt"/>
              </a:rPr>
              <a:t>Berderajat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Satu</a:t>
            </a:r>
            <a:r>
              <a:rPr lang="en-US" altLang="id-ID" sz="2400" dirty="0">
                <a:latin typeface="+mj-lt"/>
              </a:rPr>
              <a:t> M:N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	</a:t>
            </a:r>
            <a:r>
              <a:rPr lang="en-US" altLang="id-ID" sz="2400" dirty="0" err="1">
                <a:latin typeface="+mj-lt"/>
              </a:rPr>
              <a:t>Setiap</a:t>
            </a:r>
            <a:r>
              <a:rPr lang="en-US" altLang="id-ID" sz="2400" dirty="0">
                <a:latin typeface="+mj-lt"/>
              </a:rPr>
              <a:t> relationship </a:t>
            </a:r>
            <a:r>
              <a:rPr lang="en-US" altLang="id-ID" sz="2400" dirty="0" err="1">
                <a:latin typeface="+mj-lt"/>
              </a:rPr>
              <a:t>berderajat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satu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dengan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kardinalitas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banyak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ke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banyak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pada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suatu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entitas</a:t>
            </a:r>
            <a:r>
              <a:rPr lang="en-US" altLang="id-ID" sz="2400" dirty="0">
                <a:latin typeface="+mj-lt"/>
              </a:rPr>
              <a:t>, </a:t>
            </a:r>
            <a:r>
              <a:rPr lang="en-US" altLang="id-ID" sz="2400" dirty="0" err="1">
                <a:latin typeface="+mj-lt"/>
              </a:rPr>
              <a:t>maka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perlu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dibuat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relasi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baru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dimana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kunci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utamanya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merupakan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gabungan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dari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kunci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utama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relasi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asal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kunci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utama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relasi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asal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itu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sendiri</a:t>
            </a:r>
            <a:r>
              <a:rPr lang="en-US" altLang="id-ID" sz="2400" dirty="0">
                <a:latin typeface="+mj-lt"/>
              </a:rPr>
              <a:t> yang </a:t>
            </a:r>
            <a:r>
              <a:rPr lang="en-US" altLang="id-ID" sz="2400" dirty="0" err="1">
                <a:latin typeface="+mj-lt"/>
              </a:rPr>
              <a:t>diberi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nama</a:t>
            </a:r>
            <a:r>
              <a:rPr lang="en-US" altLang="id-ID" sz="2400" dirty="0">
                <a:latin typeface="+mj-lt"/>
              </a:rPr>
              <a:t> lain.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	</a:t>
            </a:r>
            <a:r>
              <a:rPr lang="en-US" altLang="id-ID" sz="2000" dirty="0">
                <a:latin typeface="+mj-lt"/>
              </a:rPr>
              <a:t>KOMPONENBRG (KODEBRG, KODEKOMP, JUMLAH)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 dirty="0">
                <a:latin typeface="+mj-lt"/>
              </a:rPr>
              <a:t>	</a:t>
            </a:r>
            <a:r>
              <a:rPr lang="en-US" altLang="id-ID" sz="2000" dirty="0" err="1">
                <a:latin typeface="+mj-lt"/>
              </a:rPr>
              <a:t>Kunci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utama</a:t>
            </a:r>
            <a:r>
              <a:rPr lang="en-US" altLang="id-ID" sz="2000" dirty="0">
                <a:latin typeface="+mj-lt"/>
              </a:rPr>
              <a:t> : KODEBRG+KODEKOMP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 dirty="0">
                <a:latin typeface="+mj-lt"/>
              </a:rPr>
              <a:t>	</a:t>
            </a:r>
            <a:r>
              <a:rPr lang="en-US" altLang="id-ID" sz="2000" dirty="0" err="1">
                <a:latin typeface="+mj-lt"/>
              </a:rPr>
              <a:t>Kunci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asing</a:t>
            </a:r>
            <a:r>
              <a:rPr lang="en-US" altLang="id-ID" sz="2000" dirty="0">
                <a:latin typeface="+mj-lt"/>
              </a:rPr>
              <a:t> : KODEKOMP yang </a:t>
            </a:r>
            <a:r>
              <a:rPr lang="en-US" altLang="id-ID" sz="2000" dirty="0" err="1">
                <a:latin typeface="+mj-lt"/>
              </a:rPr>
              <a:t>bereferensi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ke</a:t>
            </a:r>
            <a:r>
              <a:rPr lang="en-US" altLang="id-ID" sz="2000" dirty="0">
                <a:latin typeface="+mj-lt"/>
              </a:rPr>
              <a:t> KODEBRG</a:t>
            </a:r>
          </a:p>
          <a:p>
            <a:pPr>
              <a:buFont typeface="Wingdings" panose="05000000000000000000" pitchFamily="2" charset="2"/>
              <a:buNone/>
            </a:pPr>
            <a:endParaRPr lang="en-US" altLang="id-ID" sz="2400" dirty="0">
              <a:latin typeface="+mj-lt"/>
            </a:endParaRPr>
          </a:p>
          <a:p>
            <a:endParaRPr lang="en-US" altLang="id-ID" sz="24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34C2-EE10-4704-BDAF-DE5F8698ABF4}" type="slidenum">
              <a:rPr lang="en-US" altLang="id-ID"/>
              <a:pPr/>
              <a:t>31</a:t>
            </a:fld>
            <a:endParaRPr lang="en-US" altLang="id-ID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343400"/>
            <a:ext cx="6705600" cy="197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71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28601"/>
            <a:ext cx="8229600" cy="58975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 sz="2400" dirty="0" smtClean="0">
                <a:latin typeface="+mj-lt"/>
              </a:rPr>
              <a:t>6.Transformasi </a:t>
            </a:r>
            <a:r>
              <a:rPr lang="en-US" altLang="id-ID" sz="2400" dirty="0">
                <a:latin typeface="+mj-lt"/>
              </a:rPr>
              <a:t>Relationship </a:t>
            </a:r>
            <a:r>
              <a:rPr lang="en-US" altLang="id-ID" sz="2400" dirty="0" err="1">
                <a:latin typeface="+mj-lt"/>
              </a:rPr>
              <a:t>Berderajat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Dua</a:t>
            </a:r>
            <a:r>
              <a:rPr lang="en-US" altLang="id-ID" sz="2400" dirty="0">
                <a:latin typeface="+mj-lt"/>
              </a:rPr>
              <a:t> 1:1 </a:t>
            </a:r>
            <a:r>
              <a:rPr lang="en-US" altLang="id-ID" sz="2400" dirty="0" err="1">
                <a:latin typeface="+mj-lt"/>
              </a:rPr>
              <a:t>dan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Partisipasi</a:t>
            </a:r>
            <a:r>
              <a:rPr lang="en-US" altLang="id-ID" sz="2400" dirty="0">
                <a:latin typeface="+mj-lt"/>
              </a:rPr>
              <a:t> Total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	</a:t>
            </a:r>
            <a:r>
              <a:rPr lang="en-US" altLang="id-ID" sz="2400" dirty="0" err="1">
                <a:latin typeface="+mj-lt"/>
              </a:rPr>
              <a:t>Untuk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setiap</a:t>
            </a:r>
            <a:r>
              <a:rPr lang="en-US" altLang="id-ID" sz="2400" dirty="0">
                <a:latin typeface="+mj-lt"/>
              </a:rPr>
              <a:t> relationship </a:t>
            </a:r>
            <a:r>
              <a:rPr lang="en-US" altLang="id-ID" sz="2400" dirty="0" err="1">
                <a:latin typeface="+mj-lt"/>
              </a:rPr>
              <a:t>berderajat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dua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dengan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kardinalitas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satu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ke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satu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kedua-duanya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berpartisipasi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secara</a:t>
            </a:r>
            <a:r>
              <a:rPr lang="en-US" altLang="id-ID" sz="2400" dirty="0">
                <a:latin typeface="+mj-lt"/>
              </a:rPr>
              <a:t> total, </a:t>
            </a:r>
            <a:r>
              <a:rPr lang="en-US" altLang="id-ID" sz="2400" dirty="0" err="1">
                <a:latin typeface="+mj-lt"/>
              </a:rPr>
              <a:t>maka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perlu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dibuat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suatu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relasi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gabungan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dimana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kunci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utamanya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dapat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dipilih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salah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satu</a:t>
            </a:r>
            <a:r>
              <a:rPr lang="en-US" altLang="id-ID" sz="2400" dirty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	</a:t>
            </a:r>
            <a:r>
              <a:rPr lang="en-US" altLang="id-ID" sz="2000" dirty="0">
                <a:latin typeface="+mj-lt"/>
              </a:rPr>
              <a:t>PEGAWAI (NIP,...,KODEPRO,...)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 dirty="0">
                <a:latin typeface="+mj-lt"/>
              </a:rPr>
              <a:t>	</a:t>
            </a:r>
            <a:r>
              <a:rPr lang="en-US" altLang="id-ID" sz="2000" dirty="0" err="1">
                <a:latin typeface="+mj-lt"/>
              </a:rPr>
              <a:t>Kunci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utama</a:t>
            </a:r>
            <a:r>
              <a:rPr lang="en-US" altLang="id-ID" sz="2000" dirty="0">
                <a:latin typeface="+mj-lt"/>
              </a:rPr>
              <a:t> : NIP </a:t>
            </a:r>
            <a:r>
              <a:rPr lang="en-US" altLang="id-ID" sz="2000" dirty="0" err="1">
                <a:latin typeface="+mj-lt"/>
              </a:rPr>
              <a:t>atau</a:t>
            </a:r>
            <a:r>
              <a:rPr lang="en-US" altLang="id-ID" sz="2000" dirty="0">
                <a:latin typeface="+mj-lt"/>
              </a:rPr>
              <a:t> KODEPRO</a:t>
            </a:r>
          </a:p>
          <a:p>
            <a:endParaRPr lang="en-US" altLang="id-ID" sz="2400" dirty="0">
              <a:latin typeface="+mj-lt"/>
            </a:endParaRPr>
          </a:p>
          <a:p>
            <a:endParaRPr lang="en-US" altLang="id-ID" sz="2400" dirty="0">
              <a:latin typeface="+mj-lt"/>
            </a:endParaRPr>
          </a:p>
          <a:p>
            <a:endParaRPr lang="en-US" altLang="id-ID" sz="2400" dirty="0">
              <a:latin typeface="+mj-lt"/>
            </a:endParaRPr>
          </a:p>
          <a:p>
            <a:endParaRPr lang="en-US" altLang="id-ID" sz="2400" dirty="0">
              <a:latin typeface="+mj-lt"/>
            </a:endParaRPr>
          </a:p>
          <a:p>
            <a:endParaRPr lang="en-US" altLang="id-ID" sz="24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7DBA8-C233-4869-B597-2B7B47E6000C}" type="slidenum">
              <a:rPr lang="en-US" altLang="id-ID"/>
              <a:pPr/>
              <a:t>32</a:t>
            </a:fld>
            <a:endParaRPr lang="en-US" altLang="id-ID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67201"/>
            <a:ext cx="73914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1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28601"/>
            <a:ext cx="8229600" cy="58975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7.	</a:t>
            </a:r>
            <a:r>
              <a:rPr lang="en-US" altLang="id-ID" sz="2400" dirty="0" err="1">
                <a:latin typeface="+mj-lt"/>
              </a:rPr>
              <a:t>Transformasi</a:t>
            </a:r>
            <a:r>
              <a:rPr lang="en-US" altLang="id-ID" sz="2400" dirty="0">
                <a:latin typeface="+mj-lt"/>
              </a:rPr>
              <a:t> Relationship </a:t>
            </a:r>
            <a:r>
              <a:rPr lang="en-US" altLang="id-ID" sz="2400" dirty="0" err="1">
                <a:latin typeface="+mj-lt"/>
              </a:rPr>
              <a:t>Berderajat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Dua</a:t>
            </a:r>
            <a:r>
              <a:rPr lang="en-US" altLang="id-ID" sz="2400" dirty="0">
                <a:latin typeface="+mj-lt"/>
              </a:rPr>
              <a:t> 1:1 </a:t>
            </a:r>
            <a:r>
              <a:rPr lang="en-US" altLang="id-ID" sz="2400" dirty="0" err="1">
                <a:latin typeface="+mj-lt"/>
              </a:rPr>
              <a:t>dan</a:t>
            </a:r>
            <a:r>
              <a:rPr lang="en-US" altLang="id-ID" sz="2400" dirty="0">
                <a:latin typeface="+mj-lt"/>
              </a:rPr>
              <a:t> Salah </a:t>
            </a:r>
            <a:r>
              <a:rPr lang="en-US" altLang="id-ID" sz="2400" dirty="0" err="1">
                <a:latin typeface="+mj-lt"/>
              </a:rPr>
              <a:t>Satu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Berpartisipasi</a:t>
            </a:r>
            <a:r>
              <a:rPr lang="en-US" altLang="id-ID" sz="2400" dirty="0">
                <a:latin typeface="+mj-lt"/>
              </a:rPr>
              <a:t> Total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	</a:t>
            </a:r>
            <a:r>
              <a:rPr lang="en-US" altLang="id-ID" sz="2400" dirty="0" err="1">
                <a:latin typeface="+mj-lt"/>
              </a:rPr>
              <a:t>Untuk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setiap</a:t>
            </a:r>
            <a:r>
              <a:rPr lang="en-US" altLang="id-ID" sz="2400" dirty="0">
                <a:latin typeface="+mj-lt"/>
              </a:rPr>
              <a:t> relationship </a:t>
            </a:r>
            <a:r>
              <a:rPr lang="en-US" altLang="id-ID" sz="2400" dirty="0" err="1">
                <a:latin typeface="+mj-lt"/>
              </a:rPr>
              <a:t>berderajat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dua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dengan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kardinalitas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satu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ke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satu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salah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satu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berpartisipasi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secara</a:t>
            </a:r>
            <a:r>
              <a:rPr lang="en-US" altLang="id-ID" sz="2400" dirty="0">
                <a:latin typeface="+mj-lt"/>
              </a:rPr>
              <a:t> total, </a:t>
            </a:r>
            <a:r>
              <a:rPr lang="en-US" altLang="id-ID" sz="2400" dirty="0" err="1">
                <a:latin typeface="+mj-lt"/>
              </a:rPr>
              <a:t>maka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pada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relasi</a:t>
            </a:r>
            <a:r>
              <a:rPr lang="en-US" altLang="id-ID" sz="2400" dirty="0">
                <a:latin typeface="+mj-lt"/>
              </a:rPr>
              <a:t> yang </a:t>
            </a:r>
            <a:r>
              <a:rPr lang="en-US" altLang="id-ID" sz="2400" dirty="0" err="1">
                <a:latin typeface="+mj-lt"/>
              </a:rPr>
              <a:t>berpartisipasi</a:t>
            </a:r>
            <a:r>
              <a:rPr lang="en-US" altLang="id-ID" sz="2400" dirty="0">
                <a:latin typeface="+mj-lt"/>
              </a:rPr>
              <a:t> total </a:t>
            </a:r>
            <a:r>
              <a:rPr lang="en-US" altLang="id-ID" sz="2400" dirty="0" err="1">
                <a:latin typeface="+mj-lt"/>
              </a:rPr>
              <a:t>mempunyai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kunci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asing</a:t>
            </a:r>
            <a:r>
              <a:rPr lang="en-US" altLang="id-ID" sz="2400" dirty="0">
                <a:latin typeface="+mj-lt"/>
              </a:rPr>
              <a:t> yang </a:t>
            </a:r>
            <a:r>
              <a:rPr lang="en-US" altLang="id-ID" sz="2400" dirty="0" err="1">
                <a:latin typeface="+mj-lt"/>
              </a:rPr>
              <a:t>berasal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dari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kunci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utama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relasi</a:t>
            </a:r>
            <a:r>
              <a:rPr lang="en-US" altLang="id-ID" sz="2400" dirty="0">
                <a:latin typeface="+mj-lt"/>
              </a:rPr>
              <a:t> yang </a:t>
            </a:r>
            <a:r>
              <a:rPr lang="en-US" altLang="id-ID" sz="2400" dirty="0" err="1">
                <a:latin typeface="+mj-lt"/>
              </a:rPr>
              <a:t>berpartisipasi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sebagian</a:t>
            </a:r>
            <a:endParaRPr lang="en-US" altLang="id-ID" sz="2400" dirty="0">
              <a:latin typeface="+mj-lt"/>
            </a:endParaRPr>
          </a:p>
          <a:p>
            <a:endParaRPr lang="en-US" altLang="id-ID" sz="2400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	</a:t>
            </a:r>
            <a:r>
              <a:rPr lang="en-US" altLang="id-ID" sz="2000" dirty="0">
                <a:latin typeface="+mj-lt"/>
              </a:rPr>
              <a:t>DIVISI (KODEDIV,NAMADIV, LOKASI, KODEMANAGER)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 dirty="0">
                <a:latin typeface="+mj-lt"/>
              </a:rPr>
              <a:t>	</a:t>
            </a:r>
            <a:r>
              <a:rPr lang="en-US" altLang="id-ID" sz="2000" dirty="0" err="1">
                <a:latin typeface="+mj-lt"/>
              </a:rPr>
              <a:t>Kunci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utama</a:t>
            </a:r>
            <a:r>
              <a:rPr lang="en-US" altLang="id-ID" sz="2000" dirty="0">
                <a:latin typeface="+mj-lt"/>
              </a:rPr>
              <a:t> : KODEDIV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 dirty="0">
                <a:latin typeface="+mj-lt"/>
              </a:rPr>
              <a:t>	</a:t>
            </a:r>
            <a:r>
              <a:rPr lang="en-US" altLang="id-ID" sz="2000" dirty="0" err="1">
                <a:latin typeface="+mj-lt"/>
              </a:rPr>
              <a:t>Kunci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asing</a:t>
            </a:r>
            <a:r>
              <a:rPr lang="en-US" altLang="id-ID" sz="2000" dirty="0">
                <a:latin typeface="+mj-lt"/>
              </a:rPr>
              <a:t> : KODEMANAGER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99AA-3C7C-40BD-B6DD-86F054CE7AF8}" type="slidenum">
              <a:rPr lang="en-US" altLang="id-ID"/>
              <a:pPr/>
              <a:t>33</a:t>
            </a:fld>
            <a:endParaRPr lang="en-US" altLang="id-ID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3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28601"/>
            <a:ext cx="8229600" cy="58975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8.	</a:t>
            </a:r>
            <a:r>
              <a:rPr lang="en-US" altLang="id-ID" sz="2400" dirty="0" err="1">
                <a:latin typeface="+mj-lt"/>
              </a:rPr>
              <a:t>Transformasi</a:t>
            </a:r>
            <a:r>
              <a:rPr lang="en-US" altLang="id-ID" sz="2400" dirty="0">
                <a:latin typeface="+mj-lt"/>
              </a:rPr>
              <a:t> Relationship </a:t>
            </a:r>
            <a:r>
              <a:rPr lang="en-US" altLang="id-ID" sz="2400" dirty="0" err="1">
                <a:latin typeface="+mj-lt"/>
              </a:rPr>
              <a:t>Berderajat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Dua</a:t>
            </a:r>
            <a:r>
              <a:rPr lang="en-US" altLang="id-ID" sz="2400" dirty="0">
                <a:latin typeface="+mj-lt"/>
              </a:rPr>
              <a:t> 1:1 </a:t>
            </a:r>
            <a:r>
              <a:rPr lang="en-US" altLang="id-ID" sz="2400" dirty="0" err="1">
                <a:latin typeface="+mj-lt"/>
              </a:rPr>
              <a:t>dan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Keduanya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Berpartisipasi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Parsial</a:t>
            </a:r>
            <a:r>
              <a:rPr lang="en-US" altLang="id-ID" sz="2400" dirty="0">
                <a:latin typeface="+mj-lt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	</a:t>
            </a:r>
            <a:r>
              <a:rPr lang="en-US" altLang="id-ID" sz="2400" dirty="0" err="1">
                <a:latin typeface="+mj-lt"/>
              </a:rPr>
              <a:t>Untuk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setiap</a:t>
            </a:r>
            <a:r>
              <a:rPr lang="en-US" altLang="id-ID" sz="2400" dirty="0">
                <a:latin typeface="+mj-lt"/>
              </a:rPr>
              <a:t> relationship </a:t>
            </a:r>
            <a:r>
              <a:rPr lang="en-US" altLang="id-ID" sz="2400" dirty="0" err="1">
                <a:latin typeface="+mj-lt"/>
              </a:rPr>
              <a:t>berderajat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dua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dengan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kardinalitas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satu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ke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satu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kedua-duanya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berpartisipasi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secara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parsial</a:t>
            </a:r>
            <a:r>
              <a:rPr lang="en-US" altLang="id-ID" sz="2400" dirty="0">
                <a:latin typeface="+mj-lt"/>
              </a:rPr>
              <a:t>, </a:t>
            </a:r>
            <a:r>
              <a:rPr lang="en-US" altLang="id-ID" sz="2400" dirty="0" err="1">
                <a:latin typeface="+mj-lt"/>
              </a:rPr>
              <a:t>maka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perlu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dibuat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suatu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relasi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baru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dimana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kunci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utamanya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merupakan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gabungan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dari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kunci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utama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kedua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relasi</a:t>
            </a:r>
            <a:r>
              <a:rPr lang="en-US" altLang="id-ID" sz="2400" dirty="0">
                <a:latin typeface="+mj-lt"/>
              </a:rPr>
              <a:t>.</a:t>
            </a:r>
          </a:p>
          <a:p>
            <a:endParaRPr lang="en-US" altLang="id-ID" sz="2400" dirty="0">
              <a:latin typeface="+mj-lt"/>
            </a:endParaRPr>
          </a:p>
          <a:p>
            <a:pPr lvl="1">
              <a:buFontTx/>
              <a:buNone/>
            </a:pPr>
            <a:r>
              <a:rPr lang="en-US" altLang="id-ID" sz="1800" dirty="0">
                <a:latin typeface="+mj-lt"/>
              </a:rPr>
              <a:t>PEKERJAANPRO (NIP, KODEPRO,...) </a:t>
            </a:r>
          </a:p>
          <a:p>
            <a:pPr lvl="1">
              <a:buFontTx/>
              <a:buNone/>
            </a:pPr>
            <a:r>
              <a:rPr lang="en-US" altLang="id-ID" sz="1800" dirty="0" err="1">
                <a:latin typeface="+mj-lt"/>
              </a:rPr>
              <a:t>Kunci</a:t>
            </a:r>
            <a:r>
              <a:rPr lang="en-US" altLang="id-ID" sz="1800" dirty="0">
                <a:latin typeface="+mj-lt"/>
              </a:rPr>
              <a:t> </a:t>
            </a:r>
            <a:r>
              <a:rPr lang="en-US" altLang="id-ID" sz="1800" dirty="0" err="1">
                <a:latin typeface="+mj-lt"/>
              </a:rPr>
              <a:t>utama</a:t>
            </a:r>
            <a:r>
              <a:rPr lang="en-US" altLang="id-ID" sz="1800" dirty="0">
                <a:latin typeface="+mj-lt"/>
              </a:rPr>
              <a:t> : NIP+KODEPRO </a:t>
            </a:r>
          </a:p>
          <a:p>
            <a:pPr lvl="1">
              <a:buFontTx/>
              <a:buNone/>
            </a:pPr>
            <a:r>
              <a:rPr lang="en-US" altLang="id-ID" sz="1800" dirty="0" err="1">
                <a:latin typeface="+mj-lt"/>
              </a:rPr>
              <a:t>Kunci</a:t>
            </a:r>
            <a:r>
              <a:rPr lang="en-US" altLang="id-ID" sz="1800" dirty="0">
                <a:latin typeface="+mj-lt"/>
              </a:rPr>
              <a:t> </a:t>
            </a:r>
            <a:r>
              <a:rPr lang="en-US" altLang="id-ID" sz="1800" dirty="0" err="1">
                <a:latin typeface="+mj-lt"/>
              </a:rPr>
              <a:t>asing</a:t>
            </a:r>
            <a:r>
              <a:rPr lang="en-US" altLang="id-ID" sz="1800" dirty="0">
                <a:latin typeface="+mj-lt"/>
              </a:rPr>
              <a:t> : NIP </a:t>
            </a:r>
            <a:r>
              <a:rPr lang="en-US" altLang="id-ID" sz="1800" dirty="0" err="1">
                <a:latin typeface="+mj-lt"/>
              </a:rPr>
              <a:t>dan</a:t>
            </a:r>
            <a:r>
              <a:rPr lang="en-US" altLang="id-ID" sz="1800" dirty="0">
                <a:latin typeface="+mj-lt"/>
              </a:rPr>
              <a:t> KODEPRO</a:t>
            </a:r>
          </a:p>
          <a:p>
            <a:endParaRPr lang="en-US" altLang="id-ID" sz="20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BFC2-5DD0-4166-8597-41113C2CBD14}" type="slidenum">
              <a:rPr lang="en-US" altLang="id-ID"/>
              <a:pPr/>
              <a:t>34</a:t>
            </a:fld>
            <a:endParaRPr lang="en-US" altLang="id-ID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pic>
        <p:nvPicPr>
          <p:cNvPr id="1116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419600"/>
            <a:ext cx="7467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19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28601"/>
            <a:ext cx="8229600" cy="58975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9.	</a:t>
            </a:r>
            <a:r>
              <a:rPr lang="en-US" altLang="id-ID" sz="2400" dirty="0" err="1">
                <a:latin typeface="+mj-lt"/>
              </a:rPr>
              <a:t>Transformasi</a:t>
            </a:r>
            <a:r>
              <a:rPr lang="en-US" altLang="id-ID" sz="2400" dirty="0">
                <a:latin typeface="+mj-lt"/>
              </a:rPr>
              <a:t> Relationship </a:t>
            </a:r>
            <a:r>
              <a:rPr lang="en-US" altLang="id-ID" sz="2400" dirty="0" err="1">
                <a:latin typeface="+mj-lt"/>
              </a:rPr>
              <a:t>Berderajat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Dua</a:t>
            </a:r>
            <a:r>
              <a:rPr lang="en-US" altLang="id-ID" sz="2400" dirty="0">
                <a:latin typeface="+mj-lt"/>
              </a:rPr>
              <a:t> 1:N </a:t>
            </a:r>
            <a:r>
              <a:rPr lang="en-US" altLang="id-ID" sz="2400" dirty="0" err="1">
                <a:latin typeface="+mj-lt"/>
              </a:rPr>
              <a:t>dan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Sisi</a:t>
            </a:r>
            <a:r>
              <a:rPr lang="en-US" altLang="id-ID" sz="2400" dirty="0">
                <a:latin typeface="+mj-lt"/>
              </a:rPr>
              <a:t> N </a:t>
            </a:r>
            <a:r>
              <a:rPr lang="en-US" altLang="id-ID" sz="2400" dirty="0" err="1">
                <a:latin typeface="+mj-lt"/>
              </a:rPr>
              <a:t>Berpartisipasi</a:t>
            </a:r>
            <a:r>
              <a:rPr lang="en-US" altLang="id-ID" sz="2400" dirty="0">
                <a:latin typeface="+mj-lt"/>
              </a:rPr>
              <a:t> Total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	</a:t>
            </a:r>
            <a:r>
              <a:rPr lang="en-US" altLang="id-ID" sz="2400" dirty="0" err="1">
                <a:latin typeface="+mj-lt"/>
              </a:rPr>
              <a:t>Untuk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setiap</a:t>
            </a:r>
            <a:r>
              <a:rPr lang="en-US" altLang="id-ID" sz="2400" dirty="0">
                <a:latin typeface="+mj-lt"/>
              </a:rPr>
              <a:t> relationship </a:t>
            </a:r>
            <a:r>
              <a:rPr lang="en-US" altLang="id-ID" sz="2400" dirty="0" err="1">
                <a:latin typeface="+mj-lt"/>
              </a:rPr>
              <a:t>berderajat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dua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dengan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kardinalitas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satu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ke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banyak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pada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entitas</a:t>
            </a:r>
            <a:r>
              <a:rPr lang="en-US" altLang="id-ID" sz="2400" dirty="0">
                <a:latin typeface="+mj-lt"/>
              </a:rPr>
              <a:t> yang </a:t>
            </a:r>
            <a:r>
              <a:rPr lang="en-US" altLang="id-ID" sz="2400" dirty="0" err="1">
                <a:latin typeface="+mj-lt"/>
              </a:rPr>
              <a:t>mempunyai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kardinalitas</a:t>
            </a:r>
            <a:r>
              <a:rPr lang="en-US" altLang="id-ID" sz="2400" dirty="0">
                <a:latin typeface="+mj-lt"/>
              </a:rPr>
              <a:t> N </a:t>
            </a:r>
            <a:r>
              <a:rPr lang="en-US" altLang="id-ID" sz="2400" dirty="0" err="1">
                <a:latin typeface="+mj-lt"/>
              </a:rPr>
              <a:t>berpartisipasi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secara</a:t>
            </a:r>
            <a:r>
              <a:rPr lang="en-US" altLang="id-ID" sz="2400" dirty="0">
                <a:latin typeface="+mj-lt"/>
              </a:rPr>
              <a:t> total, </a:t>
            </a:r>
            <a:r>
              <a:rPr lang="en-US" altLang="id-ID" sz="2400" dirty="0" err="1">
                <a:latin typeface="+mj-lt"/>
              </a:rPr>
              <a:t>maka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pada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relasi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bersisi</a:t>
            </a:r>
            <a:r>
              <a:rPr lang="en-US" altLang="id-ID" sz="2400" dirty="0">
                <a:latin typeface="+mj-lt"/>
              </a:rPr>
              <a:t> N </a:t>
            </a:r>
            <a:r>
              <a:rPr lang="en-US" altLang="id-ID" sz="2400" dirty="0" err="1">
                <a:latin typeface="+mj-lt"/>
              </a:rPr>
              <a:t>dimasukkan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kunci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asing</a:t>
            </a:r>
            <a:r>
              <a:rPr lang="en-US" altLang="id-ID" sz="2400" dirty="0">
                <a:latin typeface="+mj-lt"/>
              </a:rPr>
              <a:t> yang </a:t>
            </a:r>
            <a:r>
              <a:rPr lang="en-US" altLang="id-ID" sz="2400" dirty="0" err="1">
                <a:latin typeface="+mj-lt"/>
              </a:rPr>
              <a:t>berasal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dari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kunci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utama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relasi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bersisi</a:t>
            </a:r>
            <a:r>
              <a:rPr lang="en-US" altLang="id-ID" sz="2400" dirty="0">
                <a:latin typeface="+mj-lt"/>
              </a:rPr>
              <a:t> 1.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id-ID" sz="2400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	</a:t>
            </a:r>
            <a:r>
              <a:rPr lang="en-US" altLang="id-ID" sz="2000" dirty="0">
                <a:latin typeface="+mj-lt"/>
              </a:rPr>
              <a:t>PROYEK (KODEPRO, NAMAPRO, KODEDIV)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 dirty="0">
                <a:latin typeface="+mj-lt"/>
              </a:rPr>
              <a:t>	</a:t>
            </a:r>
            <a:r>
              <a:rPr lang="en-US" altLang="id-ID" sz="2000" dirty="0" err="1">
                <a:latin typeface="+mj-lt"/>
              </a:rPr>
              <a:t>Kunci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utama</a:t>
            </a:r>
            <a:r>
              <a:rPr lang="en-US" altLang="id-ID" sz="2000" dirty="0">
                <a:latin typeface="+mj-lt"/>
              </a:rPr>
              <a:t> : KODEPRO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 dirty="0">
                <a:latin typeface="+mj-lt"/>
              </a:rPr>
              <a:t>	</a:t>
            </a:r>
            <a:r>
              <a:rPr lang="en-US" altLang="id-ID" sz="2000" dirty="0" err="1">
                <a:latin typeface="+mj-lt"/>
              </a:rPr>
              <a:t>Kunci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asing</a:t>
            </a:r>
            <a:r>
              <a:rPr lang="en-US" altLang="id-ID" sz="2000" dirty="0">
                <a:latin typeface="+mj-lt"/>
              </a:rPr>
              <a:t> : KODEDIV</a:t>
            </a:r>
          </a:p>
          <a:p>
            <a:pPr>
              <a:buFont typeface="Wingdings" panose="05000000000000000000" pitchFamily="2" charset="2"/>
              <a:buNone/>
            </a:pPr>
            <a:endParaRPr lang="en-US" altLang="id-ID" sz="2000" dirty="0">
              <a:latin typeface="+mj-lt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DF5-2379-4DCA-BFDA-7733D3FAD33C}" type="slidenum">
              <a:rPr lang="en-US" altLang="id-ID"/>
              <a:pPr/>
              <a:t>35</a:t>
            </a:fld>
            <a:endParaRPr lang="en-US" altLang="id-ID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23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28601"/>
            <a:ext cx="8229600" cy="58975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10.Transformasi Relationship </a:t>
            </a:r>
            <a:r>
              <a:rPr lang="en-US" altLang="id-ID" sz="2400" dirty="0" err="1">
                <a:latin typeface="+mj-lt"/>
              </a:rPr>
              <a:t>Berderajat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Dua</a:t>
            </a:r>
            <a:r>
              <a:rPr lang="en-US" altLang="id-ID" sz="2400" dirty="0">
                <a:latin typeface="+mj-lt"/>
              </a:rPr>
              <a:t> 1:N </a:t>
            </a:r>
            <a:r>
              <a:rPr lang="en-US" altLang="id-ID" sz="2400" dirty="0" err="1">
                <a:latin typeface="+mj-lt"/>
              </a:rPr>
              <a:t>dan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Sisi</a:t>
            </a:r>
            <a:r>
              <a:rPr lang="en-US" altLang="id-ID" sz="2400" dirty="0">
                <a:latin typeface="+mj-lt"/>
              </a:rPr>
              <a:t> N </a:t>
            </a:r>
            <a:r>
              <a:rPr lang="en-US" altLang="id-ID" sz="2400" dirty="0" err="1">
                <a:latin typeface="+mj-lt"/>
              </a:rPr>
              <a:t>Berpartisipasi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Parsial</a:t>
            </a:r>
            <a:endParaRPr lang="en-US" altLang="id-ID" sz="2400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	</a:t>
            </a:r>
            <a:r>
              <a:rPr lang="en-US" altLang="id-ID" sz="2400" dirty="0" err="1">
                <a:latin typeface="+mj-lt"/>
              </a:rPr>
              <a:t>Untuk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setiap</a:t>
            </a:r>
            <a:r>
              <a:rPr lang="en-US" altLang="id-ID" sz="2400" dirty="0">
                <a:latin typeface="+mj-lt"/>
              </a:rPr>
              <a:t> relationship </a:t>
            </a:r>
            <a:r>
              <a:rPr lang="en-US" altLang="id-ID" sz="2400" dirty="0" err="1">
                <a:latin typeface="+mj-lt"/>
              </a:rPr>
              <a:t>berderajat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dua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dengan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kardinalitas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satu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ke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banyak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pada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entitas</a:t>
            </a:r>
            <a:r>
              <a:rPr lang="en-US" altLang="id-ID" sz="2400" dirty="0">
                <a:latin typeface="+mj-lt"/>
              </a:rPr>
              <a:t> yang </a:t>
            </a:r>
            <a:r>
              <a:rPr lang="en-US" altLang="id-ID" sz="2400" dirty="0" err="1">
                <a:latin typeface="+mj-lt"/>
              </a:rPr>
              <a:t>mempunyai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kardinalitas</a:t>
            </a:r>
            <a:r>
              <a:rPr lang="en-US" altLang="id-ID" sz="2400" dirty="0">
                <a:latin typeface="+mj-lt"/>
              </a:rPr>
              <a:t> N </a:t>
            </a:r>
            <a:r>
              <a:rPr lang="en-US" altLang="id-ID" sz="2400" dirty="0" err="1">
                <a:latin typeface="+mj-lt"/>
              </a:rPr>
              <a:t>berpartisipasi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secara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parsial</a:t>
            </a:r>
            <a:r>
              <a:rPr lang="en-US" altLang="id-ID" sz="2400" dirty="0">
                <a:latin typeface="+mj-lt"/>
              </a:rPr>
              <a:t>, </a:t>
            </a:r>
            <a:r>
              <a:rPr lang="en-US" altLang="id-ID" sz="2400" dirty="0" err="1">
                <a:latin typeface="+mj-lt"/>
              </a:rPr>
              <a:t>maka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perlu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dibuat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suatu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relasi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baru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dimana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kunci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utamanya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merupakan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gabungan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dari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kunci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utama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kedua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relasi</a:t>
            </a:r>
            <a:r>
              <a:rPr lang="en-US" altLang="id-ID" sz="2400" dirty="0">
                <a:latin typeface="+mj-lt"/>
              </a:rPr>
              <a:t>.</a:t>
            </a:r>
          </a:p>
          <a:p>
            <a:pPr lvl="1">
              <a:buFontTx/>
              <a:buNone/>
            </a:pPr>
            <a:endParaRPr lang="en-US" altLang="id-ID" sz="1800" dirty="0">
              <a:latin typeface="+mj-lt"/>
            </a:endParaRPr>
          </a:p>
          <a:p>
            <a:pPr lvl="1">
              <a:buFontTx/>
              <a:buNone/>
            </a:pPr>
            <a:r>
              <a:rPr lang="en-US" altLang="id-ID" sz="1800" dirty="0">
                <a:latin typeface="+mj-lt"/>
              </a:rPr>
              <a:t>PEKERJAANPRO (NIP, KODEPRO,...)</a:t>
            </a:r>
          </a:p>
          <a:p>
            <a:pPr lvl="1">
              <a:buFontTx/>
              <a:buNone/>
            </a:pPr>
            <a:r>
              <a:rPr lang="en-US" altLang="id-ID" sz="1800" dirty="0">
                <a:latin typeface="+mj-lt"/>
              </a:rPr>
              <a:t> </a:t>
            </a:r>
            <a:r>
              <a:rPr lang="en-US" altLang="id-ID" sz="1800" dirty="0" err="1">
                <a:latin typeface="+mj-lt"/>
              </a:rPr>
              <a:t>Kunci</a:t>
            </a:r>
            <a:r>
              <a:rPr lang="en-US" altLang="id-ID" sz="1800" dirty="0">
                <a:latin typeface="+mj-lt"/>
              </a:rPr>
              <a:t> </a:t>
            </a:r>
            <a:r>
              <a:rPr lang="en-US" altLang="id-ID" sz="1800" dirty="0" err="1">
                <a:latin typeface="+mj-lt"/>
              </a:rPr>
              <a:t>utama</a:t>
            </a:r>
            <a:r>
              <a:rPr lang="en-US" altLang="id-ID" sz="1800" dirty="0">
                <a:latin typeface="+mj-lt"/>
              </a:rPr>
              <a:t> : NIP+KODEPRO </a:t>
            </a:r>
          </a:p>
          <a:p>
            <a:pPr lvl="1">
              <a:buFontTx/>
              <a:buNone/>
            </a:pPr>
            <a:r>
              <a:rPr lang="en-US" altLang="id-ID" sz="1800" dirty="0" err="1">
                <a:latin typeface="+mj-lt"/>
              </a:rPr>
              <a:t>Kunci</a:t>
            </a:r>
            <a:r>
              <a:rPr lang="en-US" altLang="id-ID" sz="1800" dirty="0">
                <a:latin typeface="+mj-lt"/>
              </a:rPr>
              <a:t> </a:t>
            </a:r>
            <a:r>
              <a:rPr lang="en-US" altLang="id-ID" sz="1800" dirty="0" err="1">
                <a:latin typeface="+mj-lt"/>
              </a:rPr>
              <a:t>asing</a:t>
            </a:r>
            <a:r>
              <a:rPr lang="en-US" altLang="id-ID" sz="1800" dirty="0">
                <a:latin typeface="+mj-lt"/>
              </a:rPr>
              <a:t> : NIP </a:t>
            </a:r>
            <a:r>
              <a:rPr lang="en-US" altLang="id-ID" sz="1800" dirty="0" err="1">
                <a:latin typeface="+mj-lt"/>
              </a:rPr>
              <a:t>dan</a:t>
            </a:r>
            <a:r>
              <a:rPr lang="en-US" altLang="id-ID" sz="1800" dirty="0">
                <a:latin typeface="+mj-lt"/>
              </a:rPr>
              <a:t> KODEPRO</a:t>
            </a:r>
          </a:p>
          <a:p>
            <a:pPr>
              <a:buFont typeface="Wingdings" panose="05000000000000000000" pitchFamily="2" charset="2"/>
              <a:buNone/>
            </a:pPr>
            <a:endParaRPr lang="en-US" altLang="id-ID" sz="20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0213-4ABC-43DE-9B56-686D47E491EA}" type="slidenum">
              <a:rPr lang="en-US" altLang="id-ID"/>
              <a:pPr/>
              <a:t>36</a:t>
            </a:fld>
            <a:endParaRPr lang="en-US" altLang="id-ID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419600"/>
            <a:ext cx="7162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46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28601"/>
            <a:ext cx="8229600" cy="58975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11.Transformasi Relationship </a:t>
            </a:r>
            <a:r>
              <a:rPr lang="en-US" altLang="id-ID" sz="2400" dirty="0" err="1">
                <a:latin typeface="+mj-lt"/>
              </a:rPr>
              <a:t>Berderajat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Dua</a:t>
            </a:r>
            <a:r>
              <a:rPr lang="en-US" altLang="id-ID" sz="2400" dirty="0">
                <a:latin typeface="+mj-lt"/>
              </a:rPr>
              <a:t> M:N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	</a:t>
            </a:r>
            <a:r>
              <a:rPr lang="en-US" altLang="id-ID" sz="2400" dirty="0" err="1">
                <a:latin typeface="+mj-lt"/>
              </a:rPr>
              <a:t>Untuk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setiap</a:t>
            </a:r>
            <a:r>
              <a:rPr lang="en-US" altLang="id-ID" sz="2400" dirty="0">
                <a:latin typeface="+mj-lt"/>
              </a:rPr>
              <a:t> relationship </a:t>
            </a:r>
            <a:r>
              <a:rPr lang="en-US" altLang="id-ID" sz="2400" dirty="0" err="1">
                <a:latin typeface="+mj-lt"/>
              </a:rPr>
              <a:t>berderajat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dua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dengan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kardinalitas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banyak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ke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banyak</a:t>
            </a:r>
            <a:r>
              <a:rPr lang="en-US" altLang="id-ID" sz="2400" dirty="0">
                <a:latin typeface="+mj-lt"/>
              </a:rPr>
              <a:t>, </a:t>
            </a:r>
            <a:r>
              <a:rPr lang="en-US" altLang="id-ID" sz="2400" dirty="0" err="1">
                <a:latin typeface="+mj-lt"/>
              </a:rPr>
              <a:t>maka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perlu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dibuat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suatu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relasi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baru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dimana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kunci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utamanya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merupakan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gabungan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dari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kunci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utama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kedua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relasi</a:t>
            </a:r>
            <a:r>
              <a:rPr lang="en-US" altLang="id-ID" sz="2400" dirty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id-ID" sz="2400" dirty="0">
              <a:latin typeface="+mj-lt"/>
            </a:endParaRPr>
          </a:p>
          <a:p>
            <a:pPr lvl="1">
              <a:buFontTx/>
              <a:buNone/>
            </a:pPr>
            <a:r>
              <a:rPr lang="en-US" altLang="id-ID" sz="2000" dirty="0">
                <a:latin typeface="+mj-lt"/>
              </a:rPr>
              <a:t>PEKERJAANPRO (NIP, KODEPRO,...) </a:t>
            </a:r>
          </a:p>
          <a:p>
            <a:pPr lvl="1">
              <a:buFontTx/>
              <a:buNone/>
            </a:pPr>
            <a:r>
              <a:rPr lang="en-US" altLang="id-ID" sz="2000" dirty="0" err="1">
                <a:latin typeface="+mj-lt"/>
              </a:rPr>
              <a:t>Kunci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utama</a:t>
            </a:r>
            <a:r>
              <a:rPr lang="en-US" altLang="id-ID" sz="2000" dirty="0">
                <a:latin typeface="+mj-lt"/>
              </a:rPr>
              <a:t> : NIP+KODEPRO </a:t>
            </a:r>
          </a:p>
          <a:p>
            <a:pPr lvl="1">
              <a:buFontTx/>
              <a:buNone/>
            </a:pPr>
            <a:r>
              <a:rPr lang="en-US" altLang="id-ID" sz="2000" dirty="0" err="1">
                <a:latin typeface="+mj-lt"/>
              </a:rPr>
              <a:t>Kunci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asing</a:t>
            </a:r>
            <a:r>
              <a:rPr lang="en-US" altLang="id-ID" sz="2000" dirty="0">
                <a:latin typeface="+mj-lt"/>
              </a:rPr>
              <a:t> : NIP </a:t>
            </a:r>
            <a:r>
              <a:rPr lang="en-US" altLang="id-ID" sz="2000" dirty="0" err="1">
                <a:latin typeface="+mj-lt"/>
              </a:rPr>
              <a:t>dan</a:t>
            </a:r>
            <a:r>
              <a:rPr lang="en-US" altLang="id-ID" sz="2000" dirty="0">
                <a:latin typeface="+mj-lt"/>
              </a:rPr>
              <a:t> KODEPRO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9B4E-ECC6-4758-BD23-5605710A9227}" type="slidenum">
              <a:rPr lang="en-US" altLang="id-ID"/>
              <a:pPr/>
              <a:t>37</a:t>
            </a:fld>
            <a:endParaRPr lang="en-US" altLang="id-ID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58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28601"/>
            <a:ext cx="8229600" cy="58975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12.Transformasi Relationship </a:t>
            </a:r>
            <a:r>
              <a:rPr lang="en-US" altLang="id-ID" sz="2400" dirty="0" err="1">
                <a:latin typeface="+mj-lt"/>
              </a:rPr>
              <a:t>Berderajat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Tiga</a:t>
            </a:r>
            <a:endParaRPr lang="en-US" altLang="id-ID" sz="2400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+mj-lt"/>
              </a:rPr>
              <a:t>	</a:t>
            </a:r>
            <a:r>
              <a:rPr lang="en-US" altLang="id-ID" sz="2400" dirty="0" err="1">
                <a:latin typeface="+mj-lt"/>
              </a:rPr>
              <a:t>Untuk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setiap</a:t>
            </a:r>
            <a:r>
              <a:rPr lang="en-US" altLang="id-ID" sz="2400" dirty="0">
                <a:latin typeface="+mj-lt"/>
              </a:rPr>
              <a:t> relationship </a:t>
            </a:r>
            <a:r>
              <a:rPr lang="en-US" altLang="id-ID" sz="2400" dirty="0" err="1">
                <a:latin typeface="+mj-lt"/>
              </a:rPr>
              <a:t>berderajat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tiga</a:t>
            </a:r>
            <a:r>
              <a:rPr lang="en-US" altLang="id-ID" sz="2400" dirty="0">
                <a:latin typeface="+mj-lt"/>
              </a:rPr>
              <a:t>, </a:t>
            </a:r>
            <a:r>
              <a:rPr lang="en-US" altLang="id-ID" sz="2400" dirty="0" err="1">
                <a:latin typeface="+mj-lt"/>
              </a:rPr>
              <a:t>dibuat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relasi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baru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dimana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kunci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utamanya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merupakan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gabungan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dari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kunci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utama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ketiga</a:t>
            </a:r>
            <a:r>
              <a:rPr lang="en-US" altLang="id-ID" sz="2400" dirty="0">
                <a:latin typeface="+mj-lt"/>
              </a:rPr>
              <a:t> </a:t>
            </a:r>
            <a:r>
              <a:rPr lang="en-US" altLang="id-ID" sz="2400" dirty="0" err="1">
                <a:latin typeface="+mj-lt"/>
              </a:rPr>
              <a:t>relasi</a:t>
            </a:r>
            <a:r>
              <a:rPr lang="en-US" altLang="id-ID" sz="2400" dirty="0">
                <a:latin typeface="+mj-lt"/>
              </a:rPr>
              <a:t>.</a:t>
            </a:r>
          </a:p>
          <a:p>
            <a:pPr lvl="1">
              <a:buFontTx/>
              <a:buNone/>
            </a:pPr>
            <a:endParaRPr lang="en-US" altLang="id-ID" sz="1800" dirty="0">
              <a:latin typeface="+mj-lt"/>
            </a:endParaRPr>
          </a:p>
          <a:p>
            <a:pPr lvl="1">
              <a:buFontTx/>
              <a:buNone/>
            </a:pPr>
            <a:r>
              <a:rPr lang="en-US" altLang="id-ID" sz="1800" dirty="0">
                <a:latin typeface="+mj-lt"/>
              </a:rPr>
              <a:t>PEKERJAANPRO (NIP, KODEPRO, KODEKOTA,...) </a:t>
            </a:r>
          </a:p>
          <a:p>
            <a:pPr lvl="1">
              <a:buFontTx/>
              <a:buNone/>
            </a:pPr>
            <a:r>
              <a:rPr lang="en-US" altLang="id-ID" sz="1800" dirty="0" err="1">
                <a:latin typeface="+mj-lt"/>
              </a:rPr>
              <a:t>Kunci</a:t>
            </a:r>
            <a:r>
              <a:rPr lang="en-US" altLang="id-ID" sz="1800" dirty="0">
                <a:latin typeface="+mj-lt"/>
              </a:rPr>
              <a:t> </a:t>
            </a:r>
            <a:r>
              <a:rPr lang="en-US" altLang="id-ID" sz="1800" dirty="0" err="1">
                <a:latin typeface="+mj-lt"/>
              </a:rPr>
              <a:t>utama</a:t>
            </a:r>
            <a:r>
              <a:rPr lang="en-US" altLang="id-ID" sz="1800" dirty="0">
                <a:latin typeface="+mj-lt"/>
              </a:rPr>
              <a:t> : NIP+KODEPRO+KODEKOTA </a:t>
            </a:r>
          </a:p>
          <a:p>
            <a:pPr lvl="1">
              <a:buFontTx/>
              <a:buNone/>
            </a:pPr>
            <a:r>
              <a:rPr lang="en-US" altLang="id-ID" sz="1800" dirty="0" err="1">
                <a:latin typeface="+mj-lt"/>
              </a:rPr>
              <a:t>Kunci</a:t>
            </a:r>
            <a:r>
              <a:rPr lang="en-US" altLang="id-ID" sz="1800" dirty="0">
                <a:latin typeface="+mj-lt"/>
              </a:rPr>
              <a:t> </a:t>
            </a:r>
            <a:r>
              <a:rPr lang="en-US" altLang="id-ID" sz="1800" dirty="0" err="1">
                <a:latin typeface="+mj-lt"/>
              </a:rPr>
              <a:t>asing</a:t>
            </a:r>
            <a:r>
              <a:rPr lang="en-US" altLang="id-ID" sz="1800" dirty="0">
                <a:latin typeface="+mj-lt"/>
              </a:rPr>
              <a:t> : NIP </a:t>
            </a:r>
            <a:r>
              <a:rPr lang="en-US" altLang="id-ID" sz="1800" dirty="0" err="1">
                <a:latin typeface="+mj-lt"/>
              </a:rPr>
              <a:t>dan</a:t>
            </a:r>
            <a:r>
              <a:rPr lang="en-US" altLang="id-ID" sz="1800" dirty="0">
                <a:latin typeface="+mj-lt"/>
              </a:rPr>
              <a:t> KODEPRO </a:t>
            </a:r>
            <a:r>
              <a:rPr lang="en-US" altLang="id-ID" sz="1800" dirty="0" err="1">
                <a:latin typeface="+mj-lt"/>
              </a:rPr>
              <a:t>serta</a:t>
            </a:r>
            <a:r>
              <a:rPr lang="en-US" altLang="id-ID" sz="1800" dirty="0">
                <a:latin typeface="+mj-lt"/>
              </a:rPr>
              <a:t> KODEKOTA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B7DF-D3CF-4910-9217-5A22AD292569}" type="slidenum">
              <a:rPr lang="en-US" altLang="id-ID"/>
              <a:pPr/>
              <a:t>38</a:t>
            </a:fld>
            <a:endParaRPr lang="en-US" altLang="id-ID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352800"/>
            <a:ext cx="7239000" cy="343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12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28601"/>
            <a:ext cx="8229600" cy="58975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13.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Transformasi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Spesialisasi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Generalisasi</a:t>
            </a:r>
            <a:endParaRPr lang="en-US" altLang="id-ID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	Ada 3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cara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id-ID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a. 	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superclass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subclass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dibuat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relasi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tersendiri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dimana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masing-masing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subclass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ditambahkan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kunci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utama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superclass.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b. 	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subclass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dibuat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relasi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tersendiri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dimana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masing-masing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subclass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ditambahkan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atribut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superclass.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Kunci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utama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relasi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kunci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utama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superclass.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c. 	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superclass yang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dispesialisasi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disjoint,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ditransformasikan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relasi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memuat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atribut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superclass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maupun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subclass. 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Kunci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utama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relasi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kunci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utama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superclass.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id-ID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DD1D-817B-4515-AFFE-39DC76AF2308}" type="slidenum">
              <a:rPr lang="en-US" altLang="id-ID"/>
              <a:pPr/>
              <a:t>39</a:t>
            </a:fld>
            <a:endParaRPr lang="en-US" altLang="id-ID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73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id-ID" sz="3200">
                <a:latin typeface="Impact" panose="020B0806030902050204" pitchFamily="34" charset="0"/>
              </a:rPr>
              <a:t>KONSEP (lanj.)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US" altLang="id-ID" dirty="0" err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Atribut</a:t>
            </a:r>
            <a:r>
              <a:rPr lang="en-US" altLang="id-ID" dirty="0">
                <a:latin typeface="+mj-lt"/>
              </a:rPr>
              <a:t> = </a:t>
            </a:r>
            <a:r>
              <a:rPr lang="en-US" altLang="id-ID" dirty="0" err="1">
                <a:latin typeface="+mj-lt"/>
              </a:rPr>
              <a:t>karakteristik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atau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properti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dari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suatu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entitas</a:t>
            </a:r>
            <a:r>
              <a:rPr lang="en-US" altLang="id-ID" dirty="0">
                <a:latin typeface="+mj-lt"/>
              </a:rPr>
              <a:t>.</a:t>
            </a:r>
          </a:p>
          <a:p>
            <a:pPr lvl="1">
              <a:buFontTx/>
              <a:buNone/>
            </a:pPr>
            <a:r>
              <a:rPr lang="en-US" altLang="id-ID" dirty="0">
                <a:latin typeface="+mj-lt"/>
              </a:rPr>
              <a:t>	</a:t>
            </a:r>
            <a:r>
              <a:rPr lang="en-US" altLang="id-ID" dirty="0" err="1">
                <a:latin typeface="+mj-lt"/>
              </a:rPr>
              <a:t>Contoh</a:t>
            </a:r>
            <a:r>
              <a:rPr lang="en-US" altLang="id-ID" dirty="0">
                <a:latin typeface="+mj-lt"/>
              </a:rPr>
              <a:t>, </a:t>
            </a:r>
            <a:r>
              <a:rPr lang="en-US" altLang="id-ID" dirty="0" err="1">
                <a:latin typeface="+mj-lt"/>
              </a:rPr>
              <a:t>entitas</a:t>
            </a:r>
            <a:r>
              <a:rPr lang="en-US" altLang="id-ID" dirty="0">
                <a:latin typeface="+mj-lt"/>
              </a:rPr>
              <a:t> MAHASISWA </a:t>
            </a:r>
            <a:r>
              <a:rPr lang="en-US" altLang="id-ID" dirty="0" err="1">
                <a:latin typeface="+mj-lt"/>
              </a:rPr>
              <a:t>mempunyai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atribut-atribut</a:t>
            </a:r>
            <a:r>
              <a:rPr lang="en-US" altLang="id-ID" dirty="0">
                <a:latin typeface="+mj-lt"/>
              </a:rPr>
              <a:t> NPM, Nama, </a:t>
            </a:r>
            <a:r>
              <a:rPr lang="en-US" altLang="id-ID" dirty="0" err="1">
                <a:latin typeface="+mj-lt"/>
              </a:rPr>
              <a:t>Alamat</a:t>
            </a:r>
            <a:r>
              <a:rPr lang="en-US" altLang="id-ID" dirty="0">
                <a:latin typeface="+mj-lt"/>
              </a:rPr>
              <a:t>, Kota, </a:t>
            </a:r>
            <a:r>
              <a:rPr lang="en-US" altLang="id-ID" dirty="0" err="1">
                <a:latin typeface="+mj-lt"/>
              </a:rPr>
              <a:t>Tgl-lhr</a:t>
            </a:r>
            <a:r>
              <a:rPr lang="en-US" altLang="id-ID" dirty="0">
                <a:latin typeface="+mj-lt"/>
              </a:rPr>
              <a:t>, </a:t>
            </a:r>
            <a:r>
              <a:rPr lang="en-US" altLang="id-ID" dirty="0" err="1">
                <a:latin typeface="+mj-lt"/>
              </a:rPr>
              <a:t>Telp</a:t>
            </a:r>
            <a:r>
              <a:rPr lang="en-US" altLang="id-ID" dirty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latin typeface="+mj-lt"/>
              </a:rPr>
              <a:t>       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id-ID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id-ID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 dirty="0">
                <a:latin typeface="+mj-lt"/>
              </a:rPr>
              <a:t>			Diagram ER </a:t>
            </a:r>
            <a:r>
              <a:rPr lang="en-US" altLang="id-ID" sz="2000" dirty="0" err="1">
                <a:latin typeface="+mj-lt"/>
              </a:rPr>
              <a:t>untuk</a:t>
            </a:r>
            <a:r>
              <a:rPr lang="en-US" altLang="id-ID" sz="2000" dirty="0">
                <a:latin typeface="+mj-lt"/>
              </a:rPr>
              <a:t> </a:t>
            </a:r>
            <a:r>
              <a:rPr lang="en-US" altLang="id-ID" sz="2000" dirty="0" err="1">
                <a:latin typeface="+mj-lt"/>
              </a:rPr>
              <a:t>Entitas</a:t>
            </a:r>
            <a:r>
              <a:rPr lang="en-US" altLang="id-ID" sz="2000" dirty="0">
                <a:latin typeface="+mj-lt"/>
              </a:rPr>
              <a:t> MAHASISWA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C634-E840-4ADE-B504-F3B0526F3A47}" type="slidenum">
              <a:rPr lang="en-US" altLang="id-ID"/>
              <a:pPr/>
              <a:t>4</a:t>
            </a:fld>
            <a:endParaRPr lang="en-US" altLang="id-ID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765385"/>
              </p:ext>
            </p:extLst>
          </p:nvPr>
        </p:nvGraphicFramePr>
        <p:xfrm>
          <a:off x="2895600" y="3276600"/>
          <a:ext cx="6324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3022702" imgH="1078687" progId="Visio.Drawing.11">
                  <p:embed/>
                </p:oleObj>
              </mc:Choice>
              <mc:Fallback>
                <p:oleObj r:id="rId3" imgW="3022702" imgH="1078687" progId="Visio.Drawing.11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76600"/>
                        <a:ext cx="63246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08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304801"/>
            <a:ext cx="8229600" cy="58213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Diagram EER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Database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Perusahaan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ditransformasikan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id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tabel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>
              <a:lnSpc>
                <a:spcPct val="90000"/>
              </a:lnSpc>
            </a:pPr>
            <a:endParaRPr lang="en-US" altLang="id-ID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1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PEGAWAI (NIP,NAMA,TGLLH,ALM1,KDPOS,UMUR,KODEATASAN, 	</a:t>
            </a:r>
            <a:r>
              <a:rPr lang="en-US" altLang="id-ID" sz="2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GAPOK,HONOR</a:t>
            </a:r>
            <a:r>
              <a:rPr lang="en-US" altLang="id-ID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en-US" altLang="id-ID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		DIVISI (KODEDIV,NAMADIV,LOKASI,KODEMANAGER)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		PROYEK (KODEPRO,NAMAPRO,KODEDIV)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		LOKASIPRO (KODEPRO,LOKPRO)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		PEKERJAANPRO (NIP, KODEPRO,JAM)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2400" dirty="0">
                <a:latin typeface="Calibri" panose="020F0502020204030204" pitchFamily="34" charset="0"/>
                <a:cs typeface="Calibri" panose="020F0502020204030204" pitchFamily="34" charset="0"/>
              </a:rPr>
              <a:t>		TANGGUNGAN (NIP,NAMATGG,JNSKELAMIN,HUBUNGAN)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5126-13C1-4662-969E-8251A4BF1FD3}" type="slidenum">
              <a:rPr lang="en-US" altLang="id-ID"/>
              <a:pPr/>
              <a:t>40</a:t>
            </a:fld>
            <a:endParaRPr lang="en-US" altLang="id-ID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524001" y="2734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17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id-ID" sz="3200">
                <a:latin typeface="Impact" panose="020B0806030902050204" pitchFamily="34" charset="0"/>
              </a:rPr>
              <a:t>KONSEP (lanj.)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US" altLang="id-ID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Relationship</a:t>
            </a:r>
            <a:r>
              <a:rPr lang="en-US" altLang="id-ID" dirty="0">
                <a:latin typeface="+mj-lt"/>
              </a:rPr>
              <a:t> = </a:t>
            </a:r>
            <a:r>
              <a:rPr lang="en-US" altLang="id-ID" dirty="0" err="1">
                <a:latin typeface="+mj-lt"/>
              </a:rPr>
              <a:t>Hubungan</a:t>
            </a:r>
            <a:r>
              <a:rPr lang="en-US" altLang="id-ID" dirty="0">
                <a:latin typeface="+mj-lt"/>
              </a:rPr>
              <a:t> yang </a:t>
            </a:r>
            <a:r>
              <a:rPr lang="en-US" altLang="id-ID" dirty="0" err="1">
                <a:latin typeface="+mj-lt"/>
              </a:rPr>
              <a:t>terjadi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antara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satu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entitas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atau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lebih</a:t>
            </a:r>
            <a:r>
              <a:rPr lang="en-US" altLang="id-ID" dirty="0">
                <a:latin typeface="+mj-lt"/>
              </a:rPr>
              <a:t>.</a:t>
            </a:r>
          </a:p>
          <a:p>
            <a:pPr lvl="1">
              <a:buFontTx/>
              <a:buNone/>
            </a:pPr>
            <a:r>
              <a:rPr lang="en-US" altLang="id-ID" dirty="0">
                <a:latin typeface="+mj-lt"/>
              </a:rPr>
              <a:t>	</a:t>
            </a:r>
            <a:r>
              <a:rPr lang="en-US" altLang="id-ID" dirty="0" err="1">
                <a:latin typeface="+mj-lt"/>
              </a:rPr>
              <a:t>Contoh</a:t>
            </a:r>
            <a:r>
              <a:rPr lang="en-US" altLang="id-ID" dirty="0">
                <a:latin typeface="+mj-lt"/>
              </a:rPr>
              <a:t>, relationship </a:t>
            </a:r>
            <a:r>
              <a:rPr lang="en-US" altLang="id-ID" dirty="0" err="1">
                <a:latin typeface="+mj-lt"/>
              </a:rPr>
              <a:t>mengambil</a:t>
            </a:r>
            <a:r>
              <a:rPr lang="en-US" altLang="id-ID" dirty="0">
                <a:latin typeface="+mj-lt"/>
              </a:rPr>
              <a:t> yang </a:t>
            </a:r>
            <a:r>
              <a:rPr lang="en-US" altLang="id-ID" dirty="0" err="1">
                <a:latin typeface="+mj-lt"/>
              </a:rPr>
              <a:t>menggambarkan</a:t>
            </a:r>
            <a:endParaRPr lang="en-US" altLang="id-ID" dirty="0">
              <a:latin typeface="+mj-lt"/>
            </a:endParaRPr>
          </a:p>
          <a:p>
            <a:pPr lvl="1">
              <a:buFontTx/>
              <a:buNone/>
            </a:pPr>
            <a:r>
              <a:rPr lang="en-US" altLang="id-ID" dirty="0">
                <a:latin typeface="+mj-lt"/>
              </a:rPr>
              <a:t>	</a:t>
            </a:r>
            <a:r>
              <a:rPr lang="en-US" altLang="id-ID" dirty="0" err="1">
                <a:latin typeface="+mj-lt"/>
              </a:rPr>
              <a:t>mahasiswa</a:t>
            </a:r>
            <a:r>
              <a:rPr lang="en-US" altLang="id-ID" dirty="0">
                <a:latin typeface="+mj-lt"/>
              </a:rPr>
              <a:t> yang </a:t>
            </a:r>
            <a:r>
              <a:rPr lang="en-US" altLang="id-ID" dirty="0" err="1">
                <a:latin typeface="+mj-lt"/>
              </a:rPr>
              <a:t>mengambil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matakuliah</a:t>
            </a:r>
            <a:r>
              <a:rPr lang="en-US" altLang="id-ID" dirty="0">
                <a:latin typeface="+mj-lt"/>
              </a:rPr>
              <a:t>. </a:t>
            </a:r>
          </a:p>
          <a:p>
            <a:endParaRPr lang="en-US" altLang="id-ID" dirty="0">
              <a:latin typeface="+mj-lt"/>
            </a:endParaRPr>
          </a:p>
          <a:p>
            <a:endParaRPr lang="en-US" altLang="id-ID" dirty="0">
              <a:latin typeface="+mj-lt"/>
            </a:endParaRPr>
          </a:p>
          <a:p>
            <a:endParaRPr lang="en-US" altLang="id-ID" dirty="0">
              <a:latin typeface="+mj-lt"/>
            </a:endParaRPr>
          </a:p>
          <a:p>
            <a:endParaRPr lang="en-US" altLang="id-ID" dirty="0">
              <a:latin typeface="+mj-lt"/>
            </a:endParaRPr>
          </a:p>
          <a:p>
            <a:endParaRPr lang="en-US" altLang="id-ID" dirty="0">
              <a:latin typeface="+mj-lt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id-ID" sz="2000" dirty="0">
                <a:latin typeface="+mj-lt"/>
              </a:rPr>
              <a:t>Diagram ER </a:t>
            </a:r>
            <a:r>
              <a:rPr lang="en-US" altLang="id-ID" sz="2000" dirty="0" err="1">
                <a:latin typeface="+mj-lt"/>
              </a:rPr>
              <a:t>untuk</a:t>
            </a:r>
            <a:r>
              <a:rPr lang="en-US" altLang="id-ID" sz="2000" dirty="0">
                <a:latin typeface="+mj-lt"/>
              </a:rPr>
              <a:t> Relationship </a:t>
            </a:r>
            <a:r>
              <a:rPr lang="en-US" altLang="id-ID" sz="2000" dirty="0" err="1">
                <a:latin typeface="+mj-lt"/>
              </a:rPr>
              <a:t>Mengambil</a:t>
            </a:r>
            <a:r>
              <a:rPr lang="en-US" altLang="id-ID" sz="2000" dirty="0">
                <a:latin typeface="+mj-lt"/>
              </a:rPr>
              <a:t> </a:t>
            </a:r>
          </a:p>
          <a:p>
            <a:endParaRPr lang="en-US" altLang="id-ID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67C0-91B9-4219-94EF-A2AECE36CDD3}" type="slidenum">
              <a:rPr lang="en-US" altLang="id-ID"/>
              <a:pPr/>
              <a:t>5</a:t>
            </a:fld>
            <a:endParaRPr lang="en-US" altLang="id-ID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514600" y="3429000"/>
          <a:ext cx="723900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3" imgW="3664915" imgH="646786" progId="Visio.Drawing.11">
                  <p:embed/>
                </p:oleObj>
              </mc:Choice>
              <mc:Fallback>
                <p:oleObj r:id="rId3" imgW="3664915" imgH="646786" progId="Visio.Drawing.11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429000"/>
                        <a:ext cx="7239000" cy="127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05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id-ID" sz="3200">
                <a:latin typeface="Impact" panose="020B0806030902050204" pitchFamily="34" charset="0"/>
              </a:rPr>
              <a:t>KONSEP (lanj.)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dirty="0" err="1">
                <a:latin typeface="+mj-lt"/>
              </a:rPr>
              <a:t>untuk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mencatat</a:t>
            </a:r>
            <a:r>
              <a:rPr lang="en-US" altLang="id-ID" dirty="0">
                <a:latin typeface="+mj-lt"/>
              </a:rPr>
              <a:t> semester </a:t>
            </a:r>
            <a:r>
              <a:rPr lang="en-US" altLang="id-ID" dirty="0" err="1">
                <a:latin typeface="+mj-lt"/>
              </a:rPr>
              <a:t>berapa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mahasiswa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mengambil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matakuliah</a:t>
            </a:r>
            <a:r>
              <a:rPr lang="en-US" altLang="id-ID" dirty="0">
                <a:latin typeface="+mj-lt"/>
              </a:rPr>
              <a:t>, </a:t>
            </a:r>
            <a:r>
              <a:rPr lang="en-US" altLang="id-ID" dirty="0" err="1">
                <a:latin typeface="+mj-lt"/>
              </a:rPr>
              <a:t>maka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pada</a:t>
            </a:r>
            <a:r>
              <a:rPr lang="en-US" altLang="id-ID" dirty="0">
                <a:latin typeface="+mj-lt"/>
              </a:rPr>
              <a:t> relationship </a:t>
            </a:r>
            <a:r>
              <a:rPr lang="en-US" altLang="id-ID" dirty="0" err="1">
                <a:latin typeface="+mj-lt"/>
              </a:rPr>
              <a:t>mengambil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ditambahkan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atribut</a:t>
            </a:r>
            <a:r>
              <a:rPr lang="en-US" altLang="id-ID" dirty="0">
                <a:latin typeface="+mj-lt"/>
              </a:rPr>
              <a:t> semester.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id-ID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altLang="id-ID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altLang="id-ID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altLang="id-ID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altLang="id-ID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altLang="id-ID" dirty="0">
              <a:latin typeface="+mj-lt"/>
            </a:endParaRP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2000" dirty="0">
                <a:latin typeface="+mj-lt"/>
              </a:rPr>
              <a:t>Diagram ER </a:t>
            </a:r>
            <a:r>
              <a:rPr lang="en-US" altLang="id-ID" sz="2000" dirty="0" err="1">
                <a:latin typeface="+mj-lt"/>
              </a:rPr>
              <a:t>untuk</a:t>
            </a:r>
            <a:r>
              <a:rPr lang="en-US" altLang="id-ID" sz="2000" dirty="0">
                <a:latin typeface="+mj-lt"/>
              </a:rPr>
              <a:t> Relationship </a:t>
            </a:r>
            <a:r>
              <a:rPr lang="en-US" altLang="id-ID" sz="2000" dirty="0" err="1">
                <a:latin typeface="+mj-lt"/>
              </a:rPr>
              <a:t>Mengambil</a:t>
            </a:r>
            <a:r>
              <a:rPr lang="en-US" altLang="id-ID" sz="2400" dirty="0">
                <a:latin typeface="+mj-lt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id-ID" dirty="0">
              <a:latin typeface="+mj-lt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8649-DF7E-422D-A73A-0B4FDEF5A7A3}" type="slidenum">
              <a:rPr lang="en-US" altLang="id-ID"/>
              <a:pPr/>
              <a:t>6</a:t>
            </a:fld>
            <a:endParaRPr lang="en-US" altLang="id-ID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2514600" y="3429000"/>
          <a:ext cx="723900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3" imgW="3664915" imgH="646786" progId="Visio.Drawing.11">
                  <p:embed/>
                </p:oleObj>
              </mc:Choice>
              <mc:Fallback>
                <p:oleObj r:id="rId3" imgW="3664915" imgH="646786" progId="Visio.Drawing.11">
                  <p:embed/>
                  <p:pic>
                    <p:nvPicPr>
                      <p:cNvPr id="839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429000"/>
                        <a:ext cx="7239000" cy="127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Line 6"/>
          <p:cNvSpPr>
            <a:spLocks noChangeShapeType="1"/>
          </p:cNvSpPr>
          <p:nvPr/>
        </p:nvSpPr>
        <p:spPr bwMode="auto">
          <a:xfrm flipV="1">
            <a:off x="6019800" y="2819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5334000" y="2362200"/>
            <a:ext cx="1371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d-ID">
                <a:solidFill>
                  <a:schemeClr val="bg2"/>
                </a:solidFill>
                <a:latin typeface="Arial" panose="020B0604020202020204" pitchFamily="34" charset="0"/>
              </a:rPr>
              <a:t>semester</a:t>
            </a:r>
          </a:p>
        </p:txBody>
      </p:sp>
    </p:spTree>
    <p:extLst>
      <p:ext uri="{BB962C8B-B14F-4D97-AF65-F5344CB8AC3E}">
        <p14:creationId xmlns:p14="http://schemas.microsoft.com/office/powerpoint/2010/main" val="318570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id-ID" sz="3200">
                <a:latin typeface="Impact" panose="020B0806030902050204" pitchFamily="34" charset="0"/>
              </a:rPr>
              <a:t>ENTITAS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id-ID" dirty="0" err="1">
                <a:latin typeface="+mj-lt"/>
              </a:rPr>
              <a:t>Dua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tipe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entitas</a:t>
            </a:r>
            <a:r>
              <a:rPr lang="en-US" altLang="id-ID" dirty="0">
                <a:latin typeface="+mj-lt"/>
              </a:rPr>
              <a:t> :</a:t>
            </a:r>
          </a:p>
          <a:p>
            <a:pPr marL="609600" indent="-609600">
              <a:buNone/>
            </a:pPr>
            <a:endParaRPr lang="en-US" altLang="id-ID" dirty="0">
              <a:latin typeface="+mj-lt"/>
            </a:endParaRP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id-ID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Entitas</a:t>
            </a:r>
            <a:r>
              <a:rPr lang="en-US" altLang="id-ID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en-US" altLang="id-ID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kuat</a:t>
            </a:r>
            <a:r>
              <a:rPr lang="en-US" altLang="id-ID" dirty="0">
                <a:latin typeface="+mj-lt"/>
              </a:rPr>
              <a:t> (</a:t>
            </a:r>
            <a:r>
              <a:rPr lang="en-US" altLang="id-ID" i="1" dirty="0">
                <a:latin typeface="+mj-lt"/>
              </a:rPr>
              <a:t>strong entity</a:t>
            </a:r>
            <a:r>
              <a:rPr lang="en-US" altLang="id-ID" dirty="0">
                <a:latin typeface="+mj-lt"/>
              </a:rPr>
              <a:t>) </a:t>
            </a:r>
            <a:r>
              <a:rPr lang="en-US" altLang="id-ID" dirty="0" err="1">
                <a:latin typeface="+mj-lt"/>
              </a:rPr>
              <a:t>merupakan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entitas</a:t>
            </a:r>
            <a:r>
              <a:rPr lang="en-US" altLang="id-ID" dirty="0">
                <a:latin typeface="+mj-lt"/>
              </a:rPr>
              <a:t> yang </a:t>
            </a:r>
            <a:r>
              <a:rPr lang="en-US" altLang="id-ID" dirty="0" err="1">
                <a:latin typeface="+mj-lt"/>
              </a:rPr>
              <a:t>berdiri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sendiri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tanpa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bergantung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dengan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entitas</a:t>
            </a:r>
            <a:r>
              <a:rPr lang="en-US" altLang="id-ID" dirty="0">
                <a:latin typeface="+mj-lt"/>
              </a:rPr>
              <a:t> lain.  </a:t>
            </a:r>
            <a:r>
              <a:rPr lang="en-US" altLang="id-ID" dirty="0" err="1">
                <a:latin typeface="+mj-lt"/>
              </a:rPr>
              <a:t>Contoh</a:t>
            </a:r>
            <a:r>
              <a:rPr lang="en-US" altLang="id-ID" dirty="0">
                <a:latin typeface="+mj-lt"/>
              </a:rPr>
              <a:t> , </a:t>
            </a:r>
            <a:r>
              <a:rPr lang="en-US" altLang="id-ID" dirty="0" err="1">
                <a:latin typeface="+mj-lt"/>
              </a:rPr>
              <a:t>entitas</a:t>
            </a:r>
            <a:r>
              <a:rPr lang="en-US" altLang="id-ID" dirty="0">
                <a:latin typeface="+mj-lt"/>
              </a:rPr>
              <a:t> MAHASISWA, BUKU.</a:t>
            </a:r>
          </a:p>
          <a:p>
            <a:pPr marL="609600" indent="-609600"/>
            <a:endParaRPr lang="en-US" altLang="id-ID" dirty="0">
              <a:latin typeface="+mj-lt"/>
            </a:endParaRPr>
          </a:p>
          <a:p>
            <a:pPr marL="990600" lvl="1" indent="-533400">
              <a:buFont typeface="Wingdings" panose="05000000000000000000" pitchFamily="2" charset="2"/>
              <a:buAutoNum type="arabicPeriod" startAt="2"/>
            </a:pPr>
            <a:r>
              <a:rPr lang="en-US" altLang="id-ID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Entitas</a:t>
            </a:r>
            <a:r>
              <a:rPr lang="en-US" altLang="id-ID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en-US" altLang="id-ID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lemah</a:t>
            </a:r>
            <a:r>
              <a:rPr lang="en-US" altLang="id-ID" dirty="0">
                <a:latin typeface="+mj-lt"/>
              </a:rPr>
              <a:t> (</a:t>
            </a:r>
            <a:r>
              <a:rPr lang="en-US" altLang="id-ID" i="1" dirty="0">
                <a:latin typeface="+mj-lt"/>
              </a:rPr>
              <a:t>weak entity</a:t>
            </a:r>
            <a:r>
              <a:rPr lang="en-US" altLang="id-ID" dirty="0">
                <a:latin typeface="+mj-lt"/>
              </a:rPr>
              <a:t>) </a:t>
            </a:r>
            <a:r>
              <a:rPr lang="en-US" altLang="id-ID" dirty="0" err="1">
                <a:latin typeface="+mj-lt"/>
              </a:rPr>
              <a:t>merupakan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entitas</a:t>
            </a:r>
            <a:r>
              <a:rPr lang="en-US" altLang="id-ID" dirty="0">
                <a:latin typeface="+mj-lt"/>
              </a:rPr>
              <a:t> yang </a:t>
            </a:r>
            <a:r>
              <a:rPr lang="en-US" altLang="id-ID" dirty="0" err="1">
                <a:latin typeface="+mj-lt"/>
              </a:rPr>
              <a:t>keberadaannya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bergantung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pada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keberadaan</a:t>
            </a:r>
            <a:r>
              <a:rPr lang="en-US" altLang="id-ID" dirty="0">
                <a:latin typeface="+mj-lt"/>
              </a:rPr>
              <a:t> relationship </a:t>
            </a:r>
            <a:r>
              <a:rPr lang="en-US" altLang="id-ID" dirty="0" err="1">
                <a:latin typeface="+mj-lt"/>
              </a:rPr>
              <a:t>terhadap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entitas</a:t>
            </a:r>
            <a:r>
              <a:rPr lang="en-US" altLang="id-ID" dirty="0">
                <a:latin typeface="+mj-lt"/>
              </a:rPr>
              <a:t> lain. </a:t>
            </a:r>
          </a:p>
          <a:p>
            <a:pPr marL="990600" lvl="1" indent="-533400">
              <a:buNone/>
            </a:pPr>
            <a:r>
              <a:rPr lang="en-US" altLang="id-ID" dirty="0">
                <a:latin typeface="+mj-lt"/>
              </a:rPr>
              <a:t>	</a:t>
            </a:r>
            <a:r>
              <a:rPr lang="en-US" altLang="id-ID" dirty="0" err="1">
                <a:latin typeface="+mj-lt"/>
              </a:rPr>
              <a:t>Contoh</a:t>
            </a:r>
            <a:r>
              <a:rPr lang="en-US" altLang="id-ID" dirty="0">
                <a:latin typeface="+mj-lt"/>
              </a:rPr>
              <a:t>, </a:t>
            </a:r>
            <a:r>
              <a:rPr lang="en-US" altLang="id-ID" dirty="0" err="1">
                <a:latin typeface="+mj-lt"/>
              </a:rPr>
              <a:t>entitas</a:t>
            </a:r>
            <a:r>
              <a:rPr lang="en-US" altLang="id-ID" dirty="0">
                <a:latin typeface="+mj-lt"/>
              </a:rPr>
              <a:t> ANAK </a:t>
            </a:r>
            <a:r>
              <a:rPr lang="en-US" altLang="id-ID" dirty="0" err="1">
                <a:latin typeface="+mj-lt"/>
              </a:rPr>
              <a:t>bergantung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pada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entitas</a:t>
            </a:r>
            <a:r>
              <a:rPr lang="en-US" altLang="id-ID" dirty="0">
                <a:latin typeface="+mj-lt"/>
              </a:rPr>
              <a:t> DOSEN.</a:t>
            </a:r>
          </a:p>
          <a:p>
            <a:pPr marL="609600" indent="-609600"/>
            <a:endParaRPr lang="en-US" altLang="id-ID" dirty="0">
              <a:latin typeface="+mj-lt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578E-0AA5-493B-84F1-68B724B4F74B}" type="slidenum">
              <a:rPr lang="en-US" altLang="id-ID"/>
              <a:pPr/>
              <a:t>7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03805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id-ID" sz="3200">
                <a:latin typeface="Impact" panose="020B0806030902050204" pitchFamily="34" charset="0"/>
              </a:rPr>
              <a:t>ENTITAS (lanj.)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altLang="id-ID" sz="2400">
              <a:latin typeface="Impact" panose="020B0806030902050204" pitchFamily="34" charset="0"/>
            </a:endParaRPr>
          </a:p>
          <a:p>
            <a:pPr>
              <a:lnSpc>
                <a:spcPct val="90000"/>
              </a:lnSpc>
            </a:pPr>
            <a:endParaRPr lang="en-US" altLang="id-ID" sz="2400">
              <a:latin typeface="Impact" panose="020B0806030902050204" pitchFamily="34" charset="0"/>
            </a:endParaRPr>
          </a:p>
          <a:p>
            <a:pPr>
              <a:lnSpc>
                <a:spcPct val="90000"/>
              </a:lnSpc>
            </a:pPr>
            <a:endParaRPr lang="en-US" altLang="id-ID" sz="2400">
              <a:latin typeface="Impact" panose="020B0806030902050204" pitchFamily="34" charset="0"/>
            </a:endParaRPr>
          </a:p>
          <a:p>
            <a:pPr>
              <a:lnSpc>
                <a:spcPct val="90000"/>
              </a:lnSpc>
            </a:pPr>
            <a:endParaRPr lang="en-US" altLang="id-ID" sz="2400">
              <a:latin typeface="Impact" panose="020B0806030902050204" pitchFamily="34" charset="0"/>
            </a:endParaRPr>
          </a:p>
          <a:p>
            <a:pPr>
              <a:lnSpc>
                <a:spcPct val="90000"/>
              </a:lnSpc>
            </a:pPr>
            <a:endParaRPr lang="en-US" altLang="id-ID" sz="2400">
              <a:latin typeface="Impact" panose="020B0806030902050204" pitchFamily="34" charset="0"/>
            </a:endParaRPr>
          </a:p>
          <a:p>
            <a:pPr>
              <a:lnSpc>
                <a:spcPct val="90000"/>
              </a:lnSpc>
            </a:pPr>
            <a:endParaRPr lang="en-US" altLang="id-ID" sz="2400">
              <a:latin typeface="Impact" panose="020B0806030902050204" pitchFamily="34" charset="0"/>
            </a:endParaRPr>
          </a:p>
          <a:p>
            <a:pPr>
              <a:lnSpc>
                <a:spcPct val="90000"/>
              </a:lnSpc>
            </a:pPr>
            <a:endParaRPr lang="en-US" altLang="id-ID" sz="2400">
              <a:latin typeface="Impact" panose="020B0806030902050204" pitchFamily="34" charset="0"/>
            </a:endParaRPr>
          </a:p>
          <a:p>
            <a:pPr>
              <a:lnSpc>
                <a:spcPct val="90000"/>
              </a:lnSpc>
            </a:pPr>
            <a:endParaRPr lang="en-US" altLang="id-ID" sz="2400">
              <a:latin typeface="Impact" panose="020B0806030902050204" pitchFamily="34" charset="0"/>
            </a:endParaRPr>
          </a:p>
          <a:p>
            <a:pPr>
              <a:lnSpc>
                <a:spcPct val="90000"/>
              </a:lnSpc>
            </a:pPr>
            <a:endParaRPr lang="en-US" altLang="id-ID" sz="2400">
              <a:latin typeface="Impact" panose="020B0806030902050204" pitchFamily="34" charset="0"/>
            </a:endParaRPr>
          </a:p>
          <a:p>
            <a:pPr>
              <a:lnSpc>
                <a:spcPct val="90000"/>
              </a:lnSpc>
            </a:pPr>
            <a:endParaRPr lang="en-US" altLang="id-ID" sz="2400">
              <a:latin typeface="Impact" panose="020B0806030902050204" pitchFamily="34" charset="0"/>
            </a:endParaRPr>
          </a:p>
          <a:p>
            <a:pPr>
              <a:lnSpc>
                <a:spcPct val="90000"/>
              </a:lnSpc>
            </a:pPr>
            <a:endParaRPr lang="en-US" altLang="id-ID" sz="2400">
              <a:latin typeface="Impact" panose="020B0806030902050204" pitchFamily="34" charset="0"/>
            </a:endParaRP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2000">
                <a:latin typeface="Impact" panose="020B0806030902050204" pitchFamily="34" charset="0"/>
              </a:rPr>
              <a:t>Diagram ER untuk entitas lemah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657B-1B9B-4B48-A36D-908C62C604A4}" type="slidenum">
              <a:rPr lang="en-US" altLang="id-ID"/>
              <a:pPr/>
              <a:t>8</a:t>
            </a:fld>
            <a:endParaRPr lang="en-US" altLang="id-ID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057400" y="2057401"/>
          <a:ext cx="7696200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3" imgW="3860597" imgH="1411834" progId="Visio.Drawing.11">
                  <p:embed/>
                </p:oleObj>
              </mc:Choice>
              <mc:Fallback>
                <p:oleObj r:id="rId3" imgW="3860597" imgH="1411834" progId="Visio.Drawing.11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57401"/>
                        <a:ext cx="7696200" cy="195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54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id-ID" sz="3200">
                <a:latin typeface="Impact" panose="020B0806030902050204" pitchFamily="34" charset="0"/>
              </a:rPr>
              <a:t>ATRIBUT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 dirty="0" err="1">
                <a:latin typeface="+mj-lt"/>
              </a:rPr>
              <a:t>Tipe-tipe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atribut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yakni</a:t>
            </a:r>
            <a:r>
              <a:rPr lang="en-US" altLang="id-ID" dirty="0">
                <a:latin typeface="+mj-lt"/>
              </a:rPr>
              <a:t> =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latin typeface="+mj-lt"/>
              </a:rPr>
              <a:t>1. </a:t>
            </a:r>
            <a:r>
              <a:rPr lang="en-US" altLang="id-ID" dirty="0" err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atribut</a:t>
            </a:r>
            <a:r>
              <a:rPr lang="en-US" altLang="id-ID" dirty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en-US" altLang="id-ID" dirty="0" err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kunci</a:t>
            </a:r>
            <a:r>
              <a:rPr lang="en-US" altLang="id-ID" dirty="0">
                <a:latin typeface="+mj-lt"/>
              </a:rPr>
              <a:t>, </a:t>
            </a:r>
            <a:r>
              <a:rPr lang="en-US" altLang="id-ID" dirty="0" err="1">
                <a:latin typeface="+mj-lt"/>
              </a:rPr>
              <a:t>atribut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bernilai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tunggal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dan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unik</a:t>
            </a:r>
            <a:r>
              <a:rPr lang="en-US" altLang="id-ID" dirty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latin typeface="+mj-lt"/>
              </a:rPr>
              <a:t>2. </a:t>
            </a:r>
            <a:r>
              <a:rPr lang="en-US" altLang="id-ID" dirty="0" err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atribut</a:t>
            </a:r>
            <a:r>
              <a:rPr lang="en-US" altLang="id-ID" dirty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en-US" altLang="id-ID" dirty="0" err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bernilai</a:t>
            </a:r>
            <a:r>
              <a:rPr lang="en-US" altLang="id-ID" dirty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en-US" altLang="id-ID" dirty="0" err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tunggal</a:t>
            </a:r>
            <a:r>
              <a:rPr lang="en-US" altLang="id-ID" dirty="0">
                <a:latin typeface="+mj-lt"/>
              </a:rPr>
              <a:t>, </a:t>
            </a:r>
            <a:r>
              <a:rPr lang="en-US" altLang="id-ID" dirty="0" err="1">
                <a:latin typeface="+mj-lt"/>
              </a:rPr>
              <a:t>atribut</a:t>
            </a:r>
            <a:r>
              <a:rPr lang="en-US" altLang="id-ID" dirty="0">
                <a:latin typeface="+mj-lt"/>
              </a:rPr>
              <a:t> yang </a:t>
            </a:r>
            <a:r>
              <a:rPr lang="en-US" altLang="id-ID" dirty="0" err="1">
                <a:latin typeface="+mj-lt"/>
              </a:rPr>
              <a:t>memiliki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hanya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satu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nilai</a:t>
            </a:r>
            <a:r>
              <a:rPr lang="en-US" altLang="id-ID" dirty="0">
                <a:latin typeface="+mj-lt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latin typeface="+mj-lt"/>
              </a:rPr>
              <a:t>3. </a:t>
            </a:r>
            <a:r>
              <a:rPr lang="en-US" altLang="id-ID" dirty="0" err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atribut</a:t>
            </a:r>
            <a:r>
              <a:rPr lang="en-US" altLang="id-ID" dirty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en-US" altLang="id-ID" dirty="0" err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bernilai</a:t>
            </a:r>
            <a:r>
              <a:rPr lang="en-US" altLang="id-ID" dirty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en-US" altLang="id-ID" dirty="0" err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banyak</a:t>
            </a:r>
            <a:r>
              <a:rPr lang="en-US" altLang="id-ID" dirty="0">
                <a:latin typeface="+mj-lt"/>
              </a:rPr>
              <a:t>, </a:t>
            </a:r>
            <a:r>
              <a:rPr lang="en-US" altLang="id-ID" dirty="0" err="1">
                <a:latin typeface="+mj-lt"/>
              </a:rPr>
              <a:t>atribut</a:t>
            </a:r>
            <a:r>
              <a:rPr lang="en-US" altLang="id-ID" dirty="0">
                <a:latin typeface="+mj-lt"/>
              </a:rPr>
              <a:t> yang </a:t>
            </a:r>
            <a:r>
              <a:rPr lang="en-US" altLang="id-ID" dirty="0" err="1">
                <a:latin typeface="+mj-lt"/>
              </a:rPr>
              <a:t>memiliki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sekelompok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nilai</a:t>
            </a:r>
            <a:r>
              <a:rPr lang="en-US" altLang="id-ID" dirty="0">
                <a:latin typeface="+mj-lt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latin typeface="+mj-lt"/>
              </a:rPr>
              <a:t>4. </a:t>
            </a:r>
            <a:r>
              <a:rPr lang="en-US" altLang="id-ID" dirty="0" err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atribut</a:t>
            </a:r>
            <a:r>
              <a:rPr lang="en-US" altLang="id-ID" dirty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en-US" altLang="id-ID" dirty="0" err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komposit</a:t>
            </a:r>
            <a:r>
              <a:rPr lang="en-US" altLang="id-ID" dirty="0">
                <a:latin typeface="+mj-lt"/>
              </a:rPr>
              <a:t>, </a:t>
            </a:r>
            <a:r>
              <a:rPr lang="en-US" altLang="id-ID" dirty="0" err="1">
                <a:latin typeface="+mj-lt"/>
              </a:rPr>
              <a:t>atribut</a:t>
            </a:r>
            <a:r>
              <a:rPr lang="en-US" altLang="id-ID" dirty="0">
                <a:latin typeface="+mj-lt"/>
              </a:rPr>
              <a:t> yang </a:t>
            </a:r>
            <a:r>
              <a:rPr lang="en-US" altLang="id-ID" dirty="0" err="1">
                <a:latin typeface="+mj-lt"/>
              </a:rPr>
              <a:t>terdiri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atas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beberapa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atribut</a:t>
            </a:r>
            <a:r>
              <a:rPr lang="en-US" altLang="id-ID" dirty="0">
                <a:latin typeface="+mj-lt"/>
              </a:rPr>
              <a:t> yang </a:t>
            </a:r>
            <a:r>
              <a:rPr lang="en-US" altLang="id-ID" dirty="0" err="1">
                <a:latin typeface="+mj-lt"/>
              </a:rPr>
              <a:t>lebih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kecil</a:t>
            </a:r>
            <a:endParaRPr lang="en-US" altLang="id-ID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>
                <a:latin typeface="+mj-lt"/>
              </a:rPr>
              <a:t>5. </a:t>
            </a:r>
            <a:r>
              <a:rPr lang="en-US" altLang="id-ID" dirty="0" err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atribut</a:t>
            </a:r>
            <a:r>
              <a:rPr lang="en-US" altLang="id-ID" dirty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en-US" altLang="id-ID" dirty="0" err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derivatif</a:t>
            </a:r>
            <a:r>
              <a:rPr lang="en-US" altLang="id-ID" dirty="0">
                <a:latin typeface="+mj-lt"/>
              </a:rPr>
              <a:t>, </a:t>
            </a:r>
            <a:r>
              <a:rPr lang="en-US" altLang="id-ID" dirty="0" err="1">
                <a:latin typeface="+mj-lt"/>
              </a:rPr>
              <a:t>atribut</a:t>
            </a:r>
            <a:r>
              <a:rPr lang="en-US" altLang="id-ID" dirty="0">
                <a:latin typeface="+mj-lt"/>
              </a:rPr>
              <a:t> yang </a:t>
            </a:r>
            <a:r>
              <a:rPr lang="en-US" altLang="id-ID" dirty="0" err="1">
                <a:latin typeface="+mj-lt"/>
              </a:rPr>
              <a:t>diperoleh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dari</a:t>
            </a:r>
            <a:r>
              <a:rPr lang="en-US" altLang="id-ID" dirty="0">
                <a:latin typeface="+mj-lt"/>
              </a:rPr>
              <a:t> </a:t>
            </a:r>
            <a:r>
              <a:rPr lang="en-US" altLang="id-ID" dirty="0" err="1">
                <a:latin typeface="+mj-lt"/>
              </a:rPr>
              <a:t>atribut</a:t>
            </a:r>
            <a:r>
              <a:rPr lang="en-US" altLang="id-ID" dirty="0">
                <a:latin typeface="+mj-lt"/>
              </a:rPr>
              <a:t> lain.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id-ID" dirty="0">
              <a:latin typeface="+mj-lt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DFF2-DFBA-4C58-BC8E-DD1551F08CAB}" type="slidenum">
              <a:rPr lang="en-US" altLang="id-ID"/>
              <a:pPr/>
              <a:t>9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9794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566</Words>
  <Application>Microsoft Office PowerPoint</Application>
  <PresentationFormat>Widescreen</PresentationFormat>
  <Paragraphs>305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 Black</vt:lpstr>
      <vt:lpstr>Calibri</vt:lpstr>
      <vt:lpstr>Calibri Light</vt:lpstr>
      <vt:lpstr>Impact</vt:lpstr>
      <vt:lpstr>Wingdings</vt:lpstr>
      <vt:lpstr>Office Theme</vt:lpstr>
      <vt:lpstr>Visio.Drawing.11</vt:lpstr>
      <vt:lpstr>Enhanced Entity Relationship</vt:lpstr>
      <vt:lpstr>KONSEP MODEL EER</vt:lpstr>
      <vt:lpstr>KONSEP MODEL ER</vt:lpstr>
      <vt:lpstr>KONSEP (lanj.)</vt:lpstr>
      <vt:lpstr>KONSEP (lanj.)</vt:lpstr>
      <vt:lpstr>KONSEP (lanj.)</vt:lpstr>
      <vt:lpstr>ENTITAS</vt:lpstr>
      <vt:lpstr>ENTITAS (lanj.)</vt:lpstr>
      <vt:lpstr>ATRIBUT</vt:lpstr>
      <vt:lpstr>SIMBOL ATRIBUT  </vt:lpstr>
      <vt:lpstr>SIMBOL ATRIBUT (lanj.)</vt:lpstr>
      <vt:lpstr>DERAJAT RELATIONSHIP</vt:lpstr>
      <vt:lpstr>DERAJAT RELATIONSHIP (lanj.)</vt:lpstr>
      <vt:lpstr>KARDINALITAS RELATIONSHIP</vt:lpstr>
      <vt:lpstr>KARDINALITAS RELATIONSHIP (lanj.)</vt:lpstr>
      <vt:lpstr>PARTISIPASI ENTITAS</vt:lpstr>
      <vt:lpstr>PARTISIPASI ENTITAS (Lanj.)</vt:lpstr>
      <vt:lpstr>ENTITAS AGREGASI</vt:lpstr>
      <vt:lpstr>KONSEP SPESIALISASI</vt:lpstr>
      <vt:lpstr>SPESIALISASI (lanj.)</vt:lpstr>
      <vt:lpstr>GENERALISASI</vt:lpstr>
      <vt:lpstr>GENERALISASI (lanj.)</vt:lpstr>
      <vt:lpstr>GENERALISASI (Lanj.)</vt:lpstr>
      <vt:lpstr>KATEGORISASI</vt:lpstr>
      <vt:lpstr>PowerPoint Presentation</vt:lpstr>
      <vt:lpstr>CONTOH DIAGRAM EER</vt:lpstr>
      <vt:lpstr>Aturan Transformasi Diagram ER/EER  ke Model Relasional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EER (Enhanced Entity Relationship)</dc:title>
  <dc:creator>Fadly</dc:creator>
  <cp:lastModifiedBy>fadly febriya</cp:lastModifiedBy>
  <cp:revision>9</cp:revision>
  <dcterms:created xsi:type="dcterms:W3CDTF">2017-03-18T03:44:21Z</dcterms:created>
  <dcterms:modified xsi:type="dcterms:W3CDTF">2021-01-10T04:31:54Z</dcterms:modified>
</cp:coreProperties>
</file>