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69" r:id="rId4"/>
    <p:sldId id="268" r:id="rId5"/>
    <p:sldId id="271" r:id="rId6"/>
    <p:sldId id="272" r:id="rId7"/>
    <p:sldId id="274" r:id="rId8"/>
    <p:sldId id="273" r:id="rId9"/>
    <p:sldId id="270" r:id="rId10"/>
    <p:sldId id="267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59" r:id="rId23"/>
    <p:sldId id="286" r:id="rId24"/>
    <p:sldId id="287" r:id="rId25"/>
    <p:sldId id="260" r:id="rId26"/>
    <p:sldId id="261" r:id="rId27"/>
    <p:sldId id="262" r:id="rId28"/>
    <p:sldId id="288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70" d="100"/>
          <a:sy n="70" d="100"/>
        </p:scale>
        <p:origin x="738" y="6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10/22/2023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4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6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6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7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72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85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2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02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0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58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1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3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3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5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94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10/22/2023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4673599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Kelompok</a:t>
            </a:r>
            <a:r>
              <a:rPr lang="en-US" sz="4000" dirty="0"/>
              <a:t> 2 :</a:t>
            </a:r>
            <a:br>
              <a:rPr lang="en-US" sz="4000" dirty="0"/>
            </a:br>
            <a:r>
              <a:rPr lang="en-US" sz="4000" dirty="0"/>
              <a:t>Ade </a:t>
            </a:r>
            <a:r>
              <a:rPr lang="en-US" sz="4000" dirty="0" err="1"/>
              <a:t>Hikmat</a:t>
            </a:r>
            <a:br>
              <a:rPr lang="en-US" sz="4000" dirty="0"/>
            </a:br>
            <a:r>
              <a:rPr lang="en-US" sz="4000" dirty="0" err="1"/>
              <a:t>Adzi</a:t>
            </a:r>
            <a:r>
              <a:rPr lang="en-US" sz="4000" dirty="0"/>
              <a:t> Bilal</a:t>
            </a:r>
            <a:br>
              <a:rPr lang="en-US" sz="4000" dirty="0"/>
            </a:br>
            <a:r>
              <a:rPr lang="en-US" sz="4000" dirty="0"/>
              <a:t>Azhar Kurniawan</a:t>
            </a:r>
            <a:br>
              <a:rPr lang="en-US" sz="4000" dirty="0"/>
            </a:br>
            <a:r>
              <a:rPr lang="en-US" sz="4000" dirty="0"/>
              <a:t>Fahmi Agung</a:t>
            </a:r>
            <a:br>
              <a:rPr lang="en-US" sz="4000" dirty="0"/>
            </a:br>
            <a:r>
              <a:rPr lang="en-US" sz="4000" dirty="0"/>
              <a:t>Hendra Gunawan</a:t>
            </a:r>
            <a:br>
              <a:rPr lang="en-US" sz="4000" dirty="0"/>
            </a:br>
            <a:r>
              <a:rPr lang="en-US" sz="4000" dirty="0"/>
              <a:t>Miftah </a:t>
            </a:r>
            <a:r>
              <a:rPr lang="en-US" sz="4000" dirty="0" err="1"/>
              <a:t>Agustian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27612" y="63500"/>
            <a:ext cx="7008574" cy="1244600"/>
          </a:xfrm>
        </p:spPr>
        <p:txBody>
          <a:bodyPr>
            <a:no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+mn-lt"/>
              </a:rPr>
              <a:t>Desain Basis Data Terdistribusi dan Paralel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4824703" cy="44704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terpusat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seluruh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database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disimpan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satu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Keuntungan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Sederhana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pengelolaan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mudah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Kekurangan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Single point of failure,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performa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rendah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pada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jarak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jauh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  <a:endParaRPr lang="en-ID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90500"/>
            <a:ext cx="10156825" cy="1397000"/>
          </a:xfrm>
        </p:spPr>
        <p:txBody>
          <a:bodyPr/>
          <a:lstStyle/>
          <a:p>
            <a:r>
              <a:rPr lang="en-US" i="0" dirty="0" err="1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Alokasi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Data </a:t>
            </a:r>
            <a:r>
              <a:rPr lang="en-US" i="0" dirty="0" err="1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Terpusat</a:t>
            </a:r>
            <a:b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</a:br>
            <a:r>
              <a:rPr lang="en-US" sz="4400" i="1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centralized data allocation</a:t>
            </a:r>
            <a:endParaRPr lang="en-ID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" name="Picture 2" descr="A Detailed Guide about Data Allocation in Distributed Database Design »  Smart Sight Innovations">
            <a:extLst>
              <a:ext uri="{FF2B5EF4-FFF2-40B4-BE49-F238E27FC236}">
                <a16:creationId xmlns:a16="http://schemas.microsoft.com/office/drawing/2014/main" id="{56669A12-38DD-3A20-666C-BC3ED3EF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878" y="1066800"/>
            <a:ext cx="46899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1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10" y="1701800"/>
            <a:ext cx="4180638" cy="4470400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terpartisi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database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dibagi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menjadi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beberapa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bagian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terpisah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(fragment) dan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disimpan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di dua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Keuntungan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Redundansi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rendah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cepat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tertentu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Kekurangan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Kompleksitas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manajemen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risiko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kehilangan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jika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salah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satu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partisi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gagal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90500"/>
            <a:ext cx="10156825" cy="1397000"/>
          </a:xfrm>
        </p:spPr>
        <p:txBody>
          <a:bodyPr/>
          <a:lstStyle/>
          <a:p>
            <a:r>
              <a:rPr lang="en-US" i="0" dirty="0" err="1">
                <a:effectLst/>
                <a:latin typeface="Söhne"/>
              </a:rPr>
              <a:t>Alokasi</a:t>
            </a:r>
            <a:r>
              <a:rPr lang="en-US" i="0" dirty="0">
                <a:effectLst/>
                <a:latin typeface="Söhne"/>
              </a:rPr>
              <a:t> Data </a:t>
            </a:r>
            <a:r>
              <a:rPr lang="en-US" i="0" dirty="0" err="1">
                <a:effectLst/>
                <a:latin typeface="Söhne"/>
              </a:rPr>
              <a:t>Terpartisi</a:t>
            </a:r>
            <a:br>
              <a:rPr lang="en-US" i="0" dirty="0">
                <a:effectLst/>
                <a:latin typeface="Söhne"/>
              </a:rPr>
            </a:b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partitioned data allocation</a:t>
            </a:r>
            <a:endParaRPr lang="en-ID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Picture 2" descr="Data Partitioning (Sharding) in System Design">
            <a:extLst>
              <a:ext uri="{FF2B5EF4-FFF2-40B4-BE49-F238E27FC236}">
                <a16:creationId xmlns:a16="http://schemas.microsoft.com/office/drawing/2014/main" id="{110772F5-005A-5CC0-ED71-52CCD3C8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08" y="1590986"/>
            <a:ext cx="5502803" cy="42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69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10" y="1701800"/>
            <a:ext cx="4180638" cy="447040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terduplikasi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salinan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satu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fragmen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database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disimpan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beberapa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Keuntungan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Redundansi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tinggi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toleransi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kesalahan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kuat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cepat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Kekurangan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Biaya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penyimpanan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tinggi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perlu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sinkronisasi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90500"/>
            <a:ext cx="10156825" cy="1397000"/>
          </a:xfrm>
        </p:spPr>
        <p:txBody>
          <a:bodyPr/>
          <a:lstStyle/>
          <a:p>
            <a:r>
              <a:rPr lang="en-US" i="0" dirty="0" err="1">
                <a:effectLst/>
                <a:latin typeface="Söhne"/>
              </a:rPr>
              <a:t>Alokasi</a:t>
            </a:r>
            <a:r>
              <a:rPr lang="en-US" i="0" dirty="0">
                <a:effectLst/>
                <a:latin typeface="Söhne"/>
              </a:rPr>
              <a:t> Data </a:t>
            </a:r>
            <a:r>
              <a:rPr lang="en-US" i="0" dirty="0" err="1">
                <a:effectLst/>
                <a:latin typeface="Söhne"/>
              </a:rPr>
              <a:t>Terduplikasi</a:t>
            </a:r>
            <a:br>
              <a:rPr lang="en-US" i="0" dirty="0">
                <a:effectLst/>
                <a:latin typeface="Söhne"/>
              </a:rPr>
            </a:br>
            <a:r>
              <a:rPr lang="en-US" sz="2800" b="0" i="1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replicated data allocation</a:t>
            </a:r>
            <a:endParaRPr lang="en-ID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" name="Picture 2" descr="Data Replication Types - Benefits - Schemes in DBMS - ManageEngine Device  Control Plus">
            <a:extLst>
              <a:ext uri="{FF2B5EF4-FFF2-40B4-BE49-F238E27FC236}">
                <a16:creationId xmlns:a16="http://schemas.microsoft.com/office/drawing/2014/main" id="{2F12EA55-F1E1-C6F3-8983-08C95FE7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48" y="1701800"/>
            <a:ext cx="6377380" cy="41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99" y="304800"/>
            <a:ext cx="10156825" cy="914400"/>
          </a:xfrm>
        </p:spPr>
        <p:txBody>
          <a:bodyPr>
            <a:normAutofit fontScale="90000"/>
          </a:bodyPr>
          <a:lstStyle/>
          <a:p>
            <a:r>
              <a:rPr lang="fi-FI" sz="4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Kapan Menggunakan Terpusat, Terpartisi, atau Terduplikasi?</a:t>
            </a:r>
            <a:endParaRPr lang="en-ID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93D380-F2EE-FA9F-76A9-61409F9F87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15999" y="1083129"/>
            <a:ext cx="10156825" cy="2959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Pemilihan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strategi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bergantung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pada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kebutuhan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dan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tujuan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bisnis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Terpusat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Cocok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aplikasi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kecil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dengan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sedikit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akses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jarak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jauh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Terpartisi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Cocok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aplikasi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besar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dengan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akses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jarak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jauh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yang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memerlukan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skala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dan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kinerja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Terduplikasi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Cocok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aplikasi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kritis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memerlukan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toleransi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kesalahan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tinggi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4414B-228A-04CA-2641-07F4F94AB91B}"/>
              </a:ext>
            </a:extLst>
          </p:cNvPr>
          <p:cNvSpPr txBox="1"/>
          <p:nvPr/>
        </p:nvSpPr>
        <p:spPr>
          <a:xfrm>
            <a:off x="2529944" y="4042378"/>
            <a:ext cx="7128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Jadi…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Data allocation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faktor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penting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dalam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manajemen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basis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Pilih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strategi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sesuai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kebutuhan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bisnis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tujuan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Ingatlah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bahwa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tidak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ada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satu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ukuran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cocok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semua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80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304800"/>
            <a:ext cx="10156825" cy="1397000"/>
          </a:xfrm>
        </p:spPr>
        <p:txBody>
          <a:bodyPr/>
          <a:lstStyle/>
          <a:p>
            <a:r>
              <a:rPr lang="en-US" sz="4400" i="0" dirty="0">
                <a:effectLst/>
                <a:latin typeface="Söhne"/>
              </a:rPr>
              <a:t>2.3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Gabungan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B22EB-6983-19A7-7721-A0C1C32C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2311400"/>
            <a:ext cx="10156824" cy="4470400"/>
          </a:xfrm>
        </p:spPr>
        <p:txBody>
          <a:bodyPr>
            <a:normAutofit/>
          </a:bodyPr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fragmentasi</a:t>
            </a:r>
            <a:r>
              <a:rPr lang="en-US" dirty="0"/>
              <a:t> data dan </a:t>
            </a:r>
            <a:r>
              <a:rPr lang="en-US" dirty="0" err="1"/>
              <a:t>alokasi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basis data yang optimal.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 dua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Pendekatan</a:t>
            </a:r>
            <a:r>
              <a:rPr lang="en-US" dirty="0"/>
              <a:t> top-down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Pendekatan</a:t>
            </a:r>
            <a:r>
              <a:rPr lang="en-US" dirty="0"/>
              <a:t> bottom-up</a:t>
            </a:r>
          </a:p>
        </p:txBody>
      </p:sp>
    </p:spTree>
    <p:extLst>
      <p:ext uri="{BB962C8B-B14F-4D97-AF65-F5344CB8AC3E}">
        <p14:creationId xmlns:p14="http://schemas.microsoft.com/office/powerpoint/2010/main" val="19439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304800"/>
            <a:ext cx="10156825" cy="1397000"/>
          </a:xfrm>
        </p:spPr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Top-Down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B22EB-6983-19A7-7721-A0C1C32C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2311400"/>
            <a:ext cx="10156824" cy="3784600"/>
          </a:xfrm>
        </p:spPr>
        <p:txBody>
          <a:bodyPr>
            <a:normAutofit/>
          </a:bodyPr>
          <a:lstStyle/>
          <a:p>
            <a:r>
              <a:rPr lang="en-US" dirty="0"/>
              <a:t>Top-Down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basis data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</a:t>
            </a:r>
            <a:r>
              <a:rPr lang="en-US" dirty="0" err="1"/>
              <a:t>relasi</a:t>
            </a:r>
            <a:r>
              <a:rPr lang="en-US" dirty="0"/>
              <a:t> yang paling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dan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Relasi</a:t>
            </a:r>
            <a:r>
              <a:rPr lang="en-US" dirty="0"/>
              <a:t> dan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cenderum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data yang detail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dan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</a:p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basis data yang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</a:t>
            </a:r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 yang sangat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7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533400"/>
            <a:ext cx="10156825" cy="939800"/>
          </a:xfrm>
        </p:spPr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Bottom-Up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B22EB-6983-19A7-7721-A0C1C32C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2311400"/>
            <a:ext cx="10156824" cy="3784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Bottom Up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basis data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yang paling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basis data 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r>
              <a:rPr lang="en-US" dirty="0" err="1"/>
              <a:t>Atribute</a:t>
            </a:r>
            <a:r>
              <a:rPr lang="en-US" dirty="0"/>
              <a:t> dan </a:t>
            </a:r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entity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yang relative minim. </a:t>
            </a:r>
          </a:p>
          <a:p>
            <a:r>
              <a:rPr lang="en-US" dirty="0" err="1"/>
              <a:t>Contohnya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basis data </a:t>
            </a:r>
            <a:r>
              <a:rPr lang="en-US" dirty="0" err="1"/>
              <a:t>perpustakaan</a:t>
            </a:r>
            <a:r>
              <a:rPr lang="en-US" dirty="0"/>
              <a:t>, attribute dan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 </a:t>
            </a:r>
            <a:r>
              <a:rPr lang="en-US" dirty="0" err="1"/>
              <a:t>Pendekatan</a:t>
            </a:r>
            <a:r>
              <a:rPr lang="en-US" dirty="0"/>
              <a:t> basis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basis data yang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533400"/>
            <a:ext cx="10156825" cy="939800"/>
          </a:xfrm>
        </p:spPr>
        <p:txBody>
          <a:bodyPr/>
          <a:lstStyle/>
          <a:p>
            <a:r>
              <a:rPr lang="en-US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2.4 </a:t>
            </a:r>
            <a:r>
              <a:rPr lang="en-US" b="1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pendekatan</a:t>
            </a:r>
            <a:r>
              <a:rPr lang="en-US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en-US" b="1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adaptif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B22EB-6983-19A7-7721-A0C1C32C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91" y="1905000"/>
            <a:ext cx="10156824" cy="3784600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adaptif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dan </a:t>
            </a:r>
            <a:r>
              <a:rPr lang="en-US" dirty="0" err="1"/>
              <a:t>redistribusi</a:t>
            </a:r>
            <a:r>
              <a:rPr lang="en-US" dirty="0"/>
              <a:t> basis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database </a:t>
            </a:r>
            <a:r>
              <a:rPr lang="en-US" dirty="0" err="1"/>
              <a:t>diasumsikan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statis, di mana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dan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bertahan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di dunia </a:t>
            </a:r>
            <a:r>
              <a:rPr lang="en-US" dirty="0" err="1"/>
              <a:t>nyata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dan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)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), yang </a:t>
            </a:r>
            <a:r>
              <a:rPr lang="en-US" dirty="0" err="1"/>
              <a:t>mengharuskan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basis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proses </a:t>
            </a:r>
            <a:r>
              <a:rPr lang="en-US" dirty="0" err="1"/>
              <a:t>perancangan-ulang-pematerialisasian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, </a:t>
            </a:r>
            <a:r>
              <a:rPr lang="en-US" dirty="0" err="1"/>
              <a:t>pendekatan</a:t>
            </a:r>
            <a:r>
              <a:rPr lang="en-US" dirty="0"/>
              <a:t> yang paling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sangat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realistis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desainnya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sangat </a:t>
            </a:r>
            <a:r>
              <a:rPr lang="en-US" dirty="0" err="1"/>
              <a:t>tinggi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1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533400"/>
            <a:ext cx="10156825" cy="939800"/>
          </a:xfrm>
        </p:spPr>
        <p:txBody>
          <a:bodyPr/>
          <a:lstStyle/>
          <a:p>
            <a:r>
              <a:rPr lang="en-US" b="1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pendekatan</a:t>
            </a:r>
            <a:r>
              <a:rPr lang="en-US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en-US" b="1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adaptif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B22EB-6983-19A7-7721-A0C1C32C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1600200"/>
            <a:ext cx="10156824" cy="4495800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>
                <a:cs typeface="Arial" panose="020B0604020202020204" pitchFamily="34" charset="0"/>
              </a:rPr>
              <a:t>Ada 2 </a:t>
            </a:r>
            <a:r>
              <a:rPr lang="en-US" sz="1400" b="1" dirty="0" err="1">
                <a:cs typeface="Arial" panose="020B0604020202020204" pitchFamily="34" charset="0"/>
              </a:rPr>
              <a:t>pendekatan</a:t>
            </a:r>
            <a:r>
              <a:rPr lang="en-US" sz="1400" b="1" dirty="0">
                <a:cs typeface="Arial" panose="020B0604020202020204" pitchFamily="34" charset="0"/>
              </a:rPr>
              <a:t> </a:t>
            </a:r>
            <a:r>
              <a:rPr lang="en-US" sz="1400" b="1" dirty="0" err="1">
                <a:cs typeface="Arial" panose="020B0604020202020204" pitchFamily="34" charset="0"/>
              </a:rPr>
              <a:t>adaptif</a:t>
            </a:r>
            <a:r>
              <a:rPr lang="en-US" sz="1400" b="1" dirty="0">
                <a:cs typeface="Arial" panose="020B0604020202020204" pitchFamily="34" charset="0"/>
              </a:rPr>
              <a:t> yang </a:t>
            </a:r>
            <a:r>
              <a:rPr lang="en-US" sz="1400" b="1" dirty="0" err="1">
                <a:cs typeface="Arial" panose="020B0604020202020204" pitchFamily="34" charset="0"/>
              </a:rPr>
              <a:t>umun</a:t>
            </a:r>
            <a:r>
              <a:rPr lang="en-US" sz="1400" b="1" dirty="0">
                <a:cs typeface="Arial" panose="020B0604020202020204" pitchFamily="34" charset="0"/>
              </a:rPr>
              <a:t> </a:t>
            </a:r>
            <a:r>
              <a:rPr lang="en-US" sz="1400" b="1" dirty="0" err="1">
                <a:cs typeface="Arial" panose="020B0604020202020204" pitchFamily="34" charset="0"/>
              </a:rPr>
              <a:t>digunakan</a:t>
            </a:r>
            <a:r>
              <a:rPr lang="en-US" sz="1400" b="1" dirty="0">
                <a:cs typeface="Arial" panose="020B0604020202020204" pitchFamily="34" charset="0"/>
              </a:rPr>
              <a:t>, </a:t>
            </a:r>
            <a:r>
              <a:rPr lang="en-US" sz="1400" b="1" dirty="0" err="1">
                <a:cs typeface="Arial" panose="020B0604020202020204" pitchFamily="34" charset="0"/>
              </a:rPr>
              <a:t>yaitu</a:t>
            </a:r>
            <a:r>
              <a:rPr lang="en-US" sz="1400" b="1" dirty="0">
                <a:cs typeface="Arial" panose="020B0604020202020204" pitchFamily="34" charset="0"/>
              </a:rPr>
              <a:t> 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 err="1"/>
              <a:t>Pendekatan</a:t>
            </a:r>
            <a:r>
              <a:rPr lang="en-US" sz="1400" b="1" dirty="0"/>
              <a:t> </a:t>
            </a:r>
            <a:r>
              <a:rPr lang="en-US" sz="1400" b="1" dirty="0" err="1"/>
              <a:t>Berbasis</a:t>
            </a:r>
            <a:r>
              <a:rPr lang="en-US" sz="1400" b="1" dirty="0"/>
              <a:t> </a:t>
            </a:r>
            <a:r>
              <a:rPr lang="en-US" sz="1400" b="1" dirty="0" err="1"/>
              <a:t>Aturan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aturan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mengambil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tindakan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situasi</a:t>
            </a:r>
            <a:r>
              <a:rPr lang="en-US" sz="1400" dirty="0"/>
              <a:t> yang </a:t>
            </a:r>
            <a:r>
              <a:rPr lang="en-US" sz="1400" dirty="0" err="1"/>
              <a:t>terjadi</a:t>
            </a:r>
            <a:r>
              <a:rPr lang="en-US" sz="1400" dirty="0"/>
              <a:t>. </a:t>
            </a:r>
            <a:r>
              <a:rPr lang="en-US" sz="1400" dirty="0" err="1"/>
              <a:t>Contohnya</a:t>
            </a:r>
            <a:r>
              <a:rPr lang="en-US" sz="1400" dirty="0"/>
              <a:t>,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</a:t>
            </a:r>
            <a:r>
              <a:rPr lang="en-US" sz="1400" dirty="0" err="1"/>
              <a:t>komputer</a:t>
            </a:r>
            <a:r>
              <a:rPr lang="en-US" sz="1400" dirty="0"/>
              <a:t>, </a:t>
            </a:r>
            <a:r>
              <a:rPr lang="en-US" sz="1400" dirty="0" err="1"/>
              <a:t>aturan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ditetapkan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mengelola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lintas</a:t>
            </a:r>
            <a:r>
              <a:rPr lang="en-US" sz="1400" dirty="0"/>
              <a:t> data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keamanan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kepentingan</a:t>
            </a:r>
            <a:r>
              <a:rPr lang="en-US" sz="1400" dirty="0"/>
              <a:t> </a:t>
            </a:r>
            <a:r>
              <a:rPr lang="en-US" sz="1400" dirty="0" err="1"/>
              <a:t>relatif</a:t>
            </a:r>
            <a:r>
              <a:rPr lang="en-US" sz="1400" dirty="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 err="1"/>
              <a:t>Pembelajaran</a:t>
            </a:r>
            <a:r>
              <a:rPr lang="en-US" sz="1400" b="1" dirty="0"/>
              <a:t> </a:t>
            </a:r>
            <a:r>
              <a:rPr lang="en-US" sz="1400" b="1" dirty="0" err="1"/>
              <a:t>Mesin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Pendekatan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memanfaatkan</a:t>
            </a:r>
            <a:r>
              <a:rPr lang="en-US" sz="1400" dirty="0"/>
              <a:t> </a:t>
            </a:r>
            <a:r>
              <a:rPr lang="en-US" sz="1400" dirty="0" err="1"/>
              <a:t>kemampuan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data yang </a:t>
            </a:r>
            <a:r>
              <a:rPr lang="en-US" sz="1400" dirty="0" err="1"/>
              <a:t>ada</a:t>
            </a:r>
            <a:r>
              <a:rPr lang="en-US" sz="1400" dirty="0"/>
              <a:t>. 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mesin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menganalisis</a:t>
            </a:r>
            <a:r>
              <a:rPr lang="en-US" sz="1400" dirty="0"/>
              <a:t> data dan </a:t>
            </a:r>
            <a:r>
              <a:rPr lang="en-US" sz="1400" dirty="0" err="1"/>
              <a:t>mengidentifikasi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tren</a:t>
            </a:r>
            <a:r>
              <a:rPr lang="en-US" sz="1400" dirty="0"/>
              <a:t> yang </a:t>
            </a:r>
            <a:r>
              <a:rPr lang="en-US" sz="1400" dirty="0" err="1"/>
              <a:t>signifikan</a:t>
            </a:r>
            <a:r>
              <a:rPr lang="en-US" sz="1400" dirty="0"/>
              <a:t>.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diperoleh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analisis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mengadaptasi</a:t>
            </a:r>
            <a:r>
              <a:rPr lang="en-US" sz="1400" dirty="0"/>
              <a:t> </a:t>
            </a:r>
            <a:r>
              <a:rPr lang="en-US" sz="1400" dirty="0" err="1"/>
              <a:t>respons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. </a:t>
            </a:r>
            <a:r>
              <a:rPr lang="en-US" sz="1400" dirty="0" err="1"/>
              <a:t>Contohnya</a:t>
            </a:r>
            <a:r>
              <a:rPr lang="en-US" sz="1400" dirty="0"/>
              <a:t>,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rekomendasi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,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mesin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menyesuaikan</a:t>
            </a:r>
            <a:r>
              <a:rPr lang="en-US" sz="1400" dirty="0"/>
              <a:t> </a:t>
            </a:r>
            <a:r>
              <a:rPr lang="en-US" sz="1400" dirty="0" err="1"/>
              <a:t>rekomendasi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dirty="0" err="1"/>
              <a:t>pembelian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.</a:t>
            </a:r>
            <a:endParaRPr lang="en-US" sz="1400" b="1" dirty="0">
              <a:cs typeface="Arial" panose="020B0604020202020204" pitchFamily="34" charset="0"/>
            </a:endParaRPr>
          </a:p>
          <a:p>
            <a:pPr algn="l"/>
            <a:r>
              <a:rPr lang="en-US" sz="1400" b="1" dirty="0" err="1">
                <a:cs typeface="Arial" panose="020B0604020202020204" pitchFamily="34" charset="0"/>
              </a:rPr>
              <a:t>Tiga</a:t>
            </a:r>
            <a:r>
              <a:rPr lang="en-US" sz="1400" b="1" dirty="0">
                <a:cs typeface="Arial" panose="020B0604020202020204" pitchFamily="34" charset="0"/>
              </a:rPr>
              <a:t> </a:t>
            </a:r>
            <a:r>
              <a:rPr lang="en-US" sz="1400" b="1" dirty="0" err="1">
                <a:cs typeface="Arial" panose="020B0604020202020204" pitchFamily="34" charset="0"/>
              </a:rPr>
              <a:t>Isu</a:t>
            </a:r>
            <a:r>
              <a:rPr lang="en-US" sz="1400" b="1" dirty="0">
                <a:cs typeface="Arial" panose="020B0604020202020204" pitchFamily="34" charset="0"/>
              </a:rPr>
              <a:t> Utama </a:t>
            </a:r>
            <a:r>
              <a:rPr lang="en-US" sz="1400" b="1" dirty="0" err="1">
                <a:cs typeface="Arial" panose="020B0604020202020204" pitchFamily="34" charset="0"/>
              </a:rPr>
              <a:t>dalam</a:t>
            </a:r>
            <a:r>
              <a:rPr lang="en-US" sz="1400" b="1" dirty="0">
                <a:cs typeface="Arial" panose="020B0604020202020204" pitchFamily="34" charset="0"/>
              </a:rPr>
              <a:t> </a:t>
            </a:r>
            <a:r>
              <a:rPr lang="en-US" sz="1400" b="1" dirty="0" err="1">
                <a:cs typeface="Arial" panose="020B0604020202020204" pitchFamily="34" charset="0"/>
              </a:rPr>
              <a:t>Perancangan</a:t>
            </a:r>
            <a:r>
              <a:rPr lang="en-US" sz="1400" b="1" dirty="0">
                <a:cs typeface="Arial" panose="020B0604020202020204" pitchFamily="34" charset="0"/>
              </a:rPr>
              <a:t> </a:t>
            </a:r>
            <a:r>
              <a:rPr lang="en-US" sz="1400" b="1" dirty="0" err="1">
                <a:cs typeface="Arial" panose="020B0604020202020204" pitchFamily="34" charset="0"/>
              </a:rPr>
              <a:t>Distribusi</a:t>
            </a:r>
            <a:r>
              <a:rPr lang="en-US" sz="1400" b="1" dirty="0">
                <a:cs typeface="Arial" panose="020B0604020202020204" pitchFamily="34" charset="0"/>
              </a:rPr>
              <a:t> yang </a:t>
            </a:r>
            <a:r>
              <a:rPr lang="en-US" sz="1400" b="1" dirty="0" err="1">
                <a:cs typeface="Arial" panose="020B0604020202020204" pitchFamily="34" charset="0"/>
              </a:rPr>
              <a:t>Adaptif</a:t>
            </a:r>
            <a:r>
              <a:rPr lang="en-US" sz="1400" b="1" dirty="0">
                <a:cs typeface="Arial" panose="020B0604020202020204" pitchFamily="34" charset="0"/>
              </a:rPr>
              <a:t>:</a:t>
            </a:r>
            <a:endParaRPr lang="en-US" sz="1400" dirty="0"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dirty="0" err="1">
                <a:cs typeface="Arial" panose="020B0604020202020204" pitchFamily="34" charset="0"/>
              </a:rPr>
              <a:t>Deteksi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Perubahan</a:t>
            </a:r>
            <a:r>
              <a:rPr lang="en-US" sz="1400" dirty="0">
                <a:cs typeface="Arial" panose="020B0604020202020204" pitchFamily="34" charset="0"/>
              </a:rPr>
              <a:t> Beban </a:t>
            </a:r>
            <a:r>
              <a:rPr lang="en-US" sz="1400" dirty="0" err="1">
                <a:cs typeface="Arial" panose="020B0604020202020204" pitchFamily="34" charset="0"/>
              </a:rPr>
              <a:t>Kerja</a:t>
            </a:r>
            <a:endParaRPr lang="en-US" sz="1400" dirty="0"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dirty="0" err="1">
                <a:cs typeface="Arial" panose="020B0604020202020204" pitchFamily="34" charset="0"/>
              </a:rPr>
              <a:t>Penentuan</a:t>
            </a:r>
            <a:r>
              <a:rPr lang="en-US" sz="1400" dirty="0">
                <a:cs typeface="Arial" panose="020B0604020202020204" pitchFamily="34" charset="0"/>
              </a:rPr>
              <a:t> Item Data yang </a:t>
            </a:r>
            <a:r>
              <a:rPr lang="en-US" sz="1400" dirty="0" err="1">
                <a:cs typeface="Arial" panose="020B0604020202020204" pitchFamily="34" charset="0"/>
              </a:rPr>
              <a:t>Terpengaruh</a:t>
            </a:r>
            <a:r>
              <a:rPr lang="en-US" sz="1400" dirty="0">
                <a:cs typeface="Arial" panose="020B0604020202020204" pitchFamily="34" charset="0"/>
              </a:rPr>
              <a:t> </a:t>
            </a:r>
          </a:p>
          <a:p>
            <a:pPr algn="l">
              <a:buFont typeface="+mj-lt"/>
              <a:buAutoNum type="arabicPeriod"/>
            </a:pPr>
            <a:r>
              <a:rPr lang="en-US" sz="1400" dirty="0" err="1">
                <a:cs typeface="Arial" panose="020B0604020202020204" pitchFamily="34" charset="0"/>
              </a:rPr>
              <a:t>Pelaksanaan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Perubahan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dengan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Efisien</a:t>
            </a:r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533400"/>
            <a:ext cx="10156825" cy="939800"/>
          </a:xfrm>
        </p:spPr>
        <p:txBody>
          <a:bodyPr/>
          <a:lstStyle/>
          <a:p>
            <a:r>
              <a:rPr lang="en-US" b="1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Deteksi</a:t>
            </a:r>
            <a:r>
              <a:rPr lang="en-US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en-US" b="1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Perubahan</a:t>
            </a:r>
            <a:r>
              <a:rPr lang="en-US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Beban </a:t>
            </a:r>
            <a:r>
              <a:rPr lang="en-US" b="1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Kerja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B22EB-6983-19A7-7721-A0C1C32C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1600200"/>
            <a:ext cx="10156824" cy="44958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alternatif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memantau</a:t>
            </a:r>
            <a:r>
              <a:rPr lang="en-US" sz="1600" dirty="0"/>
              <a:t> </a:t>
            </a:r>
            <a:r>
              <a:rPr lang="en-US" sz="1600" dirty="0" err="1"/>
              <a:t>beban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terus-menerus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DBMS.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, </a:t>
            </a:r>
            <a:r>
              <a:rPr lang="en-US" sz="1600" dirty="0" err="1"/>
              <a:t>sistem</a:t>
            </a:r>
            <a:r>
              <a:rPr lang="en-US" sz="1600" dirty="0"/>
              <a:t> SWORD </a:t>
            </a:r>
            <a:r>
              <a:rPr lang="en-US" sz="1600" dirty="0" err="1"/>
              <a:t>memonitor</a:t>
            </a:r>
            <a:r>
              <a:rPr lang="en-US" sz="1600" dirty="0"/>
              <a:t> </a:t>
            </a:r>
            <a:r>
              <a:rPr lang="en-US" sz="1600" dirty="0" err="1"/>
              <a:t>persentase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yang </a:t>
            </a:r>
            <a:r>
              <a:rPr lang="en-US" sz="1600" dirty="0" err="1"/>
              <a:t>didistribusikan</a:t>
            </a:r>
            <a:r>
              <a:rPr lang="en-US" sz="1600" dirty="0"/>
              <a:t> dan </a:t>
            </a:r>
            <a:r>
              <a:rPr lang="en-US" sz="1600" dirty="0" err="1"/>
              <a:t>mempertimbangkan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dirty="0" err="1"/>
              <a:t>perubahan</a:t>
            </a:r>
            <a:r>
              <a:rPr lang="en-US" sz="1600" dirty="0"/>
              <a:t> yang </a:t>
            </a:r>
            <a:r>
              <a:rPr lang="en-US" sz="1600" dirty="0" err="1"/>
              <a:t>memerlukan</a:t>
            </a:r>
            <a:r>
              <a:rPr lang="en-US" sz="1600" dirty="0"/>
              <a:t> </a:t>
            </a:r>
            <a:r>
              <a:rPr lang="en-US" sz="1600" dirty="0" err="1"/>
              <a:t>rekonfigurasi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persentase</a:t>
            </a:r>
            <a:r>
              <a:rPr lang="en-US" sz="1600" dirty="0"/>
              <a:t> </a:t>
            </a:r>
            <a:r>
              <a:rPr lang="en-US" sz="1600" dirty="0" err="1"/>
              <a:t>peningkatannya</a:t>
            </a:r>
            <a:r>
              <a:rPr lang="en-US" sz="1600" dirty="0"/>
              <a:t> </a:t>
            </a:r>
            <a:r>
              <a:rPr lang="en-US" sz="1600" dirty="0" err="1"/>
              <a:t>melebihi</a:t>
            </a:r>
            <a:r>
              <a:rPr lang="en-US" sz="1600" dirty="0"/>
              <a:t> </a:t>
            </a:r>
            <a:r>
              <a:rPr lang="en-US" sz="1600" dirty="0" err="1"/>
              <a:t>ambang</a:t>
            </a:r>
            <a:r>
              <a:rPr lang="en-US" sz="1600" dirty="0"/>
              <a:t> batas </a:t>
            </a:r>
            <a:r>
              <a:rPr lang="en-US" sz="1600" dirty="0" err="1"/>
              <a:t>tertentu</a:t>
            </a:r>
            <a:r>
              <a:rPr lang="en-US" sz="1600" dirty="0"/>
              <a:t>.</a:t>
            </a:r>
            <a:endParaRPr lang="en-US" sz="1600" dirty="0"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/>
              <a:t>Contohnya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mengelola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online dan </a:t>
            </a:r>
            <a:r>
              <a:rPr lang="en-US" sz="1600" dirty="0" err="1"/>
              <a:t>tiba-tiba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pesanan</a:t>
            </a:r>
            <a:r>
              <a:rPr lang="en-US" sz="1600" dirty="0"/>
              <a:t> yang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harinya</a:t>
            </a:r>
            <a:r>
              <a:rPr lang="en-US" sz="1600" dirty="0"/>
              <a:t>.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menandakan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perubahan</a:t>
            </a:r>
            <a:r>
              <a:rPr lang="en-US" sz="1600" dirty="0"/>
              <a:t> </a:t>
            </a:r>
            <a:r>
              <a:rPr lang="en-US" sz="1600" dirty="0" err="1"/>
              <a:t>pesat</a:t>
            </a:r>
            <a:r>
              <a:rPr lang="en-US" sz="1600" dirty="0"/>
              <a:t>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, dan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penyesuaian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menangani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 </a:t>
            </a:r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Fragmentation / </a:t>
            </a:r>
            <a:r>
              <a:rPr lang="en-US" dirty="0" err="1"/>
              <a:t>fragmentasi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database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sub-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Bagian-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sub-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fragments dan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Horizontal Fragmentation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Vertical Fragmentation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Hybrid Fragmentation</a:t>
            </a:r>
            <a:endParaRPr lang="en-ID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6200"/>
            <a:ext cx="10156825" cy="1397000"/>
          </a:xfrm>
        </p:spPr>
        <p:txBody>
          <a:bodyPr/>
          <a:lstStyle/>
          <a:p>
            <a:r>
              <a:rPr lang="en-US" dirty="0">
                <a:latin typeface="+mn-lt"/>
              </a:rPr>
              <a:t>2.1 Data Fragmentation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533400"/>
            <a:ext cx="10156825" cy="939800"/>
          </a:xfrm>
        </p:spPr>
        <p:txBody>
          <a:bodyPr/>
          <a:lstStyle/>
          <a:p>
            <a:r>
              <a:rPr lang="en-US" b="1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Mendeteksi</a:t>
            </a:r>
            <a:r>
              <a:rPr lang="en-US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Data yang </a:t>
            </a:r>
            <a:r>
              <a:rPr lang="en-US" b="1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Terpengaruh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B22EB-6983-19A7-7721-A0C1C32C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1600200"/>
            <a:ext cx="10156824" cy="44958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cs typeface="Arial" panose="020B0604020202020204" pitchFamily="34" charset="0"/>
              </a:rPr>
              <a:t>Analisis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pola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kueri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atau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metode</a:t>
            </a:r>
            <a:r>
              <a:rPr lang="en-US" sz="1800" dirty="0">
                <a:cs typeface="Arial" panose="020B0604020202020204" pitchFamily="34" charset="0"/>
              </a:rPr>
              <a:t> lain yang </a:t>
            </a:r>
            <a:r>
              <a:rPr lang="en-US" sz="1800" dirty="0" err="1">
                <a:cs typeface="Arial" panose="020B0604020202020204" pitchFamily="34" charset="0"/>
              </a:rPr>
              <a:t>sesuai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dapat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digunakan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untuk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menentukan</a:t>
            </a:r>
            <a:r>
              <a:rPr lang="en-US" sz="1800" dirty="0">
                <a:cs typeface="Arial" panose="020B0604020202020204" pitchFamily="34" charset="0"/>
              </a:rPr>
              <a:t> data yang </a:t>
            </a:r>
            <a:r>
              <a:rPr lang="en-US" sz="1800" dirty="0" err="1">
                <a:cs typeface="Arial" panose="020B0604020202020204" pitchFamily="34" charset="0"/>
              </a:rPr>
              <a:t>perlu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disesuaikan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/>
              <a:t>menentukan</a:t>
            </a:r>
            <a:r>
              <a:rPr lang="en-US" sz="1800" dirty="0"/>
              <a:t> data mana yang </a:t>
            </a:r>
            <a:r>
              <a:rPr lang="en-US" sz="1800" dirty="0" err="1"/>
              <a:t>terkena</a:t>
            </a:r>
            <a:r>
              <a:rPr lang="en-US" sz="1800" dirty="0"/>
              <a:t> </a:t>
            </a:r>
            <a:r>
              <a:rPr lang="en-US" sz="1800" dirty="0" err="1"/>
              <a:t>dampak</a:t>
            </a:r>
            <a:r>
              <a:rPr lang="en-US" sz="1800" dirty="0"/>
              <a:t> dan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menyesuaikan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/>
              <a:t>Misalnya</a:t>
            </a:r>
            <a:r>
              <a:rPr lang="en-US" sz="1800" dirty="0"/>
              <a:t>,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memantau</a:t>
            </a:r>
            <a:r>
              <a:rPr lang="en-US" sz="1800" dirty="0"/>
              <a:t> </a:t>
            </a:r>
            <a:r>
              <a:rPr lang="en-US" sz="1800" dirty="0" err="1"/>
              <a:t>seberapa</a:t>
            </a:r>
            <a:r>
              <a:rPr lang="en-US" sz="1800" dirty="0"/>
              <a:t>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kueri-kueri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dan </a:t>
            </a:r>
            <a:r>
              <a:rPr lang="en-US" sz="1800" dirty="0" err="1"/>
              <a:t>mendeteksi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kueri-kueri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mengidentifikasi</a:t>
            </a:r>
            <a:r>
              <a:rPr lang="en-US" sz="1800" dirty="0"/>
              <a:t> item-data yang </a:t>
            </a:r>
            <a:r>
              <a:rPr lang="en-US" sz="1800" dirty="0" err="1"/>
              <a:t>terpengaruh</a:t>
            </a:r>
            <a:r>
              <a:rPr lang="en-US" sz="1800" dirty="0"/>
              <a:t>. </a:t>
            </a:r>
          </a:p>
          <a:p>
            <a:pPr marL="0" indent="0" algn="l">
              <a:buNone/>
            </a:pPr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para </a:t>
            </a:r>
            <a:r>
              <a:rPr lang="en-US" sz="1800" dirty="0" err="1"/>
              <a:t>ahli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memahami</a:t>
            </a:r>
            <a:r>
              <a:rPr lang="en-US" sz="1800" dirty="0"/>
              <a:t> </a:t>
            </a:r>
            <a:r>
              <a:rPr lang="en-US" sz="1800" dirty="0" err="1"/>
              <a:t>pola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dan </a:t>
            </a:r>
            <a:r>
              <a:rPr lang="en-US" sz="1800" dirty="0" err="1"/>
              <a:t>memutuskan</a:t>
            </a:r>
            <a:r>
              <a:rPr lang="en-US" sz="1800" dirty="0"/>
              <a:t> data mana yang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dipindahkan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menyesuaikan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.</a:t>
            </a:r>
          </a:p>
          <a:p>
            <a:pPr algn="l"/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92100"/>
            <a:ext cx="11201401" cy="9398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Rekonfigurasi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Bertahap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dalam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Sistem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Basis Data</a:t>
            </a:r>
            <a:endParaRPr lang="en-ID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B22EB-6983-19A7-7721-A0C1C32C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1600200"/>
            <a:ext cx="10156824" cy="44958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cs typeface="Arial" panose="020B0604020202020204" pitchFamily="34" charset="0"/>
              </a:rPr>
              <a:t>Dalam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melakukan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perubahan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dirty="0" err="1">
                <a:cs typeface="Arial" panose="020B0604020202020204" pitchFamily="34" charset="0"/>
              </a:rPr>
              <a:t>penting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untuk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menggunakan</a:t>
            </a:r>
            <a:r>
              <a:rPr lang="en-US" sz="1800" dirty="0">
                <a:cs typeface="Arial" panose="020B0604020202020204" pitchFamily="34" charset="0"/>
              </a:rPr>
              <a:t> strategi yang </a:t>
            </a:r>
            <a:r>
              <a:rPr lang="en-US" sz="1800" dirty="0" err="1">
                <a:cs typeface="Arial" panose="020B0604020202020204" pitchFamily="34" charset="0"/>
              </a:rPr>
              <a:t>efisien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dirty="0" err="1">
                <a:cs typeface="Arial" panose="020B0604020202020204" pitchFamily="34" charset="0"/>
              </a:rPr>
              <a:t>seperti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algoritma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partisi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grafik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inkremental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atau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pendekatan</a:t>
            </a:r>
            <a:r>
              <a:rPr lang="en-US" sz="1800" dirty="0">
                <a:cs typeface="Arial" panose="020B0604020202020204" pitchFamily="34" charset="0"/>
              </a:rPr>
              <a:t> lain yang </a:t>
            </a:r>
            <a:r>
              <a:rPr lang="en-US" sz="1800" dirty="0" err="1">
                <a:cs typeface="Arial" panose="020B0604020202020204" pitchFamily="34" charset="0"/>
              </a:rPr>
              <a:t>sesuai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dengan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karakteristik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sistem</a:t>
            </a:r>
            <a:r>
              <a:rPr lang="en-US" sz="1800" dirty="0"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meningkat</a:t>
            </a:r>
            <a:r>
              <a:rPr lang="en-US" sz="1800" dirty="0"/>
              <a:t>,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cerdas</a:t>
            </a:r>
            <a:r>
              <a:rPr lang="en-US" sz="1800" dirty="0"/>
              <a:t> </a:t>
            </a:r>
            <a:r>
              <a:rPr lang="en-US" sz="1800" dirty="0" err="1"/>
              <a:t>memindahkan</a:t>
            </a:r>
            <a:r>
              <a:rPr lang="en-US" sz="1800" dirty="0"/>
              <a:t> data-data yang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diakses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lokasi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optimal. Proses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akses</a:t>
            </a:r>
            <a:r>
              <a:rPr lang="en-US" sz="1800" dirty="0"/>
              <a:t> data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 dan </a:t>
            </a:r>
            <a:r>
              <a:rPr lang="en-US" sz="1800" dirty="0" err="1"/>
              <a:t>efisien</a:t>
            </a:r>
            <a:r>
              <a:rPr lang="en-US" sz="1800" dirty="0"/>
              <a:t>,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menyusun</a:t>
            </a:r>
            <a:r>
              <a:rPr lang="en-US" sz="1800" dirty="0"/>
              <a:t> file-file yang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agar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dijangkau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ruang</a:t>
            </a:r>
            <a:r>
              <a:rPr lang="en-US" sz="1800" dirty="0"/>
              <a:t> </a:t>
            </a:r>
            <a:r>
              <a:rPr lang="en-US" sz="1800" dirty="0" err="1"/>
              <a:t>penyimpanan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sistem</a:t>
            </a:r>
            <a:r>
              <a:rPr lang="en-US" sz="1800" dirty="0"/>
              <a:t> basis data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lancar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terganggu</a:t>
            </a:r>
            <a:r>
              <a:rPr lang="en-US" sz="1800" dirty="0"/>
              <a:t> oleh </a:t>
            </a:r>
            <a:r>
              <a:rPr lang="en-US" sz="1800" dirty="0" err="1"/>
              <a:t>lonjakan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.</a:t>
            </a:r>
          </a:p>
          <a:p>
            <a:pPr marL="0" indent="0" algn="l">
              <a:buNone/>
            </a:pPr>
            <a:r>
              <a:rPr lang="en-US" sz="1800" dirty="0" err="1">
                <a:cs typeface="Arial" panose="020B0604020202020204" pitchFamily="34" charset="0"/>
              </a:rPr>
              <a:t>Dengan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mengatasi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isu-isu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ini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melalui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pendekatan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adaptif</a:t>
            </a:r>
            <a:r>
              <a:rPr lang="en-US" sz="1800" dirty="0">
                <a:cs typeface="Arial" panose="020B0604020202020204" pitchFamily="34" charset="0"/>
              </a:rPr>
              <a:t> yang </a:t>
            </a:r>
            <a:r>
              <a:rPr lang="en-US" sz="1800" dirty="0" err="1">
                <a:cs typeface="Arial" panose="020B0604020202020204" pitchFamily="34" charset="0"/>
              </a:rPr>
              <a:t>tepat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dirty="0" err="1">
                <a:cs typeface="Arial" panose="020B0604020202020204" pitchFamily="34" charset="0"/>
              </a:rPr>
              <a:t>perancangan</a:t>
            </a:r>
            <a:r>
              <a:rPr lang="en-US" sz="1800" dirty="0">
                <a:cs typeface="Arial" panose="020B0604020202020204" pitchFamily="34" charset="0"/>
              </a:rPr>
              <a:t> basis data </a:t>
            </a:r>
            <a:r>
              <a:rPr lang="en-US" sz="1800" dirty="0" err="1">
                <a:cs typeface="Arial" panose="020B0604020202020204" pitchFamily="34" charset="0"/>
              </a:rPr>
              <a:t>dapat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disesuaikan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dengan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perubahan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lingkungan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tanpa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menimbulkan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biaya</a:t>
            </a:r>
            <a:r>
              <a:rPr lang="en-US" sz="1800" dirty="0">
                <a:cs typeface="Arial" panose="020B0604020202020204" pitchFamily="34" charset="0"/>
              </a:rPr>
              <a:t> yang </a:t>
            </a:r>
            <a:r>
              <a:rPr lang="en-US" sz="1800" dirty="0" err="1">
                <a:cs typeface="Arial" panose="020B0604020202020204" pitchFamily="34" charset="0"/>
              </a:rPr>
              <a:t>tinggi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atau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penurunan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kinerja</a:t>
            </a:r>
            <a:r>
              <a:rPr lang="en-US" sz="1800" dirty="0">
                <a:cs typeface="Arial" panose="020B0604020202020204" pitchFamily="34" charset="0"/>
              </a:rPr>
              <a:t>.</a:t>
            </a:r>
          </a:p>
          <a:p>
            <a:pPr algn="l"/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Direktory</a:t>
            </a:r>
            <a:r>
              <a:rPr lang="en-US" dirty="0"/>
              <a:t> Data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34469F0-AD86-4D60-8620-A053DE0D2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473200"/>
            <a:ext cx="5791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533400"/>
            <a:ext cx="10463211" cy="939800"/>
          </a:xfrm>
        </p:spPr>
        <p:txBody>
          <a:bodyPr>
            <a:normAutofit/>
          </a:bodyPr>
          <a:lstStyle/>
          <a:p>
            <a:r>
              <a:rPr lang="en-US" dirty="0" err="1"/>
              <a:t>Direktory</a:t>
            </a:r>
            <a:r>
              <a:rPr lang="en-US" dirty="0"/>
              <a:t> Data</a:t>
            </a:r>
            <a:endParaRPr lang="en-ID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B22EB-6983-19A7-7721-A0C1C32C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1600200"/>
            <a:ext cx="10156824" cy="4495800"/>
          </a:xfrm>
        </p:spPr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Dalam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sistem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manajemen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basis data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terdistribusi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,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terdapat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skema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konseptual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global (GCS) yang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mewakili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struktur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basis data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secara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keseluruhan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, dan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skema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konseptual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lokal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(LCS) yang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mendeskripsikan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data di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setiap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lokasi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. Karena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itu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,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terdapat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dua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jenis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direktori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yang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berperan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B1E25"/>
                </a:solidFill>
                <a:latin typeface="-apple-system"/>
              </a:rPr>
              <a:t>   1.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direktori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/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kamus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global (GD/D) </a:t>
            </a:r>
            <a:endParaRPr lang="en-US" sz="2000" dirty="0">
              <a:solidFill>
                <a:srgbClr val="1B1E25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  2.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direktori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/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kamus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1B1E25"/>
                </a:solidFill>
                <a:effectLst/>
                <a:latin typeface="-apple-system"/>
              </a:rPr>
              <a:t>lokal</a:t>
            </a:r>
            <a:r>
              <a:rPr lang="en-US" sz="2000" b="0" i="0" dirty="0">
                <a:solidFill>
                  <a:srgbClr val="1B1E25"/>
                </a:solidFill>
                <a:effectLst/>
                <a:latin typeface="-apple-system"/>
              </a:rPr>
              <a:t> (LD/D)</a:t>
            </a:r>
            <a:endParaRPr lang="en-US" sz="2000" dirty="0"/>
          </a:p>
          <a:p>
            <a:pPr algn="l"/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2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533400"/>
            <a:ext cx="10463211" cy="939800"/>
          </a:xfrm>
        </p:spPr>
        <p:txBody>
          <a:bodyPr>
            <a:normAutofit/>
          </a:bodyPr>
          <a:lstStyle/>
          <a:p>
            <a:r>
              <a:rPr lang="en-US" dirty="0" err="1"/>
              <a:t>Direktory</a:t>
            </a:r>
            <a:r>
              <a:rPr lang="en-US" dirty="0"/>
              <a:t> Data</a:t>
            </a:r>
            <a:endParaRPr lang="en-ID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B22EB-6983-19A7-7721-A0C1C32C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1600200"/>
            <a:ext cx="10156824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Direktory</a:t>
            </a:r>
            <a:r>
              <a:rPr lang="en-US" sz="2400" dirty="0"/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sendiri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merupakan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basis data yang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menyimpan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metadata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tentang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data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aktual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dalam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basis data.</a:t>
            </a:r>
          </a:p>
          <a:p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Replikasi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juga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merupakan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aspek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penting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dalam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manajemen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direktori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.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Direktori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dapat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berupa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salinan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tunggal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atau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salinan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ganda</a:t>
            </a:r>
            <a:r>
              <a:rPr lang="en-US" sz="2400" dirty="0">
                <a:solidFill>
                  <a:srgbClr val="1B1E25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B1E25"/>
                </a:solidFill>
                <a:latin typeface="-apple-system"/>
              </a:rPr>
              <a:t>	- S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alinan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tunggal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B1E25"/>
                </a:solidFill>
                <a:latin typeface="-apple-system"/>
              </a:rPr>
              <a:t>	- Salinan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ganda</a:t>
            </a:r>
            <a:endParaRPr lang="en-US" sz="2400" b="0" i="0" dirty="0">
              <a:solidFill>
                <a:srgbClr val="1B1E25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Secara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keseluruhan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,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desain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manajemen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direktori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data sangat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penting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dalam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sistem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database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terdistribusi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mengoptimalkan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akses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data dan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mendukung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pengambilan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informasi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efisien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di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seluruh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lingkungan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terdistribusi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. Keputusan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mengenai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direktori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replikasi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harus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mempertimbangkan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kebutuhan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kendala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khusus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dalam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sistem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B1E25"/>
                </a:solidFill>
                <a:effectLst/>
                <a:latin typeface="-apple-system"/>
              </a:rPr>
              <a:t>tersebut</a:t>
            </a:r>
            <a:r>
              <a:rPr lang="en-US" sz="2400" b="0" i="0" dirty="0">
                <a:solidFill>
                  <a:srgbClr val="1B1E25"/>
                </a:solidFill>
                <a:effectLst/>
                <a:latin typeface="-apple-system"/>
              </a:rPr>
              <a:t>.</a:t>
            </a:r>
            <a:endParaRPr lang="en-US" sz="2400" dirty="0"/>
          </a:p>
          <a:p>
            <a:pPr algn="l"/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5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KESIMPULAN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Pada Bab II </a:t>
            </a:r>
            <a:r>
              <a:rPr lang="en-US" sz="2400" dirty="0" err="1">
                <a:latin typeface="+mn-lt"/>
              </a:rPr>
              <a:t>ini</a:t>
            </a:r>
            <a:r>
              <a:rPr lang="en-US" sz="2400" dirty="0">
                <a:latin typeface="+mn-lt"/>
              </a:rPr>
              <a:t> kami </a:t>
            </a:r>
            <a:r>
              <a:rPr lang="en-US" sz="2400" dirty="0" err="1">
                <a:latin typeface="+mn-lt"/>
              </a:rPr>
              <a:t>membahas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mengenai</a:t>
            </a:r>
            <a:br>
              <a:rPr lang="en-US" sz="2400" dirty="0">
                <a:latin typeface="+mn-lt"/>
              </a:rPr>
            </a:br>
            <a:r>
              <a:rPr lang="en-US" sz="2400" dirty="0" err="1">
                <a:latin typeface="+mn-lt"/>
              </a:rPr>
              <a:t>rancangan</a:t>
            </a:r>
            <a:r>
              <a:rPr lang="en-US" sz="2400" dirty="0">
                <a:latin typeface="+mn-lt"/>
              </a:rPr>
              <a:t> basis data </a:t>
            </a:r>
            <a:r>
              <a:rPr lang="en-US" sz="2400" dirty="0" err="1">
                <a:latin typeface="+mn-lt"/>
              </a:rPr>
              <a:t>terdistribusi</a:t>
            </a:r>
            <a:r>
              <a:rPr lang="en-US" sz="2400" dirty="0">
                <a:latin typeface="+mn-lt"/>
              </a:rPr>
              <a:t> dan </a:t>
            </a:r>
            <a:r>
              <a:rPr lang="en-US" sz="2400" dirty="0" err="1">
                <a:latin typeface="+mn-lt"/>
              </a:rPr>
              <a:t>paralel</a:t>
            </a:r>
            <a:r>
              <a:rPr lang="en-US" sz="2400" dirty="0">
                <a:latin typeface="+mn-lt"/>
              </a:rPr>
              <a:t>.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 err="1">
                <a:latin typeface="+mn-lt"/>
              </a:rPr>
              <a:t>Membahas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mengenai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fragmentasi</a:t>
            </a:r>
            <a:r>
              <a:rPr lang="en-US" sz="2400" dirty="0">
                <a:latin typeface="+mn-lt"/>
              </a:rPr>
              <a:t> data, </a:t>
            </a:r>
            <a:r>
              <a:rPr lang="en-US" sz="2400" dirty="0" err="1">
                <a:latin typeface="+mn-lt"/>
              </a:rPr>
              <a:t>alokasi</a:t>
            </a:r>
            <a:r>
              <a:rPr lang="en-US" sz="2400" dirty="0">
                <a:latin typeface="+mn-lt"/>
              </a:rPr>
              <a:t> data, </a:t>
            </a:r>
            <a:br>
              <a:rPr lang="en-US" sz="2400" dirty="0">
                <a:latin typeface="+mn-lt"/>
              </a:rPr>
            </a:br>
            <a:r>
              <a:rPr lang="en-US" sz="2400" dirty="0" err="1">
                <a:latin typeface="+mn-lt"/>
              </a:rPr>
              <a:t>beban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kerja</a:t>
            </a:r>
            <a:r>
              <a:rPr lang="en-US" sz="2400" dirty="0">
                <a:latin typeface="+mn-lt"/>
              </a:rPr>
              <a:t> system, </a:t>
            </a:r>
            <a:r>
              <a:rPr lang="en-US" sz="2400" dirty="0" err="1">
                <a:latin typeface="+mn-lt"/>
              </a:rPr>
              <a:t>ketersediaan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sumberdaya</a:t>
            </a:r>
            <a:r>
              <a:rPr lang="en-US" sz="2400" dirty="0">
                <a:latin typeface="+mn-lt"/>
              </a:rPr>
              <a:t>, </a:t>
            </a:r>
            <a:br>
              <a:rPr lang="en-US" sz="2400" dirty="0">
                <a:latin typeface="+mn-lt"/>
              </a:rPr>
            </a:br>
            <a:r>
              <a:rPr lang="en-US" sz="2400" dirty="0" err="1">
                <a:latin typeface="+mn-lt"/>
              </a:rPr>
              <a:t>pendekatan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gabungan</a:t>
            </a:r>
            <a:r>
              <a:rPr lang="en-US" sz="2400" dirty="0">
                <a:latin typeface="+mn-lt"/>
              </a:rPr>
              <a:t> dan </a:t>
            </a:r>
            <a:r>
              <a:rPr lang="en-US" sz="2400" dirty="0" err="1">
                <a:latin typeface="+mn-lt"/>
              </a:rPr>
              <a:t>pendekatan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adaptif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Contoh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kasus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: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Berikut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adalah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contoh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mengenai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bagaimana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implementasi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rancangan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basis data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terdistribusi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dan parallel.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412" y="1193800"/>
            <a:ext cx="5866051" cy="44704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Sistem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E-Commerce :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Data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produk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dan data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pelanggan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dapat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di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fragmentasi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secara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horizontal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berdasarkan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negara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atau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lokasi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tempat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user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tinggal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Fragmentasi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data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kemudian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dapat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dialokasikan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ke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berbagai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computer yang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terletak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di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lokasi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yang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berbeda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Hal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ini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memungkinkan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system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untuk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dapat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melayani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user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dengan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cepat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dan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efisien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Termasuk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juga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menyesuaikan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system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dengan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regulasi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di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lokasi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user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D93BD-0982-4FDB-81CA-C699131FF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193800"/>
            <a:ext cx="4419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4412" y="3810000"/>
            <a:ext cx="4951174" cy="1244600"/>
          </a:xfrm>
        </p:spPr>
        <p:txBody>
          <a:bodyPr>
            <a:noAutofit/>
          </a:bodyPr>
          <a:lstStyle/>
          <a:p>
            <a:r>
              <a:rPr lang="it-IT" sz="4000" b="1" dirty="0">
                <a:solidFill>
                  <a:schemeClr val="accent2">
                    <a:lumMod val="7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Terimakasih ..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81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Horizontal fragmentation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database yang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pemisahan</a:t>
            </a:r>
            <a:r>
              <a:rPr lang="en-ID" dirty="0"/>
              <a:t> baris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sub-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partisi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6200"/>
            <a:ext cx="10156825" cy="1397000"/>
          </a:xfrm>
        </p:spPr>
        <p:txBody>
          <a:bodyPr/>
          <a:lstStyle/>
          <a:p>
            <a:r>
              <a:rPr lang="en-US" dirty="0"/>
              <a:t>Horizontal Fragmentation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41225-ACD2-DA24-FF13-108B11513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47" y="3514544"/>
            <a:ext cx="8827705" cy="21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Misalkan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sub-table 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222K.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6200"/>
            <a:ext cx="10156825" cy="1397000"/>
          </a:xfrm>
        </p:spPr>
        <p:txBody>
          <a:bodyPr/>
          <a:lstStyle/>
          <a:p>
            <a:r>
              <a:rPr lang="en-US" dirty="0">
                <a:latin typeface="+mn-lt"/>
              </a:rPr>
              <a:t>Data Fragmentation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6C9708-E23F-8AA2-ADF7-11B16435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07" y="3429000"/>
            <a:ext cx="8798386" cy="15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3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Vertical fragmentation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database yang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pemisahan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sub-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partisi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6200"/>
            <a:ext cx="10156825" cy="1397000"/>
          </a:xfrm>
        </p:spPr>
        <p:txBody>
          <a:bodyPr/>
          <a:lstStyle/>
          <a:p>
            <a:r>
              <a:rPr lang="en-US" dirty="0"/>
              <a:t>Vertical Fragmentation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9BD1AD-647B-25D2-303A-C7B7D4C11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47" y="3429000"/>
            <a:ext cx="8827705" cy="21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1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alamat</a:t>
            </a:r>
            <a:r>
              <a:rPr lang="en-ID" dirty="0"/>
              <a:t>, dan </a:t>
            </a:r>
            <a:r>
              <a:rPr lang="en-ID" dirty="0" err="1"/>
              <a:t>umur</a:t>
            </a:r>
            <a:r>
              <a:rPr lang="en-ID" dirty="0"/>
              <a:t>. Dan 1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 </a:t>
            </a:r>
            <a:r>
              <a:rPr lang="en-ID" dirty="0" err="1"/>
              <a:t>akademik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sks</a:t>
            </a:r>
            <a:r>
              <a:rPr lang="en-ID" dirty="0"/>
              <a:t> dan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6200"/>
            <a:ext cx="10156825" cy="1397000"/>
          </a:xfrm>
        </p:spPr>
        <p:txBody>
          <a:bodyPr/>
          <a:lstStyle/>
          <a:p>
            <a:r>
              <a:rPr lang="en-US" dirty="0"/>
              <a:t>Vertical Fragmentation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1B92E-BF4F-F99F-57B7-CC357B55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7" y="3358356"/>
            <a:ext cx="4541483" cy="1605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B4022-7F6B-9C66-4748-0186AB737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932" y="3358356"/>
            <a:ext cx="3199498" cy="160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Hybrid fragmentation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horizontal fragmentation dan vertical fragmentation </a:t>
            </a:r>
            <a:r>
              <a:rPr lang="en-ID" dirty="0" err="1"/>
              <a:t>dalam</a:t>
            </a:r>
            <a:r>
              <a:rPr lang="en-ID" dirty="0"/>
              <a:t> database. </a:t>
            </a:r>
            <a:r>
              <a:rPr lang="en-ID" dirty="0" err="1"/>
              <a:t>Dalam</a:t>
            </a:r>
            <a:r>
              <a:rPr lang="en-ID" dirty="0"/>
              <a:t> hybrid fragmentation,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sub-</a:t>
            </a:r>
            <a:r>
              <a:rPr lang="en-ID" dirty="0" err="1"/>
              <a:t>tabel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baris (horizontal) dan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(</a:t>
            </a:r>
            <a:r>
              <a:rPr lang="en-ID" dirty="0" err="1"/>
              <a:t>vertikal</a:t>
            </a:r>
            <a:r>
              <a:rPr lang="en-ID" dirty="0"/>
              <a:t>)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6200"/>
            <a:ext cx="10156825" cy="1397000"/>
          </a:xfrm>
        </p:spPr>
        <p:txBody>
          <a:bodyPr/>
          <a:lstStyle/>
          <a:p>
            <a:r>
              <a:rPr lang="en-US" dirty="0"/>
              <a:t>Hybrid Fragmentation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9BD1AD-647B-25D2-303A-C7B7D4C11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59" y="3937000"/>
            <a:ext cx="8827705" cy="21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2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hybrid fragmentation,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1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222K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6200"/>
            <a:ext cx="10156825" cy="1397000"/>
          </a:xfrm>
        </p:spPr>
        <p:txBody>
          <a:bodyPr/>
          <a:lstStyle/>
          <a:p>
            <a:r>
              <a:rPr lang="en-US" dirty="0"/>
              <a:t>Hybrid Fragmentation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DB99D-76C8-6093-4F15-55B9A8B4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15" y="3047805"/>
            <a:ext cx="3672698" cy="1298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578EA-1EB2-50B8-3DA5-34F5D3FA5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715" y="5068895"/>
            <a:ext cx="3672697" cy="913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7FA8F-ECBB-2EC4-8887-4E3B2191B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589" y="3047805"/>
            <a:ext cx="2587436" cy="1298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826DE8-3432-7FA0-7C9F-758B22932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590" y="5019613"/>
            <a:ext cx="2587436" cy="939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12617A-49B2-8C87-99BF-E9BF98A8B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9990" y="5172013"/>
            <a:ext cx="2587436" cy="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665687-2375-5861-6060-83FB0CD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6200"/>
            <a:ext cx="10156825" cy="1397000"/>
          </a:xfrm>
        </p:spPr>
        <p:txBody>
          <a:bodyPr/>
          <a:lstStyle/>
          <a:p>
            <a:r>
              <a:rPr lang="en-US" sz="4400" i="0" dirty="0">
                <a:effectLst/>
                <a:latin typeface="Söhne"/>
              </a:rPr>
              <a:t>2.2 </a:t>
            </a:r>
            <a:r>
              <a:rPr lang="en-US" sz="4400" i="0" dirty="0" err="1">
                <a:effectLst/>
                <a:latin typeface="Söhne"/>
              </a:rPr>
              <a:t>Alokasi</a:t>
            </a:r>
            <a:r>
              <a:rPr lang="en-US" sz="4400" i="0" dirty="0">
                <a:effectLst/>
                <a:latin typeface="Söhne"/>
              </a:rPr>
              <a:t> Data </a:t>
            </a:r>
            <a:r>
              <a:rPr lang="en-US" sz="4400" i="0" dirty="0" err="1">
                <a:effectLst/>
                <a:latin typeface="Söhne"/>
              </a:rPr>
              <a:t>dalam</a:t>
            </a:r>
            <a:r>
              <a:rPr lang="en-US" sz="4400" i="0" dirty="0">
                <a:effectLst/>
                <a:latin typeface="Söhne"/>
              </a:rPr>
              <a:t> </a:t>
            </a:r>
            <a:r>
              <a:rPr lang="en-US" sz="4400" i="0" dirty="0" err="1">
                <a:effectLst/>
                <a:latin typeface="Söhne"/>
              </a:rPr>
              <a:t>Sistem</a:t>
            </a:r>
            <a:r>
              <a:rPr lang="en-US" sz="4400" i="0" dirty="0">
                <a:effectLst/>
                <a:latin typeface="Söhne"/>
              </a:rPr>
              <a:t> Basis Data </a:t>
            </a:r>
            <a:r>
              <a:rPr lang="en-US" sz="4400" i="0" dirty="0" err="1">
                <a:effectLst/>
                <a:latin typeface="Söhne"/>
              </a:rPr>
              <a:t>Terdistribusi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B22EB-6983-19A7-7721-A0C1C32C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1701800"/>
            <a:ext cx="4291012" cy="4470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Data allocation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mengacu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pada proses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pengambilan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keputusan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tentang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di mana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meletakkan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dalam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database.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Terdapat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tiga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strategi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dalam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terpusat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terpartisi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dan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terduplikasi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5" name="Picture 2" descr="A Detailed Guide about Data Allocation in Distributed Database Design »  Smart Sight Innovations">
            <a:extLst>
              <a:ext uri="{FF2B5EF4-FFF2-40B4-BE49-F238E27FC236}">
                <a16:creationId xmlns:a16="http://schemas.microsoft.com/office/drawing/2014/main" id="{6F2019DE-F2CD-EE7E-8F62-D995526A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85" y="1690688"/>
            <a:ext cx="46899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9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673</TotalTime>
  <Words>1583</Words>
  <Application>Microsoft Office PowerPoint</Application>
  <PresentationFormat>Custom</PresentationFormat>
  <Paragraphs>118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Adobe Fangsong Std R</vt:lpstr>
      <vt:lpstr>Adobe Song Std L</vt:lpstr>
      <vt:lpstr>Adobe Garamond Pro Bold</vt:lpstr>
      <vt:lpstr>-apple-system</vt:lpstr>
      <vt:lpstr>Arial</vt:lpstr>
      <vt:lpstr>Century Gothic</vt:lpstr>
      <vt:lpstr>Söhne</vt:lpstr>
      <vt:lpstr>Class open house presentation</vt:lpstr>
      <vt:lpstr>Kelompok 2 : Ade Hikmat Adzi Bilal Azhar Kurniawan Fahmi Agung Hendra Gunawan Miftah Agustian </vt:lpstr>
      <vt:lpstr>2.1 Data Fragmentation</vt:lpstr>
      <vt:lpstr>Horizontal Fragmentation</vt:lpstr>
      <vt:lpstr>Data Fragmentation</vt:lpstr>
      <vt:lpstr>Vertical Fragmentation</vt:lpstr>
      <vt:lpstr>Vertical Fragmentation</vt:lpstr>
      <vt:lpstr>Hybrid Fragmentation</vt:lpstr>
      <vt:lpstr>Hybrid Fragmentation</vt:lpstr>
      <vt:lpstr>2.2 Alokasi Data dalam Sistem Basis Data Terdistribusi</vt:lpstr>
      <vt:lpstr>Alokasi Data Terpusat centralized data allocation</vt:lpstr>
      <vt:lpstr>Alokasi Data Terpartisi partitioned data allocation</vt:lpstr>
      <vt:lpstr>Alokasi Data Terduplikasi replicated data allocation</vt:lpstr>
      <vt:lpstr>Kapan Menggunakan Terpusat, Terpartisi, atau Terduplikasi?</vt:lpstr>
      <vt:lpstr>2.3 Pendekatan Gabungan</vt:lpstr>
      <vt:lpstr>Pendekatan Top-Down</vt:lpstr>
      <vt:lpstr>Pendekatan Bottom-Up</vt:lpstr>
      <vt:lpstr>2.4 pendekatan adaptif</vt:lpstr>
      <vt:lpstr>pendekatan adaptif</vt:lpstr>
      <vt:lpstr>Deteksi Perubahan Beban Kerja</vt:lpstr>
      <vt:lpstr>Mendeteksi Data yang Terpengaruh</vt:lpstr>
      <vt:lpstr>Rekonfigurasi Bertahap dalam Sistem Basis Data</vt:lpstr>
      <vt:lpstr>2.5 Direktory Data</vt:lpstr>
      <vt:lpstr>Direktory Data</vt:lpstr>
      <vt:lpstr>Direktory Data</vt:lpstr>
      <vt:lpstr>KESIMPULAN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2 : Ade Hikmat Adzi Bilal Azhar Kurniawan Fahmi Agung Hendra Gunawan Miftah Agustian </dc:title>
  <dc:creator>ACER</dc:creator>
  <cp:lastModifiedBy>ACER</cp:lastModifiedBy>
  <cp:revision>7</cp:revision>
  <dcterms:created xsi:type="dcterms:W3CDTF">2023-10-21T17:18:26Z</dcterms:created>
  <dcterms:modified xsi:type="dcterms:W3CDTF">2023-10-22T04:33:10Z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