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4"/>
  </p:notesMasterIdLst>
  <p:handoutMasterIdLst>
    <p:handoutMasterId r:id="rId35"/>
  </p:handoutMasterIdLst>
  <p:sldIdLst>
    <p:sldId id="256" r:id="rId2"/>
    <p:sldId id="299"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9" autoAdjust="0"/>
    <p:restoredTop sz="94660"/>
  </p:normalViewPr>
  <p:slideViewPr>
    <p:cSldViewPr>
      <p:cViewPr varScale="1">
        <p:scale>
          <a:sx n="79" d="100"/>
          <a:sy n="79" d="100"/>
        </p:scale>
        <p:origin x="600" y="108"/>
      </p:cViewPr>
      <p:guideLst>
        <p:guide orient="horz" pos="2160"/>
        <p:guide pos="3840"/>
      </p:guideLst>
    </p:cSldViewPr>
  </p:slideViewPr>
  <p:notesTextViewPr>
    <p:cViewPr>
      <p:scale>
        <a:sx n="1" d="1"/>
        <a:sy n="1" d="1"/>
      </p:scale>
      <p:origin x="0" y="0"/>
    </p:cViewPr>
  </p:notesTextViewPr>
  <p:notesViewPr>
    <p:cSldViewPr>
      <p:cViewPr varScale="1">
        <p:scale>
          <a:sx n="60" d="100"/>
          <a:sy n="60" d="100"/>
        </p:scale>
        <p:origin x="-274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CAD82-9912-4660-975A-297E3583354B}" type="datetimeFigureOut">
              <a:rPr lang="id-ID" smtClean="0"/>
              <a:pPr/>
              <a:t>07/11/2021</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7806E1-C0CC-4A80-81C9-FCBFBCA75687}" type="slidenum">
              <a:rPr lang="id-ID" smtClean="0"/>
              <a:pPr/>
              <a:t>‹#›</a:t>
            </a:fld>
            <a:endParaRPr lang="id-ID"/>
          </a:p>
        </p:txBody>
      </p:sp>
    </p:spTree>
    <p:extLst>
      <p:ext uri="{BB962C8B-B14F-4D97-AF65-F5344CB8AC3E}">
        <p14:creationId xmlns:p14="http://schemas.microsoft.com/office/powerpoint/2010/main" val="3010352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7963E-C5C9-47FD-8D20-59C990DFF62C}" type="datetimeFigureOut">
              <a:rPr lang="en-US" smtClean="0"/>
              <a:t>11/7/2021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33422D-8A84-4DEF-A71E-EA85C382A2F2}" type="slidenum">
              <a:rPr lang="en-US" smtClean="0"/>
              <a:t>‹#›</a:t>
            </a:fld>
            <a:endParaRPr lang="en-US"/>
          </a:p>
        </p:txBody>
      </p:sp>
    </p:spTree>
    <p:extLst>
      <p:ext uri="{BB962C8B-B14F-4D97-AF65-F5344CB8AC3E}">
        <p14:creationId xmlns:p14="http://schemas.microsoft.com/office/powerpoint/2010/main" val="338689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52EAA6-6069-4537-B053-DB1B7415A3CB}" type="slidenum">
              <a:rPr lang="id-ID" smtClean="0"/>
              <a:pPr/>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34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52EAA6-6069-4537-B053-DB1B7415A3CB}" type="slidenum">
              <a:rPr lang="id-ID" smtClean="0"/>
              <a:pPr/>
              <a:t>‹#›</a:t>
            </a:fld>
            <a:endParaRPr lang="id-ID"/>
          </a:p>
        </p:txBody>
      </p:sp>
    </p:spTree>
    <p:extLst>
      <p:ext uri="{BB962C8B-B14F-4D97-AF65-F5344CB8AC3E}">
        <p14:creationId xmlns:p14="http://schemas.microsoft.com/office/powerpoint/2010/main" val="261211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52EAA6-6069-4537-B053-DB1B7415A3CB}" type="slidenum">
              <a:rPr lang="id-ID" smtClean="0"/>
              <a:pPr/>
              <a:t>‹#›</a:t>
            </a:fld>
            <a:endParaRPr lang="id-ID"/>
          </a:p>
        </p:txBody>
      </p:sp>
    </p:spTree>
    <p:extLst>
      <p:ext uri="{BB962C8B-B14F-4D97-AF65-F5344CB8AC3E}">
        <p14:creationId xmlns:p14="http://schemas.microsoft.com/office/powerpoint/2010/main" val="306889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52EAA6-6069-4537-B053-DB1B7415A3CB}" type="slidenum">
              <a:rPr lang="id-ID" smtClean="0"/>
              <a:pPr/>
              <a:t>‹#›</a:t>
            </a:fld>
            <a:endParaRPr lang="id-ID"/>
          </a:p>
        </p:txBody>
      </p:sp>
    </p:spTree>
    <p:extLst>
      <p:ext uri="{BB962C8B-B14F-4D97-AF65-F5344CB8AC3E}">
        <p14:creationId xmlns:p14="http://schemas.microsoft.com/office/powerpoint/2010/main" val="162471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52EAA6-6069-4537-B053-DB1B7415A3CB}" type="slidenum">
              <a:rPr lang="id-ID" smtClean="0"/>
              <a:pPr/>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76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52EAA6-6069-4537-B053-DB1B7415A3CB}" type="slidenum">
              <a:rPr lang="id-ID" smtClean="0"/>
              <a:pPr/>
              <a:t>‹#›</a:t>
            </a:fld>
            <a:endParaRPr lang="id-ID"/>
          </a:p>
        </p:txBody>
      </p:sp>
    </p:spTree>
    <p:extLst>
      <p:ext uri="{BB962C8B-B14F-4D97-AF65-F5344CB8AC3E}">
        <p14:creationId xmlns:p14="http://schemas.microsoft.com/office/powerpoint/2010/main" val="197829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352EAA6-6069-4537-B053-DB1B7415A3CB}" type="slidenum">
              <a:rPr lang="id-ID" smtClean="0"/>
              <a:pPr/>
              <a:t>‹#›</a:t>
            </a:fld>
            <a:endParaRPr lang="id-ID"/>
          </a:p>
        </p:txBody>
      </p:sp>
    </p:spTree>
    <p:extLst>
      <p:ext uri="{BB962C8B-B14F-4D97-AF65-F5344CB8AC3E}">
        <p14:creationId xmlns:p14="http://schemas.microsoft.com/office/powerpoint/2010/main" val="240287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352EAA6-6069-4537-B053-DB1B7415A3CB}" type="slidenum">
              <a:rPr lang="id-ID" smtClean="0"/>
              <a:pPr/>
              <a:t>‹#›</a:t>
            </a:fld>
            <a:endParaRPr lang="id-ID"/>
          </a:p>
        </p:txBody>
      </p:sp>
    </p:spTree>
    <p:extLst>
      <p:ext uri="{BB962C8B-B14F-4D97-AF65-F5344CB8AC3E}">
        <p14:creationId xmlns:p14="http://schemas.microsoft.com/office/powerpoint/2010/main" val="9896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D352EAA6-6069-4537-B053-DB1B7415A3CB}" type="slidenum">
              <a:rPr lang="id-ID" smtClean="0"/>
              <a:pPr/>
              <a:t>‹#›</a:t>
            </a:fld>
            <a:endParaRPr lang="id-ID"/>
          </a:p>
        </p:txBody>
      </p:sp>
    </p:spTree>
    <p:extLst>
      <p:ext uri="{BB962C8B-B14F-4D97-AF65-F5344CB8AC3E}">
        <p14:creationId xmlns:p14="http://schemas.microsoft.com/office/powerpoint/2010/main" val="281412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411E56-5EBE-4024-8268-9D8C475EF4AB}" type="datetimeFigureOut">
              <a:rPr lang="id-ID" smtClean="0"/>
              <a:pPr/>
              <a:t>07/11/2021</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52EAA6-6069-4537-B053-DB1B7415A3CB}" type="slidenum">
              <a:rPr lang="id-ID" smtClean="0"/>
              <a:pPr/>
              <a:t>‹#›</a:t>
            </a:fld>
            <a:endParaRPr lang="id-ID"/>
          </a:p>
        </p:txBody>
      </p:sp>
    </p:spTree>
    <p:extLst>
      <p:ext uri="{BB962C8B-B14F-4D97-AF65-F5344CB8AC3E}">
        <p14:creationId xmlns:p14="http://schemas.microsoft.com/office/powerpoint/2010/main" val="132394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411E56-5EBE-4024-8268-9D8C475EF4AB}" type="datetimeFigureOut">
              <a:rPr lang="id-ID" smtClean="0"/>
              <a:pPr/>
              <a:t>07/11/2021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52EAA6-6069-4537-B053-DB1B7415A3CB}" type="slidenum">
              <a:rPr lang="id-ID" smtClean="0"/>
              <a:pPr/>
              <a:t>‹#›</a:t>
            </a:fld>
            <a:endParaRPr lang="id-ID"/>
          </a:p>
        </p:txBody>
      </p:sp>
    </p:spTree>
    <p:extLst>
      <p:ext uri="{BB962C8B-B14F-4D97-AF65-F5344CB8AC3E}">
        <p14:creationId xmlns:p14="http://schemas.microsoft.com/office/powerpoint/2010/main" val="75017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411E56-5EBE-4024-8268-9D8C475EF4AB}" type="datetimeFigureOut">
              <a:rPr lang="id-ID" smtClean="0"/>
              <a:pPr/>
              <a:t>07/11/2021</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52EAA6-6069-4537-B053-DB1B7415A3CB}" type="slidenum">
              <a:rPr lang="id-ID" smtClean="0"/>
              <a:pPr/>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11586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568" y="1295400"/>
            <a:ext cx="7772400" cy="2971800"/>
          </a:xfrm>
        </p:spPr>
        <p:txBody>
          <a:bodyPr>
            <a:normAutofit fontScale="90000"/>
          </a:bodyPr>
          <a:lstStyle/>
          <a:p>
            <a:r>
              <a:rPr lang="id-ID" sz="6000" b="1" dirty="0" smtClean="0">
                <a:solidFill>
                  <a:schemeClr val="tx1"/>
                </a:solidFill>
              </a:rPr>
              <a:t>Rekayasa Perangkat Lunak</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id-ID" sz="2700" dirty="0" smtClean="0">
                <a:solidFill>
                  <a:schemeClr val="tx1"/>
                </a:solidFill>
              </a:rPr>
              <a:t>Fadly Febriya M.Kom</a:t>
            </a:r>
            <a:endParaRPr lang="id-ID" sz="2700" dirty="0">
              <a:solidFill>
                <a:schemeClr val="tx1"/>
              </a:solidFill>
            </a:endParaRPr>
          </a:p>
        </p:txBody>
      </p:sp>
      <p:sp>
        <p:nvSpPr>
          <p:cNvPr id="3" name="Subtitle 2"/>
          <p:cNvSpPr>
            <a:spLocks noGrp="1"/>
          </p:cNvSpPr>
          <p:nvPr>
            <p:ph type="subTitle" idx="1"/>
          </p:nvPr>
        </p:nvSpPr>
        <p:spPr>
          <a:xfrm>
            <a:off x="2927648" y="4711080"/>
            <a:ext cx="6400800" cy="1080120"/>
          </a:xfrm>
        </p:spPr>
        <p:txBody>
          <a:bodyPr>
            <a:normAutofit/>
          </a:bodyPr>
          <a:lstStyle/>
          <a:p>
            <a:r>
              <a:rPr lang="en-US" sz="3600" b="1" smtClean="0">
                <a:solidFill>
                  <a:schemeClr val="tx1"/>
                </a:solidFill>
              </a:rPr>
              <a:t>PERANCANGAN </a:t>
            </a:r>
            <a:r>
              <a:rPr lang="en-US" sz="3600" b="1" dirty="0">
                <a:solidFill>
                  <a:schemeClr val="tx1"/>
                </a:solidFill>
              </a:rPr>
              <a:t>BASIS DATA</a:t>
            </a:r>
            <a:r>
              <a:rPr lang="en-US" sz="2400" dirty="0">
                <a:solidFill>
                  <a:schemeClr val="tx1"/>
                </a:solidFill>
              </a:rPr>
              <a:t> </a:t>
            </a:r>
            <a:endParaRPr lang="id-ID" sz="2400" dirty="0">
              <a:solidFill>
                <a:schemeClr val="tx1"/>
              </a:solidFill>
            </a:endParaRPr>
          </a:p>
        </p:txBody>
      </p:sp>
    </p:spTree>
    <p:extLst>
      <p:ext uri="{BB962C8B-B14F-4D97-AF65-F5344CB8AC3E}">
        <p14:creationId xmlns:p14="http://schemas.microsoft.com/office/powerpoint/2010/main" val="3240250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1981200" y="2057400"/>
            <a:ext cx="8686800" cy="4343400"/>
          </a:xfrm>
        </p:spPr>
        <p:txBody>
          <a:bodyPr/>
          <a:lstStyle/>
          <a:p>
            <a:r>
              <a:rPr lang="en-US" sz="2800"/>
              <a:t>Model Entity-Relationship merupakan sebuah teknik untuk menggambarkan informasi yang dibutuhkan dalam system, dan hubungan antar data-data tersebut</a:t>
            </a:r>
          </a:p>
          <a:p>
            <a:r>
              <a:rPr lang="id-ID" sz="2800" b="1"/>
              <a:t>Model Entity Relationship</a:t>
            </a:r>
            <a:endParaRPr lang="en-US" sz="2800"/>
          </a:p>
          <a:p>
            <a:pPr>
              <a:buFont typeface="Wingdings" pitchFamily="2" charset="2"/>
              <a:buNone/>
            </a:pPr>
            <a:r>
              <a:rPr lang="en-US" sz="2800"/>
              <a:t>	</a:t>
            </a:r>
            <a:r>
              <a:rPr lang="id-ID" sz="2800"/>
              <a:t>Adalah suatu penyajian data dengan menggunakan </a:t>
            </a:r>
            <a:r>
              <a:rPr lang="id-ID" sz="2800" i="1"/>
              <a:t>Entity</a:t>
            </a:r>
            <a:r>
              <a:rPr lang="id-ID" sz="2800"/>
              <a:t> dan </a:t>
            </a:r>
            <a:r>
              <a:rPr lang="id-ID" sz="2800" i="1"/>
              <a:t>Relationship</a:t>
            </a:r>
            <a:r>
              <a:rPr lang="id-ID" sz="2800"/>
              <a:t>.</a:t>
            </a:r>
            <a:endParaRPr lang="en-US" sz="2800"/>
          </a:p>
          <a:p>
            <a:endParaRPr lang="en-US" sz="2400"/>
          </a:p>
          <a:p>
            <a:pPr>
              <a:buFont typeface="Wingdings" pitchFamily="2" charset="2"/>
              <a:buNone/>
            </a:pPr>
            <a:endParaRPr lang="en-US" sz="2800"/>
          </a:p>
        </p:txBody>
      </p:sp>
      <p:sp>
        <p:nvSpPr>
          <p:cNvPr id="24581" name="Rectangle 1"/>
          <p:cNvSpPr>
            <a:spLocks noChangeArrowheads="1"/>
          </p:cNvSpPr>
          <p:nvPr/>
        </p:nvSpPr>
        <p:spPr bwMode="auto">
          <a:xfrm>
            <a:off x="2057400" y="3175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tabLst>
                <a:tab pos="400050" algn="l"/>
              </a:tabLst>
            </a:pPr>
            <a:r>
              <a:rPr lang="en-US" sz="3200" b="1">
                <a:cs typeface="Times New Roman" pitchFamily="18" charset="0"/>
              </a:rPr>
              <a:t>2. </a:t>
            </a:r>
            <a:r>
              <a:rPr lang="id-ID" sz="3200" b="1">
                <a:cs typeface="Times New Roman" pitchFamily="18" charset="0"/>
              </a:rPr>
              <a:t>ENTITY RELATIONSHIP DIAGRAM (ERD)</a:t>
            </a:r>
            <a:endParaRPr lang="id-ID" sz="3200"/>
          </a:p>
        </p:txBody>
      </p:sp>
    </p:spTree>
    <p:extLst>
      <p:ext uri="{BB962C8B-B14F-4D97-AF65-F5344CB8AC3E}">
        <p14:creationId xmlns:p14="http://schemas.microsoft.com/office/powerpoint/2010/main" val="2227574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1752600" y="1828800"/>
            <a:ext cx="8915400" cy="4343400"/>
          </a:xfrm>
        </p:spPr>
        <p:txBody>
          <a:bodyPr>
            <a:normAutofit fontScale="92500" lnSpcReduction="20000"/>
          </a:bodyPr>
          <a:lstStyle/>
          <a:p>
            <a:pPr>
              <a:buFont typeface="Wingdings" pitchFamily="2" charset="2"/>
              <a:buNone/>
              <a:defRPr/>
            </a:pPr>
            <a:r>
              <a:rPr lang="id-ID" sz="3600" b="1" dirty="0"/>
              <a:t>Entity</a:t>
            </a:r>
            <a:r>
              <a:rPr lang="id-ID" sz="2400" b="1" dirty="0"/>
              <a:t> </a:t>
            </a:r>
            <a:r>
              <a:rPr lang="id-ID" sz="2400" dirty="0"/>
              <a:t> </a:t>
            </a:r>
            <a:endParaRPr lang="en-US" sz="2400" dirty="0"/>
          </a:p>
          <a:p>
            <a:pPr>
              <a:defRPr/>
            </a:pPr>
            <a:r>
              <a:rPr lang="id-ID" sz="2800" dirty="0"/>
              <a:t>Entity adalah obyek yang dapat dibedakan dalam dunia nyata   </a:t>
            </a:r>
            <a:endParaRPr lang="en-US" sz="2800" dirty="0"/>
          </a:p>
          <a:p>
            <a:pPr>
              <a:defRPr/>
            </a:pPr>
            <a:r>
              <a:rPr lang="id-ID" sz="2800" dirty="0"/>
              <a:t>Entity set adalah kumpulan dari entity yang sejenis</a:t>
            </a:r>
            <a:endParaRPr lang="en-US" sz="2800" dirty="0"/>
          </a:p>
          <a:p>
            <a:pPr>
              <a:defRPr/>
            </a:pPr>
            <a:r>
              <a:rPr lang="id-ID" sz="2800" dirty="0"/>
              <a:t>Entity set dapat berupa :</a:t>
            </a:r>
            <a:endParaRPr lang="en-US" sz="2800" dirty="0"/>
          </a:p>
          <a:p>
            <a:pPr lvl="1">
              <a:defRPr/>
            </a:pPr>
            <a:r>
              <a:rPr lang="id-ID" sz="2400" dirty="0"/>
              <a:t>- Obyek  secara fisik 	  :  Rumah, Kendaraan, Peralatan</a:t>
            </a:r>
            <a:endParaRPr lang="en-US" sz="2400" dirty="0"/>
          </a:p>
          <a:p>
            <a:pPr lvl="1">
              <a:defRPr/>
            </a:pPr>
            <a:r>
              <a:rPr lang="id-ID" sz="2400" dirty="0"/>
              <a:t>- Obyek secara konsep	  :  Pekerjaan , Perusahaan, Rencana</a:t>
            </a:r>
            <a:endParaRPr lang="en-US" sz="2400" dirty="0"/>
          </a:p>
          <a:p>
            <a:pPr>
              <a:buFont typeface="Wingdings" pitchFamily="2" charset="2"/>
              <a:buNone/>
              <a:defRPr/>
            </a:pPr>
            <a:r>
              <a:rPr lang="id-ID" sz="3600" b="1" dirty="0"/>
              <a:t>Relationship </a:t>
            </a:r>
            <a:r>
              <a:rPr lang="id-ID" sz="2400" dirty="0"/>
              <a:t> </a:t>
            </a:r>
            <a:endParaRPr lang="en-US" sz="2400" dirty="0"/>
          </a:p>
          <a:p>
            <a:pPr>
              <a:defRPr/>
            </a:pPr>
            <a:r>
              <a:rPr lang="id-ID" sz="2800" dirty="0"/>
              <a:t>Relationship adalah hubungan yang terjadi antara satu atau lebih entity.</a:t>
            </a:r>
            <a:endParaRPr lang="en-US" sz="2800" dirty="0"/>
          </a:p>
          <a:p>
            <a:pPr>
              <a:defRPr/>
            </a:pPr>
            <a:r>
              <a:rPr lang="id-ID" sz="2800" dirty="0"/>
              <a:t>Relationship set adalah kumpulan relationship yang sejenis</a:t>
            </a:r>
            <a:r>
              <a:rPr lang="id-ID" sz="2400" dirty="0"/>
              <a:t>.</a:t>
            </a:r>
            <a:endParaRPr lang="en-US" sz="2400" dirty="0"/>
          </a:p>
          <a:p>
            <a:pPr>
              <a:defRPr/>
            </a:pPr>
            <a:endParaRPr lang="en-US" sz="2400" dirty="0"/>
          </a:p>
          <a:p>
            <a:pPr>
              <a:buFont typeface="Wingdings" pitchFamily="2" charset="2"/>
              <a:buNone/>
              <a:defRPr/>
            </a:pPr>
            <a:endParaRPr lang="en-US" sz="2800" dirty="0"/>
          </a:p>
        </p:txBody>
      </p:sp>
    </p:spTree>
    <p:extLst>
      <p:ext uri="{BB962C8B-B14F-4D97-AF65-F5344CB8AC3E}">
        <p14:creationId xmlns:p14="http://schemas.microsoft.com/office/powerpoint/2010/main" val="1041709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228600" y="1676400"/>
            <a:ext cx="11582400" cy="4343400"/>
          </a:xfrm>
        </p:spPr>
        <p:txBody>
          <a:bodyPr>
            <a:noAutofit/>
          </a:bodyPr>
          <a:lstStyle/>
          <a:p>
            <a:pPr>
              <a:defRPr/>
            </a:pPr>
            <a:r>
              <a:rPr lang="en-US" sz="2200" dirty="0" err="1"/>
              <a:t>Pemodelan</a:t>
            </a:r>
            <a:r>
              <a:rPr lang="en-US" sz="2200" dirty="0"/>
              <a:t> data </a:t>
            </a:r>
            <a:r>
              <a:rPr lang="en-US" sz="2200" dirty="0" err="1"/>
              <a:t>jarang</a:t>
            </a:r>
            <a:r>
              <a:rPr lang="en-US" sz="2200" dirty="0"/>
              <a:t> </a:t>
            </a:r>
            <a:r>
              <a:rPr lang="en-US" sz="2200" dirty="0" err="1"/>
              <a:t>dihubungkan</a:t>
            </a:r>
            <a:r>
              <a:rPr lang="en-US" sz="2200" dirty="0"/>
              <a:t> </a:t>
            </a:r>
            <a:r>
              <a:rPr lang="en-US" sz="2200" dirty="0" err="1"/>
              <a:t>dengan</a:t>
            </a:r>
            <a:r>
              <a:rPr lang="en-US" sz="2200" dirty="0"/>
              <a:t> </a:t>
            </a:r>
            <a:r>
              <a:rPr lang="en-US" sz="2200" dirty="0" err="1"/>
              <a:t>fase</a:t>
            </a:r>
            <a:r>
              <a:rPr lang="en-US" sz="2200" dirty="0"/>
              <a:t> </a:t>
            </a:r>
            <a:r>
              <a:rPr lang="en-US" sz="2200" dirty="0" err="1"/>
              <a:t>analisis</a:t>
            </a:r>
            <a:r>
              <a:rPr lang="en-US" sz="2200" dirty="0"/>
              <a:t> </a:t>
            </a:r>
            <a:r>
              <a:rPr lang="en-US" sz="2200" dirty="0" err="1"/>
              <a:t>sistem</a:t>
            </a:r>
            <a:r>
              <a:rPr lang="en-US" sz="2200" dirty="0"/>
              <a:t>.</a:t>
            </a:r>
          </a:p>
          <a:p>
            <a:pPr>
              <a:defRPr/>
            </a:pPr>
            <a:r>
              <a:rPr lang="en-US" sz="2200" dirty="0" err="1"/>
              <a:t>Beberapa</a:t>
            </a:r>
            <a:r>
              <a:rPr lang="en-US" sz="2200" dirty="0"/>
              <a:t> </a:t>
            </a:r>
            <a:r>
              <a:rPr lang="en-US" sz="2200" dirty="0" err="1"/>
              <a:t>analis</a:t>
            </a:r>
            <a:r>
              <a:rPr lang="en-US" sz="2200" dirty="0"/>
              <a:t> </a:t>
            </a:r>
            <a:r>
              <a:rPr lang="en-US" sz="2200" dirty="0" err="1"/>
              <a:t>lebih</a:t>
            </a:r>
            <a:r>
              <a:rPr lang="en-US" sz="2200" dirty="0"/>
              <a:t> </a:t>
            </a:r>
            <a:r>
              <a:rPr lang="en-US" sz="2200" dirty="0" err="1"/>
              <a:t>suka</a:t>
            </a:r>
            <a:r>
              <a:rPr lang="en-US" sz="2200" dirty="0"/>
              <a:t> </a:t>
            </a:r>
            <a:r>
              <a:rPr lang="en-US" sz="2200" dirty="0" err="1"/>
              <a:t>menggambarkan</a:t>
            </a:r>
            <a:r>
              <a:rPr lang="en-US" sz="2200" dirty="0"/>
              <a:t> model </a:t>
            </a:r>
            <a:r>
              <a:rPr lang="en-US" sz="2200" dirty="0" err="1"/>
              <a:t>proses</a:t>
            </a:r>
            <a:r>
              <a:rPr lang="en-US" sz="2200" dirty="0"/>
              <a:t> (DFD) </a:t>
            </a:r>
            <a:r>
              <a:rPr lang="en-US" sz="2200" dirty="0" err="1"/>
              <a:t>untuk</a:t>
            </a:r>
            <a:r>
              <a:rPr lang="en-US" sz="2200" dirty="0"/>
              <a:t> </a:t>
            </a:r>
            <a:r>
              <a:rPr lang="en-US" sz="2200" dirty="0" err="1"/>
              <a:t>mendokumentasikan</a:t>
            </a:r>
            <a:r>
              <a:rPr lang="en-US" sz="2200" dirty="0"/>
              <a:t> </a:t>
            </a:r>
            <a:r>
              <a:rPr lang="en-US" sz="2200" dirty="0" err="1"/>
              <a:t>sistem</a:t>
            </a:r>
            <a:r>
              <a:rPr lang="en-US" sz="2200" dirty="0"/>
              <a:t> yang </a:t>
            </a:r>
            <a:r>
              <a:rPr lang="en-US" sz="2200" dirty="0" err="1"/>
              <a:t>ada</a:t>
            </a:r>
            <a:r>
              <a:rPr lang="en-US" sz="2200" dirty="0"/>
              <a:t>.</a:t>
            </a:r>
          </a:p>
          <a:p>
            <a:pPr>
              <a:defRPr/>
            </a:pPr>
            <a:r>
              <a:rPr lang="en-US" sz="2200" dirty="0" err="1"/>
              <a:t>Tapi</a:t>
            </a:r>
            <a:r>
              <a:rPr lang="en-US" sz="2200" dirty="0"/>
              <a:t> </a:t>
            </a:r>
            <a:r>
              <a:rPr lang="en-US" sz="2200" dirty="0" err="1"/>
              <a:t>analis</a:t>
            </a:r>
            <a:r>
              <a:rPr lang="en-US" sz="2200" dirty="0"/>
              <a:t> lain </a:t>
            </a:r>
            <a:r>
              <a:rPr lang="en-US" sz="2200" dirty="0" err="1"/>
              <a:t>melaporkan</a:t>
            </a:r>
            <a:r>
              <a:rPr lang="en-US" sz="2200" dirty="0"/>
              <a:t> </a:t>
            </a:r>
            <a:r>
              <a:rPr lang="en-US" sz="2200" dirty="0" err="1"/>
              <a:t>bahwa</a:t>
            </a:r>
            <a:r>
              <a:rPr lang="en-US" sz="2200" dirty="0"/>
              <a:t> model data </a:t>
            </a:r>
            <a:r>
              <a:rPr lang="en-US" sz="2200" dirty="0" err="1"/>
              <a:t>lebih</a:t>
            </a:r>
            <a:r>
              <a:rPr lang="en-US" sz="2200" dirty="0"/>
              <a:t> superior </a:t>
            </a:r>
            <a:r>
              <a:rPr lang="en-US" sz="2200" dirty="0" err="1"/>
              <a:t>oleh</a:t>
            </a:r>
            <a:r>
              <a:rPr lang="en-US" sz="2200" dirty="0"/>
              <a:t> </a:t>
            </a:r>
            <a:r>
              <a:rPr lang="en-US" sz="2200" dirty="0" err="1"/>
              <a:t>karena</a:t>
            </a:r>
            <a:r>
              <a:rPr lang="en-US" sz="2200" dirty="0"/>
              <a:t> </a:t>
            </a:r>
            <a:r>
              <a:rPr lang="en-US" sz="2200" dirty="0" err="1"/>
              <a:t>alasan</a:t>
            </a:r>
            <a:r>
              <a:rPr lang="en-US" sz="2200" dirty="0"/>
              <a:t> </a:t>
            </a:r>
            <a:r>
              <a:rPr lang="en-US" sz="2200" dirty="0" err="1"/>
              <a:t>berikut</a:t>
            </a:r>
            <a:r>
              <a:rPr lang="en-US" sz="2200" dirty="0"/>
              <a:t> :</a:t>
            </a:r>
          </a:p>
          <a:p>
            <a:pPr lvl="1">
              <a:defRPr/>
            </a:pPr>
            <a:r>
              <a:rPr lang="en-US" sz="2200" dirty="0"/>
              <a:t>Model data </a:t>
            </a:r>
            <a:r>
              <a:rPr lang="en-US" sz="2200" dirty="0" err="1"/>
              <a:t>membantu</a:t>
            </a:r>
            <a:r>
              <a:rPr lang="en-US" sz="2200" dirty="0"/>
              <a:t> </a:t>
            </a:r>
            <a:r>
              <a:rPr lang="en-US" sz="2200" dirty="0" err="1"/>
              <a:t>analisis</a:t>
            </a:r>
            <a:r>
              <a:rPr lang="en-US" sz="2200" dirty="0"/>
              <a:t> </a:t>
            </a:r>
            <a:r>
              <a:rPr lang="en-US" sz="2200" dirty="0" err="1"/>
              <a:t>secara</a:t>
            </a:r>
            <a:r>
              <a:rPr lang="en-US" sz="2200" dirty="0"/>
              <a:t> </a:t>
            </a:r>
            <a:r>
              <a:rPr lang="en-US" sz="2200" dirty="0" err="1"/>
              <a:t>cepat</a:t>
            </a:r>
            <a:r>
              <a:rPr lang="en-US" sz="2200" dirty="0"/>
              <a:t> </a:t>
            </a:r>
            <a:r>
              <a:rPr lang="en-US" sz="2200" dirty="0" err="1"/>
              <a:t>mengidentifikasi</a:t>
            </a:r>
            <a:r>
              <a:rPr lang="en-US" sz="2200" dirty="0"/>
              <a:t> </a:t>
            </a:r>
            <a:r>
              <a:rPr lang="en-US" sz="2200" dirty="0" err="1"/>
              <a:t>kosakata</a:t>
            </a:r>
            <a:r>
              <a:rPr lang="en-US" sz="2200" dirty="0"/>
              <a:t> </a:t>
            </a:r>
            <a:r>
              <a:rPr lang="en-US" sz="2200" dirty="0" err="1"/>
              <a:t>bisnis</a:t>
            </a:r>
            <a:r>
              <a:rPr lang="en-US" sz="2200" dirty="0"/>
              <a:t> </a:t>
            </a:r>
            <a:r>
              <a:rPr lang="en-US" sz="2200" dirty="0" err="1"/>
              <a:t>secara</a:t>
            </a:r>
            <a:r>
              <a:rPr lang="en-US" sz="2200" dirty="0"/>
              <a:t> </a:t>
            </a:r>
            <a:r>
              <a:rPr lang="en-US" sz="2200" dirty="0" err="1"/>
              <a:t>lebih</a:t>
            </a:r>
            <a:r>
              <a:rPr lang="en-US" sz="2200" dirty="0"/>
              <a:t> </a:t>
            </a:r>
            <a:r>
              <a:rPr lang="en-US" sz="2200" dirty="0" err="1"/>
              <a:t>lengkap</a:t>
            </a:r>
            <a:r>
              <a:rPr lang="en-US" sz="2200" dirty="0"/>
              <a:t> </a:t>
            </a:r>
            <a:r>
              <a:rPr lang="en-US" sz="2200" dirty="0" err="1"/>
              <a:t>daripada</a:t>
            </a:r>
            <a:r>
              <a:rPr lang="en-US" sz="2200" dirty="0"/>
              <a:t> model </a:t>
            </a:r>
            <a:r>
              <a:rPr lang="en-US" sz="2200" dirty="0" err="1"/>
              <a:t>proses</a:t>
            </a:r>
            <a:r>
              <a:rPr lang="en-US" sz="2200" dirty="0"/>
              <a:t> (DFD);</a:t>
            </a:r>
          </a:p>
          <a:p>
            <a:pPr lvl="1">
              <a:defRPr/>
            </a:pPr>
            <a:r>
              <a:rPr lang="en-US" sz="2200" dirty="0"/>
              <a:t>Model data </a:t>
            </a:r>
            <a:r>
              <a:rPr lang="en-US" sz="2200" dirty="0" err="1"/>
              <a:t>hampir</a:t>
            </a:r>
            <a:r>
              <a:rPr lang="en-US" sz="2200" dirty="0"/>
              <a:t> </a:t>
            </a:r>
            <a:r>
              <a:rPr lang="en-US" sz="2200" dirty="0" err="1"/>
              <a:t>selalu</a:t>
            </a:r>
            <a:r>
              <a:rPr lang="en-US" sz="2200" dirty="0"/>
              <a:t> </a:t>
            </a:r>
            <a:r>
              <a:rPr lang="en-US" sz="2200" dirty="0" err="1"/>
              <a:t>dibangun</a:t>
            </a:r>
            <a:r>
              <a:rPr lang="en-US" sz="2200" dirty="0"/>
              <a:t> </a:t>
            </a:r>
            <a:r>
              <a:rPr lang="en-US" sz="2200" dirty="0" err="1"/>
              <a:t>lebih</a:t>
            </a:r>
            <a:r>
              <a:rPr lang="en-US" sz="2200" dirty="0"/>
              <a:t> </a:t>
            </a:r>
            <a:r>
              <a:rPr lang="en-US" sz="2200" dirty="0" err="1"/>
              <a:t>cepat</a:t>
            </a:r>
            <a:r>
              <a:rPr lang="en-US" sz="2200" dirty="0"/>
              <a:t> </a:t>
            </a:r>
            <a:r>
              <a:rPr lang="en-US" sz="2200" dirty="0" err="1"/>
              <a:t>daripada</a:t>
            </a:r>
            <a:r>
              <a:rPr lang="en-US" sz="2200" dirty="0"/>
              <a:t> model </a:t>
            </a:r>
            <a:r>
              <a:rPr lang="en-US" sz="2200" dirty="0" err="1"/>
              <a:t>proses</a:t>
            </a:r>
            <a:r>
              <a:rPr lang="en-US" sz="2200" dirty="0"/>
              <a:t>.</a:t>
            </a:r>
          </a:p>
          <a:p>
            <a:pPr lvl="1">
              <a:defRPr/>
            </a:pPr>
            <a:r>
              <a:rPr lang="en-US" sz="2200" dirty="0"/>
              <a:t>Model data </a:t>
            </a:r>
            <a:r>
              <a:rPr lang="en-US" sz="2200" dirty="0" err="1"/>
              <a:t>lengkap</a:t>
            </a:r>
            <a:r>
              <a:rPr lang="en-US" sz="2200" dirty="0"/>
              <a:t> </a:t>
            </a:r>
            <a:r>
              <a:rPr lang="en-US" sz="2200" dirty="0" err="1"/>
              <a:t>dapat</a:t>
            </a:r>
            <a:r>
              <a:rPr lang="en-US" sz="2200" dirty="0"/>
              <a:t> </a:t>
            </a:r>
            <a:r>
              <a:rPr lang="en-US" sz="2200" dirty="0" err="1"/>
              <a:t>dibuat</a:t>
            </a:r>
            <a:r>
              <a:rPr lang="en-US" sz="2200" dirty="0"/>
              <a:t> </a:t>
            </a:r>
            <a:r>
              <a:rPr lang="en-US" sz="2200" dirty="0" err="1"/>
              <a:t>pada</a:t>
            </a:r>
            <a:r>
              <a:rPr lang="en-US" sz="2200" dirty="0"/>
              <a:t> </a:t>
            </a:r>
            <a:r>
              <a:rPr lang="en-US" sz="2200" dirty="0" err="1"/>
              <a:t>secarik</a:t>
            </a:r>
            <a:r>
              <a:rPr lang="en-US" sz="2200" dirty="0"/>
              <a:t> </a:t>
            </a:r>
            <a:r>
              <a:rPr lang="en-US" sz="2200" dirty="0" err="1"/>
              <a:t>kertas</a:t>
            </a:r>
            <a:r>
              <a:rPr lang="en-US" sz="2200" dirty="0"/>
              <a:t>. Model </a:t>
            </a:r>
            <a:r>
              <a:rPr lang="en-US" sz="2200" dirty="0" err="1"/>
              <a:t>proses</a:t>
            </a:r>
            <a:r>
              <a:rPr lang="en-US" sz="2200" dirty="0"/>
              <a:t> (DFD) </a:t>
            </a:r>
            <a:r>
              <a:rPr lang="en-US" sz="2200" dirty="0" err="1"/>
              <a:t>sering</a:t>
            </a:r>
            <a:r>
              <a:rPr lang="en-US" sz="2200" dirty="0"/>
              <a:t> </a:t>
            </a:r>
            <a:r>
              <a:rPr lang="en-US" sz="2200" dirty="0" err="1"/>
              <a:t>membutuhkan</a:t>
            </a:r>
            <a:r>
              <a:rPr lang="en-US" sz="2200" dirty="0"/>
              <a:t> </a:t>
            </a:r>
            <a:r>
              <a:rPr lang="en-US" sz="2200" dirty="0" err="1"/>
              <a:t>lebih</a:t>
            </a:r>
            <a:r>
              <a:rPr lang="en-US" sz="2200" dirty="0"/>
              <a:t> </a:t>
            </a:r>
            <a:r>
              <a:rPr lang="en-US" sz="2200" dirty="0" err="1"/>
              <a:t>banyak</a:t>
            </a:r>
            <a:r>
              <a:rPr lang="en-US" sz="2200" dirty="0"/>
              <a:t> </a:t>
            </a:r>
            <a:r>
              <a:rPr lang="en-US" sz="2200" dirty="0" err="1"/>
              <a:t>kertas</a:t>
            </a:r>
            <a:r>
              <a:rPr lang="en-US" sz="2200" dirty="0"/>
              <a:t>.</a:t>
            </a:r>
          </a:p>
          <a:p>
            <a:pPr lvl="1">
              <a:defRPr/>
            </a:pPr>
            <a:r>
              <a:rPr lang="en-US" sz="2200" dirty="0" err="1"/>
              <a:t>Pembuat</a:t>
            </a:r>
            <a:r>
              <a:rPr lang="en-US" sz="2200" dirty="0"/>
              <a:t> model </a:t>
            </a:r>
            <a:r>
              <a:rPr lang="en-US" sz="2200" dirty="0" err="1"/>
              <a:t>sering</a:t>
            </a:r>
            <a:r>
              <a:rPr lang="en-US" sz="2200" dirty="0"/>
              <a:t> </a:t>
            </a:r>
            <a:r>
              <a:rPr lang="en-US" sz="2200" dirty="0" err="1"/>
              <a:t>dan</a:t>
            </a:r>
            <a:r>
              <a:rPr lang="en-US" sz="2200" dirty="0"/>
              <a:t> </a:t>
            </a:r>
            <a:r>
              <a:rPr lang="en-US" sz="2200" dirty="0" err="1"/>
              <a:t>mudah</a:t>
            </a:r>
            <a:r>
              <a:rPr lang="en-US" sz="2200" dirty="0"/>
              <a:t> </a:t>
            </a:r>
            <a:r>
              <a:rPr lang="en-US" sz="2200" dirty="0" err="1"/>
              <a:t>terjebak</a:t>
            </a:r>
            <a:r>
              <a:rPr lang="en-US" sz="2200" dirty="0"/>
              <a:t> </a:t>
            </a:r>
            <a:r>
              <a:rPr lang="en-US" sz="2200" dirty="0" err="1"/>
              <a:t>pada</a:t>
            </a:r>
            <a:r>
              <a:rPr lang="en-US" sz="2200" dirty="0"/>
              <a:t> detail yang </a:t>
            </a:r>
            <a:r>
              <a:rPr lang="en-US" sz="2200" dirty="0" err="1"/>
              <a:t>tidak</a:t>
            </a:r>
            <a:r>
              <a:rPr lang="en-US" sz="2200" dirty="0"/>
              <a:t> </a:t>
            </a:r>
            <a:r>
              <a:rPr lang="en-US" sz="2200" dirty="0" err="1"/>
              <a:t>perlu</a:t>
            </a:r>
            <a:r>
              <a:rPr lang="en-US" sz="2200" dirty="0"/>
              <a:t>.</a:t>
            </a:r>
          </a:p>
          <a:p>
            <a:pPr lvl="1">
              <a:defRPr/>
            </a:pPr>
            <a:r>
              <a:rPr lang="en-US" sz="2200" dirty="0"/>
              <a:t>Model data </a:t>
            </a:r>
            <a:r>
              <a:rPr lang="en-US" sz="2200" dirty="0" err="1"/>
              <a:t>untuk</a:t>
            </a:r>
            <a:r>
              <a:rPr lang="en-US" sz="2200" dirty="0"/>
              <a:t> </a:t>
            </a:r>
            <a:r>
              <a:rPr lang="en-US" sz="2200" dirty="0" err="1"/>
              <a:t>sistem</a:t>
            </a:r>
            <a:r>
              <a:rPr lang="en-US" sz="2200" dirty="0"/>
              <a:t> yang </a:t>
            </a:r>
            <a:r>
              <a:rPr lang="en-US" sz="2200" dirty="0" err="1"/>
              <a:t>telah</a:t>
            </a:r>
            <a:r>
              <a:rPr lang="en-US" sz="2200" dirty="0"/>
              <a:t> </a:t>
            </a:r>
            <a:r>
              <a:rPr lang="en-US" sz="2200" dirty="0" err="1"/>
              <a:t>ada</a:t>
            </a:r>
            <a:r>
              <a:rPr lang="en-US" sz="2200" dirty="0"/>
              <a:t> </a:t>
            </a:r>
            <a:r>
              <a:rPr lang="en-US" sz="2200" dirty="0" err="1"/>
              <a:t>dan</a:t>
            </a:r>
            <a:r>
              <a:rPr lang="en-US" sz="2200" dirty="0"/>
              <a:t> </a:t>
            </a:r>
            <a:r>
              <a:rPr lang="en-US" sz="2200" dirty="0" err="1"/>
              <a:t>diusulkan</a:t>
            </a:r>
            <a:r>
              <a:rPr lang="en-US" sz="2200" dirty="0"/>
              <a:t> </a:t>
            </a:r>
            <a:r>
              <a:rPr lang="en-US" sz="2200" dirty="0" err="1"/>
              <a:t>jauh</a:t>
            </a:r>
            <a:r>
              <a:rPr lang="en-US" sz="2200" dirty="0"/>
              <a:t> </a:t>
            </a:r>
            <a:r>
              <a:rPr lang="en-US" sz="2200" dirty="0" err="1"/>
              <a:t>lebih</a:t>
            </a:r>
            <a:r>
              <a:rPr lang="en-US" sz="2200" dirty="0"/>
              <a:t> </a:t>
            </a:r>
            <a:r>
              <a:rPr lang="en-US" sz="2200" dirty="0" err="1"/>
              <a:t>mirip</a:t>
            </a:r>
            <a:r>
              <a:rPr lang="en-US" sz="2200" dirty="0"/>
              <a:t> </a:t>
            </a:r>
            <a:r>
              <a:rPr lang="en-US" sz="2200" dirty="0" err="1"/>
              <a:t>daripada</a:t>
            </a:r>
            <a:r>
              <a:rPr lang="en-US" sz="2200" dirty="0"/>
              <a:t> model </a:t>
            </a:r>
            <a:r>
              <a:rPr lang="en-US" sz="2200" dirty="0" err="1"/>
              <a:t>proses</a:t>
            </a:r>
            <a:r>
              <a:rPr lang="en-US" sz="2200" dirty="0"/>
              <a:t> </a:t>
            </a:r>
            <a:r>
              <a:rPr lang="en-US" sz="2200" dirty="0" err="1"/>
              <a:t>untuk</a:t>
            </a:r>
            <a:r>
              <a:rPr lang="en-US" sz="2200" dirty="0"/>
              <a:t> </a:t>
            </a:r>
            <a:r>
              <a:rPr lang="en-US" sz="2200" dirty="0" err="1"/>
              <a:t>sistem</a:t>
            </a:r>
            <a:r>
              <a:rPr lang="en-US" sz="2200" dirty="0"/>
              <a:t> yang </a:t>
            </a:r>
            <a:r>
              <a:rPr lang="en-US" sz="2200" dirty="0" err="1"/>
              <a:t>telah</a:t>
            </a:r>
            <a:r>
              <a:rPr lang="en-US" sz="2200" dirty="0"/>
              <a:t> </a:t>
            </a:r>
            <a:r>
              <a:rPr lang="en-US" sz="2200" dirty="0" err="1"/>
              <a:t>ada</a:t>
            </a:r>
            <a:r>
              <a:rPr lang="en-US" sz="2200" dirty="0"/>
              <a:t> </a:t>
            </a:r>
            <a:r>
              <a:rPr lang="en-US" sz="2200" dirty="0" err="1"/>
              <a:t>dan</a:t>
            </a:r>
            <a:r>
              <a:rPr lang="en-US" sz="2200" dirty="0"/>
              <a:t> yang </a:t>
            </a:r>
            <a:r>
              <a:rPr lang="en-US" sz="2200" dirty="0" err="1"/>
              <a:t>diusulkan</a:t>
            </a:r>
            <a:r>
              <a:rPr lang="en-US" sz="2200" dirty="0"/>
              <a:t>. (</a:t>
            </a:r>
            <a:r>
              <a:rPr lang="en-US" sz="2200" dirty="0" err="1"/>
              <a:t>tidak</a:t>
            </a:r>
            <a:r>
              <a:rPr lang="en-US" sz="2200" dirty="0"/>
              <a:t> </a:t>
            </a:r>
            <a:r>
              <a:rPr lang="en-US" sz="2200" dirty="0" err="1"/>
              <a:t>banyak</a:t>
            </a:r>
            <a:r>
              <a:rPr lang="en-US" sz="2200" dirty="0"/>
              <a:t> </a:t>
            </a:r>
            <a:r>
              <a:rPr lang="en-US" sz="2200" dirty="0" err="1"/>
              <a:t>waktu</a:t>
            </a:r>
            <a:r>
              <a:rPr lang="en-US" sz="2200" dirty="0"/>
              <a:t> yang </a:t>
            </a:r>
            <a:r>
              <a:rPr lang="en-US" sz="2200" dirty="0" err="1"/>
              <a:t>terbuang</a:t>
            </a:r>
            <a:r>
              <a:rPr lang="en-US" sz="2200" dirty="0"/>
              <a:t> </a:t>
            </a:r>
            <a:r>
              <a:rPr lang="en-US" sz="2200" dirty="0" err="1"/>
              <a:t>ke</a:t>
            </a:r>
            <a:r>
              <a:rPr lang="en-US" sz="2200" dirty="0"/>
              <a:t> </a:t>
            </a:r>
            <a:r>
              <a:rPr lang="en-US" sz="2200" dirty="0" err="1"/>
              <a:t>fase</a:t>
            </a:r>
            <a:r>
              <a:rPr lang="en-US" sz="2200" dirty="0"/>
              <a:t> </a:t>
            </a:r>
            <a:r>
              <a:rPr lang="en-US" sz="2200" dirty="0" err="1"/>
              <a:t>berikutnya</a:t>
            </a:r>
            <a:r>
              <a:rPr lang="en-US" sz="2200" dirty="0"/>
              <a:t>)</a:t>
            </a:r>
          </a:p>
          <a:p>
            <a:pPr>
              <a:defRPr/>
            </a:pPr>
            <a:endParaRPr lang="en-US" sz="2200" dirty="0"/>
          </a:p>
          <a:p>
            <a:pPr>
              <a:buFont typeface="Wingdings" pitchFamily="2" charset="2"/>
              <a:buNone/>
              <a:defRPr/>
            </a:pPr>
            <a:endParaRPr lang="en-US" sz="2200" dirty="0"/>
          </a:p>
        </p:txBody>
      </p:sp>
      <p:sp>
        <p:nvSpPr>
          <p:cNvPr id="26629" name="Rectangle 1"/>
          <p:cNvSpPr>
            <a:spLocks noChangeArrowheads="1"/>
          </p:cNvSpPr>
          <p:nvPr/>
        </p:nvSpPr>
        <p:spPr bwMode="auto">
          <a:xfrm>
            <a:off x="1295400" y="5334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3200" b="1" dirty="0" err="1"/>
              <a:t>Pemodelan</a:t>
            </a:r>
            <a:r>
              <a:rPr lang="en-US" sz="3200" b="1" dirty="0"/>
              <a:t> data </a:t>
            </a:r>
            <a:r>
              <a:rPr lang="en-US" sz="3200" b="1" dirty="0" err="1"/>
              <a:t>selama</a:t>
            </a:r>
            <a:r>
              <a:rPr lang="en-US" sz="3200" b="1" dirty="0"/>
              <a:t> </a:t>
            </a:r>
            <a:r>
              <a:rPr lang="en-US" sz="3200" b="1" dirty="0" err="1"/>
              <a:t>analisis</a:t>
            </a:r>
            <a:r>
              <a:rPr lang="en-US" sz="3200" b="1" dirty="0"/>
              <a:t> </a:t>
            </a:r>
            <a:r>
              <a:rPr lang="en-US" sz="3200" b="1" dirty="0" err="1"/>
              <a:t>sistem</a:t>
            </a:r>
            <a:endParaRPr lang="en-US" sz="3200" dirty="0"/>
          </a:p>
        </p:txBody>
      </p:sp>
    </p:spTree>
    <p:extLst>
      <p:ext uri="{BB962C8B-B14F-4D97-AF65-F5344CB8AC3E}">
        <p14:creationId xmlns:p14="http://schemas.microsoft.com/office/powerpoint/2010/main" val="3531075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761565" y="1752600"/>
            <a:ext cx="8915400" cy="4191000"/>
          </a:xfrm>
        </p:spPr>
        <p:txBody>
          <a:bodyPr>
            <a:normAutofit fontScale="92500" lnSpcReduction="10000"/>
          </a:bodyPr>
          <a:lstStyle/>
          <a:p>
            <a:r>
              <a:rPr lang="en-US" sz="2400" dirty="0" err="1"/>
              <a:t>Pendefinisian</a:t>
            </a:r>
            <a:r>
              <a:rPr lang="en-US" sz="2400" dirty="0"/>
              <a:t> </a:t>
            </a:r>
            <a:r>
              <a:rPr lang="en-US" sz="2400" dirty="0" err="1"/>
              <a:t>Terstruktur</a:t>
            </a:r>
            <a:r>
              <a:rPr lang="en-US" sz="2400" dirty="0"/>
              <a:t>; </a:t>
            </a:r>
            <a:r>
              <a:rPr lang="en-US" sz="2400" dirty="0" err="1"/>
              <a:t>Sebuah</a:t>
            </a:r>
            <a:r>
              <a:rPr lang="en-US" sz="2400" dirty="0"/>
              <a:t> model E-R </a:t>
            </a:r>
            <a:r>
              <a:rPr lang="en-US" sz="2400" dirty="0" err="1"/>
              <a:t>mendokumentasikan</a:t>
            </a:r>
            <a:r>
              <a:rPr lang="en-US" sz="2400" dirty="0"/>
              <a:t> </a:t>
            </a:r>
            <a:r>
              <a:rPr lang="en-US" sz="2400" dirty="0" err="1"/>
              <a:t>informasi</a:t>
            </a:r>
            <a:r>
              <a:rPr lang="en-US" sz="2400" dirty="0"/>
              <a:t> yang </a:t>
            </a:r>
            <a:r>
              <a:rPr lang="en-US" sz="2400" dirty="0" err="1"/>
              <a:t>dibutuhkan</a:t>
            </a:r>
            <a:r>
              <a:rPr lang="en-US" sz="2400" dirty="0"/>
              <a:t> </a:t>
            </a:r>
            <a:r>
              <a:rPr lang="en-US" sz="2400" dirty="0" err="1"/>
              <a:t>dengan</a:t>
            </a:r>
            <a:r>
              <a:rPr lang="en-US" sz="2400" dirty="0"/>
              <a:t> </a:t>
            </a:r>
            <a:r>
              <a:rPr lang="en-US" sz="2400" dirty="0" err="1"/>
              <a:t>jelas</a:t>
            </a:r>
            <a:r>
              <a:rPr lang="en-US" sz="2400" dirty="0"/>
              <a:t>, </a:t>
            </a:r>
            <a:r>
              <a:rPr lang="en-US" sz="2400" dirty="0" err="1"/>
              <a:t>dengan</a:t>
            </a:r>
            <a:r>
              <a:rPr lang="en-US" sz="2400" dirty="0"/>
              <a:t> format yang </a:t>
            </a:r>
            <a:r>
              <a:rPr lang="en-US" sz="2400" dirty="0" err="1"/>
              <a:t>tepat</a:t>
            </a:r>
            <a:r>
              <a:rPr lang="en-US" sz="2400" dirty="0"/>
              <a:t>.</a:t>
            </a:r>
          </a:p>
          <a:p>
            <a:r>
              <a:rPr lang="en-US" sz="2400" dirty="0" err="1"/>
              <a:t>Komunikasi</a:t>
            </a:r>
            <a:r>
              <a:rPr lang="en-US" sz="2400" dirty="0"/>
              <a:t> User; User </a:t>
            </a:r>
            <a:r>
              <a:rPr lang="en-US" sz="2400" dirty="0" err="1"/>
              <a:t>dapat</a:t>
            </a:r>
            <a:r>
              <a:rPr lang="en-US" sz="2400" dirty="0"/>
              <a:t> </a:t>
            </a:r>
            <a:r>
              <a:rPr lang="en-US" sz="2400" dirty="0" err="1"/>
              <a:t>dengan</a:t>
            </a:r>
            <a:r>
              <a:rPr lang="en-US" sz="2400" dirty="0"/>
              <a:t> </a:t>
            </a:r>
            <a:r>
              <a:rPr lang="en-US" sz="2400" dirty="0" err="1"/>
              <a:t>mudah</a:t>
            </a:r>
            <a:r>
              <a:rPr lang="en-US" sz="2400" dirty="0"/>
              <a:t> </a:t>
            </a:r>
            <a:r>
              <a:rPr lang="en-US" sz="2400" dirty="0" err="1"/>
              <a:t>mengerti</a:t>
            </a:r>
            <a:r>
              <a:rPr lang="en-US" sz="2400" dirty="0"/>
              <a:t>/</a:t>
            </a:r>
            <a:r>
              <a:rPr lang="en-US" sz="2400" dirty="0" err="1"/>
              <a:t>memahami</a:t>
            </a:r>
            <a:r>
              <a:rPr lang="en-US" sz="2400" dirty="0"/>
              <a:t> yang </a:t>
            </a:r>
            <a:r>
              <a:rPr lang="en-US" sz="2400" dirty="0" err="1"/>
              <a:t>tergambar</a:t>
            </a:r>
            <a:r>
              <a:rPr lang="en-US" sz="2400" dirty="0"/>
              <a:t> </a:t>
            </a:r>
            <a:r>
              <a:rPr lang="en-US" sz="2400" dirty="0" err="1"/>
              <a:t>pada</a:t>
            </a:r>
            <a:r>
              <a:rPr lang="en-US" sz="2400" dirty="0"/>
              <a:t> model E-R.</a:t>
            </a:r>
          </a:p>
          <a:p>
            <a:r>
              <a:rPr lang="en-US" sz="2400" dirty="0" err="1"/>
              <a:t>Mempermudah</a:t>
            </a:r>
            <a:r>
              <a:rPr lang="en-US" sz="2400" dirty="0"/>
              <a:t> </a:t>
            </a:r>
            <a:r>
              <a:rPr lang="en-US" sz="2400" dirty="0" err="1"/>
              <a:t>Pengembangan</a:t>
            </a:r>
            <a:r>
              <a:rPr lang="en-US" sz="2400" dirty="0"/>
              <a:t>; Model E-R </a:t>
            </a:r>
            <a:r>
              <a:rPr lang="en-US" sz="2400" dirty="0" err="1"/>
              <a:t>dapat</a:t>
            </a:r>
            <a:r>
              <a:rPr lang="en-US" sz="2400" dirty="0"/>
              <a:t> </a:t>
            </a:r>
            <a:r>
              <a:rPr lang="en-US" sz="2400" dirty="0" err="1"/>
              <a:t>dengan</a:t>
            </a:r>
            <a:r>
              <a:rPr lang="en-US" sz="2400" dirty="0"/>
              <a:t> </a:t>
            </a:r>
            <a:r>
              <a:rPr lang="en-US" sz="2400" dirty="0" err="1"/>
              <a:t>mudah</a:t>
            </a:r>
            <a:r>
              <a:rPr lang="en-US" sz="2400" dirty="0"/>
              <a:t> </a:t>
            </a:r>
            <a:r>
              <a:rPr lang="en-US" sz="2400" dirty="0" err="1"/>
              <a:t>dikembangkan</a:t>
            </a:r>
            <a:r>
              <a:rPr lang="en-US" sz="2400" dirty="0"/>
              <a:t> </a:t>
            </a:r>
            <a:r>
              <a:rPr lang="en-US" sz="2400" dirty="0" err="1"/>
              <a:t>dan</a:t>
            </a:r>
            <a:r>
              <a:rPr lang="en-US" sz="2400" dirty="0"/>
              <a:t> </a:t>
            </a:r>
            <a:r>
              <a:rPr lang="en-US" sz="2400" dirty="0" err="1"/>
              <a:t>dapat</a:t>
            </a:r>
            <a:r>
              <a:rPr lang="en-US" sz="2400" dirty="0"/>
              <a:t> </a:t>
            </a:r>
            <a:r>
              <a:rPr lang="en-US" sz="2400" dirty="0" err="1"/>
              <a:t>menerima</a:t>
            </a:r>
            <a:r>
              <a:rPr lang="en-US" sz="2400" dirty="0"/>
              <a:t> data </a:t>
            </a:r>
            <a:r>
              <a:rPr lang="en-US" sz="2400" dirty="0" err="1"/>
              <a:t>baru</a:t>
            </a:r>
            <a:r>
              <a:rPr lang="en-US" sz="2400" dirty="0"/>
              <a:t>.</a:t>
            </a:r>
          </a:p>
          <a:p>
            <a:r>
              <a:rPr lang="en-US" sz="2400" dirty="0" err="1"/>
              <a:t>Pendefinisian</a:t>
            </a:r>
            <a:r>
              <a:rPr lang="en-US" sz="2400" dirty="0"/>
              <a:t> </a:t>
            </a:r>
            <a:r>
              <a:rPr lang="en-US" sz="2400" dirty="0" err="1"/>
              <a:t>Ruang</a:t>
            </a:r>
            <a:r>
              <a:rPr lang="en-US" sz="2400" dirty="0"/>
              <a:t> </a:t>
            </a:r>
            <a:r>
              <a:rPr lang="en-US" sz="2400" dirty="0" err="1"/>
              <a:t>Lingkup</a:t>
            </a:r>
            <a:r>
              <a:rPr lang="en-US" sz="2400" dirty="0"/>
              <a:t>; Model E-R </a:t>
            </a:r>
            <a:r>
              <a:rPr lang="en-US" sz="2400" dirty="0" err="1"/>
              <a:t>memberikan</a:t>
            </a:r>
            <a:r>
              <a:rPr lang="en-US" sz="2400" dirty="0"/>
              <a:t> </a:t>
            </a:r>
            <a:r>
              <a:rPr lang="en-US" sz="2400" dirty="0" err="1"/>
              <a:t>pendefinisian</a:t>
            </a:r>
            <a:r>
              <a:rPr lang="en-US" sz="2400" dirty="0"/>
              <a:t> </a:t>
            </a:r>
            <a:r>
              <a:rPr lang="en-US" sz="2400" dirty="0" err="1"/>
              <a:t>batasan</a:t>
            </a:r>
            <a:r>
              <a:rPr lang="en-US" sz="2400" dirty="0"/>
              <a:t> </a:t>
            </a:r>
            <a:r>
              <a:rPr lang="en-US" sz="2400" dirty="0" err="1"/>
              <a:t>sistem</a:t>
            </a:r>
            <a:r>
              <a:rPr lang="en-US" sz="2400" dirty="0"/>
              <a:t> </a:t>
            </a:r>
            <a:r>
              <a:rPr lang="en-US" sz="2400" dirty="0" err="1"/>
              <a:t>dengan</a:t>
            </a:r>
            <a:r>
              <a:rPr lang="en-US" sz="2400" dirty="0"/>
              <a:t> </a:t>
            </a:r>
            <a:r>
              <a:rPr lang="en-US" sz="2400" dirty="0" err="1"/>
              <a:t>gambar</a:t>
            </a:r>
            <a:r>
              <a:rPr lang="en-US" sz="2400" dirty="0"/>
              <a:t> </a:t>
            </a:r>
            <a:r>
              <a:rPr lang="en-US" sz="2400" dirty="0" err="1"/>
              <a:t>informasi-informasi</a:t>
            </a:r>
            <a:r>
              <a:rPr lang="en-US" sz="2400" dirty="0"/>
              <a:t> yang </a:t>
            </a:r>
            <a:r>
              <a:rPr lang="en-US" sz="2400" dirty="0" err="1"/>
              <a:t>dibutuhkan</a:t>
            </a:r>
            <a:r>
              <a:rPr lang="en-US" sz="2400" dirty="0"/>
              <a:t> </a:t>
            </a:r>
            <a:r>
              <a:rPr lang="en-US" sz="2400" dirty="0" err="1"/>
              <a:t>dan</a:t>
            </a:r>
            <a:r>
              <a:rPr lang="en-US" sz="2400" dirty="0"/>
              <a:t> </a:t>
            </a:r>
            <a:r>
              <a:rPr lang="en-US" sz="2400" dirty="0" err="1"/>
              <a:t>digambarkan</a:t>
            </a:r>
            <a:r>
              <a:rPr lang="en-US" sz="2400" dirty="0"/>
              <a:t> </a:t>
            </a:r>
            <a:r>
              <a:rPr lang="en-US" sz="2400" dirty="0" err="1"/>
              <a:t>dengan</a:t>
            </a:r>
            <a:r>
              <a:rPr lang="en-US" sz="2400" dirty="0"/>
              <a:t> </a:t>
            </a:r>
            <a:r>
              <a:rPr lang="en-US" sz="2400" dirty="0" err="1"/>
              <a:t>jelas</a:t>
            </a:r>
            <a:r>
              <a:rPr lang="en-US" sz="2400" dirty="0"/>
              <a:t>.</a:t>
            </a:r>
          </a:p>
          <a:p>
            <a:r>
              <a:rPr lang="en-US" sz="2400" dirty="0" err="1"/>
              <a:t>Penggabungan</a:t>
            </a:r>
            <a:r>
              <a:rPr lang="en-US" sz="2400" dirty="0"/>
              <a:t> </a:t>
            </a:r>
            <a:r>
              <a:rPr lang="en-US" sz="2400" dirty="0" err="1"/>
              <a:t>Baberapa</a:t>
            </a:r>
            <a:r>
              <a:rPr lang="en-US" sz="2400" dirty="0"/>
              <a:t> </a:t>
            </a:r>
            <a:r>
              <a:rPr lang="en-US" sz="2400" dirty="0" err="1"/>
              <a:t>aplikasi</a:t>
            </a:r>
            <a:r>
              <a:rPr lang="en-US" sz="2400" dirty="0"/>
              <a:t>; Model E-R </a:t>
            </a:r>
            <a:r>
              <a:rPr lang="en-US" sz="2400" dirty="0" err="1"/>
              <a:t>memberikan</a:t>
            </a:r>
            <a:r>
              <a:rPr lang="en-US" sz="2400" dirty="0"/>
              <a:t> </a:t>
            </a:r>
            <a:r>
              <a:rPr lang="en-US" sz="2400" dirty="0" err="1"/>
              <a:t>kerangka</a:t>
            </a:r>
            <a:r>
              <a:rPr lang="en-US" sz="2400" dirty="0"/>
              <a:t> </a:t>
            </a:r>
            <a:r>
              <a:rPr lang="en-US" sz="2400" dirty="0" err="1"/>
              <a:t>kerja</a:t>
            </a:r>
            <a:r>
              <a:rPr lang="en-US" sz="2400" dirty="0"/>
              <a:t> yang </a:t>
            </a:r>
            <a:r>
              <a:rPr lang="en-US" sz="2400" dirty="0" err="1"/>
              <a:t>efektif</a:t>
            </a:r>
            <a:r>
              <a:rPr lang="en-US" sz="2400" dirty="0"/>
              <a:t> </a:t>
            </a:r>
            <a:r>
              <a:rPr lang="en-US" sz="2400" dirty="0" err="1"/>
              <a:t>untuk</a:t>
            </a:r>
            <a:r>
              <a:rPr lang="en-US" sz="2400" dirty="0"/>
              <a:t> </a:t>
            </a:r>
            <a:r>
              <a:rPr lang="en-US" sz="2400" dirty="0" err="1"/>
              <a:t>penggabungan</a:t>
            </a:r>
            <a:r>
              <a:rPr lang="en-US" sz="2400" dirty="0"/>
              <a:t> </a:t>
            </a:r>
            <a:r>
              <a:rPr lang="en-US" sz="2400" dirty="0" err="1"/>
              <a:t>beberapa</a:t>
            </a:r>
            <a:r>
              <a:rPr lang="en-US" sz="2400" dirty="0"/>
              <a:t> </a:t>
            </a:r>
            <a:r>
              <a:rPr lang="en-US" sz="2400" dirty="0" err="1"/>
              <a:t>aplikasi</a:t>
            </a:r>
            <a:r>
              <a:rPr lang="en-US" sz="2400" dirty="0"/>
              <a:t>, </a:t>
            </a:r>
            <a:r>
              <a:rPr lang="en-US" sz="2400" dirty="0" err="1"/>
              <a:t>pengembangan</a:t>
            </a:r>
            <a:r>
              <a:rPr lang="en-US" sz="2400" dirty="0"/>
              <a:t> </a:t>
            </a:r>
            <a:r>
              <a:rPr lang="en-US" sz="2400" dirty="0" err="1"/>
              <a:t>proyek-proyek</a:t>
            </a:r>
            <a:r>
              <a:rPr lang="en-US" sz="2400" dirty="0"/>
              <a:t>, </a:t>
            </a:r>
            <a:r>
              <a:rPr lang="en-US" sz="2400" dirty="0" err="1"/>
              <a:t>dan</a:t>
            </a:r>
            <a:r>
              <a:rPr lang="en-US" sz="2400" dirty="0"/>
              <a:t>/</a:t>
            </a:r>
            <a:r>
              <a:rPr lang="en-US" sz="2400" dirty="0" err="1"/>
              <a:t>atau</a:t>
            </a:r>
            <a:r>
              <a:rPr lang="en-US" sz="2400" dirty="0"/>
              <a:t> </a:t>
            </a:r>
            <a:r>
              <a:rPr lang="en-US" sz="2400" dirty="0" err="1"/>
              <a:t>pembelian</a:t>
            </a:r>
            <a:r>
              <a:rPr lang="en-US" sz="2400" dirty="0"/>
              <a:t> </a:t>
            </a:r>
            <a:r>
              <a:rPr lang="en-US" sz="2400" dirty="0" err="1"/>
              <a:t>paket</a:t>
            </a:r>
            <a:r>
              <a:rPr lang="en-US" sz="2400" dirty="0"/>
              <a:t> </a:t>
            </a:r>
            <a:r>
              <a:rPr lang="en-US" sz="2400" dirty="0" err="1"/>
              <a:t>aplikasi</a:t>
            </a:r>
            <a:r>
              <a:rPr lang="en-US" sz="2400" dirty="0"/>
              <a:t>.</a:t>
            </a:r>
          </a:p>
          <a:p>
            <a:endParaRPr lang="en-US" sz="2400" dirty="0"/>
          </a:p>
          <a:p>
            <a:pPr>
              <a:buFont typeface="Wingdings" pitchFamily="2" charset="2"/>
              <a:buNone/>
            </a:pPr>
            <a:endParaRPr lang="en-US" sz="2800" dirty="0"/>
          </a:p>
        </p:txBody>
      </p:sp>
      <p:sp>
        <p:nvSpPr>
          <p:cNvPr id="27653" name="Rectangle 1"/>
          <p:cNvSpPr>
            <a:spLocks noChangeArrowheads="1"/>
          </p:cNvSpPr>
          <p:nvPr/>
        </p:nvSpPr>
        <p:spPr bwMode="auto">
          <a:xfrm>
            <a:off x="2066365" y="10795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3200" b="1"/>
              <a:t>Keuntungan Model  E-R</a:t>
            </a:r>
            <a:endParaRPr lang="en-US" sz="3200"/>
          </a:p>
        </p:txBody>
      </p:sp>
    </p:spTree>
    <p:extLst>
      <p:ext uri="{BB962C8B-B14F-4D97-AF65-F5344CB8AC3E}">
        <p14:creationId xmlns:p14="http://schemas.microsoft.com/office/powerpoint/2010/main" val="651340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1752600" y="1676400"/>
            <a:ext cx="8915400" cy="4191000"/>
          </a:xfrm>
        </p:spPr>
        <p:txBody>
          <a:bodyPr>
            <a:normAutofit fontScale="85000" lnSpcReduction="20000"/>
          </a:bodyPr>
          <a:lstStyle/>
          <a:p>
            <a:pPr>
              <a:buFont typeface="Wingdings" pitchFamily="2" charset="2"/>
              <a:buNone/>
              <a:defRPr/>
            </a:pPr>
            <a:r>
              <a:rPr lang="en-US" sz="2800" b="1" dirty="0" err="1"/>
              <a:t>Kategori</a:t>
            </a:r>
            <a:r>
              <a:rPr lang="en-US" sz="2800" b="1" dirty="0"/>
              <a:t> Data</a:t>
            </a:r>
            <a:endParaRPr lang="en-US" sz="2800" dirty="0"/>
          </a:p>
          <a:p>
            <a:pPr>
              <a:defRPr/>
            </a:pPr>
            <a:r>
              <a:rPr lang="en-US" sz="2200" dirty="0" err="1"/>
              <a:t>Dalam</a:t>
            </a:r>
            <a:r>
              <a:rPr lang="en-US" sz="2200" dirty="0"/>
              <a:t> </a:t>
            </a:r>
            <a:r>
              <a:rPr lang="en-US" sz="2200" dirty="0" err="1"/>
              <a:t>sebuah</a:t>
            </a:r>
            <a:r>
              <a:rPr lang="en-US" sz="2200" dirty="0"/>
              <a:t> </a:t>
            </a:r>
            <a:r>
              <a:rPr lang="en-US" sz="2200" dirty="0" err="1"/>
              <a:t>sistem</a:t>
            </a:r>
            <a:r>
              <a:rPr lang="en-US" sz="2200" dirty="0"/>
              <a:t>, data yang </a:t>
            </a:r>
            <a:r>
              <a:rPr lang="en-US" sz="2200" dirty="0" err="1"/>
              <a:t>digunakan</a:t>
            </a:r>
            <a:r>
              <a:rPr lang="en-US" sz="2200" dirty="0"/>
              <a:t> </a:t>
            </a:r>
            <a:r>
              <a:rPr lang="en-US" sz="2200" dirty="0" err="1"/>
              <a:t>didefinisikan</a:t>
            </a:r>
            <a:r>
              <a:rPr lang="en-US" sz="2200" dirty="0"/>
              <a:t> </a:t>
            </a:r>
            <a:r>
              <a:rPr lang="en-US" sz="2200" dirty="0" err="1"/>
              <a:t>dalam</a:t>
            </a:r>
            <a:r>
              <a:rPr lang="en-US" sz="2200" dirty="0"/>
              <a:t> entity.</a:t>
            </a:r>
          </a:p>
          <a:p>
            <a:pPr>
              <a:defRPr/>
            </a:pPr>
            <a:r>
              <a:rPr lang="en-US" sz="2200" dirty="0" err="1"/>
              <a:t>Sebuah</a:t>
            </a:r>
            <a:r>
              <a:rPr lang="en-US" sz="2200" dirty="0"/>
              <a:t> entity </a:t>
            </a:r>
            <a:r>
              <a:rPr lang="en-US" sz="2200" dirty="0" err="1"/>
              <a:t>merupakan</a:t>
            </a:r>
            <a:r>
              <a:rPr lang="en-US" sz="2200" dirty="0"/>
              <a:t> </a:t>
            </a:r>
            <a:r>
              <a:rPr lang="en-US" sz="2200" dirty="0" err="1"/>
              <a:t>sesuatu</a:t>
            </a:r>
            <a:r>
              <a:rPr lang="en-US" sz="2200" dirty="0"/>
              <a:t> yang </a:t>
            </a:r>
            <a:r>
              <a:rPr lang="en-US" sz="2200" dirty="0" err="1"/>
              <a:t>memegang</a:t>
            </a:r>
            <a:r>
              <a:rPr lang="en-US" sz="2200" dirty="0"/>
              <a:t> </a:t>
            </a:r>
            <a:r>
              <a:rPr lang="en-US" sz="2200" dirty="0" err="1"/>
              <a:t>informasi</a:t>
            </a:r>
            <a:r>
              <a:rPr lang="en-US" sz="2200" dirty="0"/>
              <a:t> yang </a:t>
            </a:r>
            <a:r>
              <a:rPr lang="en-US" sz="2200" dirty="0" err="1"/>
              <a:t>perlu</a:t>
            </a:r>
            <a:r>
              <a:rPr lang="en-US" sz="2200" dirty="0"/>
              <a:t> </a:t>
            </a:r>
            <a:r>
              <a:rPr lang="en-US" sz="2200" dirty="0" err="1"/>
              <a:t>diketahui</a:t>
            </a:r>
            <a:r>
              <a:rPr lang="en-US" sz="2200" dirty="0"/>
              <a:t> </a:t>
            </a:r>
            <a:r>
              <a:rPr lang="en-US" sz="2200" dirty="0" err="1"/>
              <a:t>atau</a:t>
            </a:r>
            <a:r>
              <a:rPr lang="en-US" sz="2200" dirty="0"/>
              <a:t> </a:t>
            </a:r>
            <a:r>
              <a:rPr lang="en-US" sz="2200" dirty="0" err="1"/>
              <a:t>didapatkan</a:t>
            </a:r>
            <a:r>
              <a:rPr lang="en-US" sz="2200" dirty="0"/>
              <a:t>.</a:t>
            </a:r>
          </a:p>
          <a:p>
            <a:pPr>
              <a:defRPr/>
            </a:pPr>
            <a:endParaRPr lang="en-US" sz="2000" dirty="0"/>
          </a:p>
          <a:p>
            <a:pPr>
              <a:buFont typeface="Wingdings" pitchFamily="2" charset="2"/>
              <a:buNone/>
              <a:defRPr/>
            </a:pPr>
            <a:r>
              <a:rPr lang="en-US" sz="2400" b="1" dirty="0" err="1"/>
              <a:t>Definisi</a:t>
            </a:r>
            <a:r>
              <a:rPr lang="en-US" sz="2400" b="1" dirty="0"/>
              <a:t> Entity</a:t>
            </a:r>
            <a:endParaRPr lang="en-US" sz="2400" dirty="0"/>
          </a:p>
          <a:p>
            <a:pPr>
              <a:defRPr/>
            </a:pPr>
            <a:r>
              <a:rPr lang="en-US" sz="2200" dirty="0"/>
              <a:t>Entity </a:t>
            </a:r>
            <a:r>
              <a:rPr lang="en-US" sz="2200" dirty="0" err="1"/>
              <a:t>adalah</a:t>
            </a:r>
            <a:r>
              <a:rPr lang="en-US" sz="2200" dirty="0"/>
              <a:t> ”thing of significance”</a:t>
            </a:r>
          </a:p>
          <a:p>
            <a:pPr>
              <a:defRPr/>
            </a:pPr>
            <a:r>
              <a:rPr lang="en-US" sz="2200" dirty="0"/>
              <a:t>Entity </a:t>
            </a:r>
            <a:r>
              <a:rPr lang="en-US" sz="2200" dirty="0" err="1"/>
              <a:t>adalah</a:t>
            </a:r>
            <a:r>
              <a:rPr lang="en-US" sz="2200" dirty="0"/>
              <a:t> </a:t>
            </a:r>
            <a:r>
              <a:rPr lang="en-US" sz="2200" dirty="0" err="1"/>
              <a:t>sebuah</a:t>
            </a:r>
            <a:r>
              <a:rPr lang="en-US" sz="2200" dirty="0"/>
              <a:t> </a:t>
            </a:r>
            <a:r>
              <a:rPr lang="en-US" sz="2200" dirty="0" err="1"/>
              <a:t>objek</a:t>
            </a:r>
            <a:r>
              <a:rPr lang="en-US" sz="2200" dirty="0"/>
              <a:t> yang </a:t>
            </a:r>
            <a:r>
              <a:rPr lang="en-US" sz="2200" dirty="0" err="1"/>
              <a:t>merupakan</a:t>
            </a:r>
            <a:r>
              <a:rPr lang="en-US" sz="2200" dirty="0"/>
              <a:t> </a:t>
            </a:r>
            <a:r>
              <a:rPr lang="en-US" sz="2200" dirty="0" err="1"/>
              <a:t>bagian</a:t>
            </a:r>
            <a:r>
              <a:rPr lang="en-US" sz="2200" dirty="0"/>
              <a:t> </a:t>
            </a:r>
            <a:r>
              <a:rPr lang="en-US" sz="2200" dirty="0" err="1"/>
              <a:t>dari</a:t>
            </a:r>
            <a:r>
              <a:rPr lang="en-US" sz="2200" dirty="0"/>
              <a:t> system </a:t>
            </a:r>
            <a:r>
              <a:rPr lang="en-US" sz="2200" dirty="0" err="1"/>
              <a:t>dan</a:t>
            </a:r>
            <a:r>
              <a:rPr lang="en-US" sz="2200" dirty="0"/>
              <a:t> </a:t>
            </a:r>
            <a:r>
              <a:rPr lang="en-US" sz="2200" dirty="0" err="1"/>
              <a:t>dapat</a:t>
            </a:r>
            <a:r>
              <a:rPr lang="en-US" sz="2200" dirty="0"/>
              <a:t> </a:t>
            </a:r>
            <a:r>
              <a:rPr lang="en-US" sz="2200" dirty="0" err="1"/>
              <a:t>berupa</a:t>
            </a:r>
            <a:r>
              <a:rPr lang="en-US" sz="2200" dirty="0"/>
              <a:t> :</a:t>
            </a:r>
          </a:p>
          <a:p>
            <a:pPr lvl="1">
              <a:defRPr/>
            </a:pPr>
            <a:r>
              <a:rPr lang="en-US" sz="2200" dirty="0"/>
              <a:t>Entity </a:t>
            </a:r>
            <a:r>
              <a:rPr lang="en-US" sz="2200" dirty="0" err="1"/>
              <a:t>adalah</a:t>
            </a:r>
            <a:r>
              <a:rPr lang="en-US" sz="2200" dirty="0"/>
              <a:t> </a:t>
            </a:r>
            <a:r>
              <a:rPr lang="en-US" sz="2200" dirty="0" err="1"/>
              <a:t>sebuah</a:t>
            </a:r>
            <a:r>
              <a:rPr lang="en-US" sz="2200" dirty="0"/>
              <a:t> </a:t>
            </a:r>
            <a:r>
              <a:rPr lang="en-US" sz="2200" dirty="0" err="1"/>
              <a:t>kelompok</a:t>
            </a:r>
            <a:r>
              <a:rPr lang="en-US" sz="2200" dirty="0"/>
              <a:t> </a:t>
            </a:r>
            <a:r>
              <a:rPr lang="en-US" sz="2200" dirty="0" err="1"/>
              <a:t>dari</a:t>
            </a:r>
            <a:r>
              <a:rPr lang="en-US" sz="2200" dirty="0"/>
              <a:t> </a:t>
            </a:r>
            <a:r>
              <a:rPr lang="en-US" sz="2200" dirty="0" err="1"/>
              <a:t>sesuatu</a:t>
            </a:r>
            <a:r>
              <a:rPr lang="en-US" sz="2200" dirty="0"/>
              <a:t>;</a:t>
            </a:r>
          </a:p>
          <a:p>
            <a:pPr lvl="1">
              <a:defRPr/>
            </a:pPr>
            <a:r>
              <a:rPr lang="en-US" sz="2200" dirty="0"/>
              <a:t>Entity </a:t>
            </a:r>
            <a:r>
              <a:rPr lang="en-US" sz="2200" dirty="0" err="1"/>
              <a:t>harus</a:t>
            </a:r>
            <a:r>
              <a:rPr lang="en-US" sz="2200" dirty="0"/>
              <a:t> </a:t>
            </a:r>
            <a:r>
              <a:rPr lang="en-US" sz="2200" dirty="0" err="1"/>
              <a:t>bisa</a:t>
            </a:r>
            <a:r>
              <a:rPr lang="en-US" sz="2200" dirty="0"/>
              <a:t> </a:t>
            </a:r>
            <a:r>
              <a:rPr lang="en-US" sz="2200" dirty="0" err="1"/>
              <a:t>dibedakan</a:t>
            </a:r>
            <a:r>
              <a:rPr lang="en-US" sz="2200" dirty="0"/>
              <a:t>;</a:t>
            </a:r>
          </a:p>
          <a:p>
            <a:pPr lvl="1">
              <a:defRPr/>
            </a:pPr>
            <a:r>
              <a:rPr lang="en-US" sz="2200" dirty="0"/>
              <a:t>Entity </a:t>
            </a:r>
            <a:r>
              <a:rPr lang="en-US" sz="2200" dirty="0" err="1"/>
              <a:t>adalah</a:t>
            </a:r>
            <a:r>
              <a:rPr lang="en-US" sz="2200" dirty="0"/>
              <a:t> </a:t>
            </a:r>
            <a:r>
              <a:rPr lang="en-US" sz="2200" dirty="0" err="1"/>
              <a:t>sebuah</a:t>
            </a:r>
            <a:r>
              <a:rPr lang="en-US" sz="2200" dirty="0"/>
              <a:t> </a:t>
            </a:r>
            <a:r>
              <a:rPr lang="en-US" sz="2200" dirty="0" err="1"/>
              <a:t>benda</a:t>
            </a:r>
            <a:r>
              <a:rPr lang="en-US" sz="2200" dirty="0"/>
              <a:t> </a:t>
            </a:r>
            <a:r>
              <a:rPr lang="en-US" sz="2200" dirty="0" err="1"/>
              <a:t>mati</a:t>
            </a:r>
            <a:r>
              <a:rPr lang="en-US" sz="2200" dirty="0"/>
              <a:t> </a:t>
            </a:r>
            <a:r>
              <a:rPr lang="en-US" sz="2200" dirty="0" err="1"/>
              <a:t>atau</a:t>
            </a:r>
            <a:r>
              <a:rPr lang="en-US" sz="2200" dirty="0"/>
              <a:t> </a:t>
            </a:r>
            <a:r>
              <a:rPr lang="en-US" sz="2200" dirty="0" err="1"/>
              <a:t>sesuatu</a:t>
            </a:r>
            <a:r>
              <a:rPr lang="en-US" sz="2200" dirty="0"/>
              <a:t> yang </a:t>
            </a:r>
            <a:r>
              <a:rPr lang="en-US" sz="2200" dirty="0" err="1"/>
              <a:t>disebut</a:t>
            </a:r>
            <a:r>
              <a:rPr lang="en-US" sz="2200" dirty="0"/>
              <a:t> </a:t>
            </a:r>
            <a:r>
              <a:rPr lang="en-US" sz="2200" dirty="0" err="1"/>
              <a:t>benda</a:t>
            </a:r>
            <a:r>
              <a:rPr lang="en-US" sz="2200" dirty="0"/>
              <a:t>.</a:t>
            </a:r>
            <a:endParaRPr lang="en-US" sz="2400" dirty="0"/>
          </a:p>
          <a:p>
            <a:pPr>
              <a:defRPr/>
            </a:pPr>
            <a:r>
              <a:rPr lang="en-US" sz="2400" b="1" dirty="0" err="1"/>
              <a:t>Contoh</a:t>
            </a:r>
            <a:r>
              <a:rPr lang="en-US" sz="2400" b="1" dirty="0"/>
              <a:t> Entity -&gt;</a:t>
            </a:r>
            <a:r>
              <a:rPr lang="en-US" sz="2400" dirty="0"/>
              <a:t> KARYAWAN; DEPARTEMEN; PROYEK.</a:t>
            </a:r>
          </a:p>
          <a:p>
            <a:pPr>
              <a:defRPr/>
            </a:pPr>
            <a:endParaRPr lang="en-US" sz="2400" dirty="0"/>
          </a:p>
          <a:p>
            <a:pPr>
              <a:defRPr/>
            </a:pPr>
            <a:endParaRPr lang="en-US" sz="2400" dirty="0"/>
          </a:p>
          <a:p>
            <a:pPr>
              <a:buFont typeface="Wingdings" pitchFamily="2" charset="2"/>
              <a:buNone/>
              <a:defRPr/>
            </a:pPr>
            <a:endParaRPr lang="en-US" sz="2800" dirty="0"/>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743200"/>
            <a:ext cx="47053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02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1752600" y="1752600"/>
            <a:ext cx="8915400" cy="4191000"/>
          </a:xfrm>
        </p:spPr>
        <p:txBody>
          <a:bodyPr>
            <a:normAutofit fontScale="85000" lnSpcReduction="20000"/>
          </a:bodyPr>
          <a:lstStyle/>
          <a:p>
            <a:pPr>
              <a:buFont typeface="Wingdings" pitchFamily="2" charset="2"/>
              <a:buNone/>
              <a:defRPr/>
            </a:pPr>
            <a:r>
              <a:rPr lang="id-ID" sz="2800" b="1" dirty="0"/>
              <a:t>Atribut</a:t>
            </a:r>
            <a:endParaRPr lang="en-US" sz="2800" dirty="0"/>
          </a:p>
          <a:p>
            <a:pPr>
              <a:defRPr/>
            </a:pPr>
            <a:r>
              <a:rPr lang="id-ID" sz="2800" dirty="0"/>
              <a:t>Atribut adalah karakteristik dari entity atau relationship, yang menyediakan penjelasan detail tentang entity atau relationship tersebut.</a:t>
            </a:r>
            <a:endParaRPr lang="en-US" sz="2800" dirty="0"/>
          </a:p>
          <a:p>
            <a:pPr>
              <a:defRPr/>
            </a:pPr>
            <a:r>
              <a:rPr lang="id-ID" sz="2800" dirty="0"/>
              <a:t>Nilai Atribut  merupakan suatu data aktual atau informasi yang disimpan pada suatu  atribut di dalam suatu entity atau relationship.</a:t>
            </a:r>
            <a:endParaRPr lang="en-US" sz="2800" dirty="0"/>
          </a:p>
          <a:p>
            <a:pPr>
              <a:defRPr/>
            </a:pPr>
            <a:endParaRPr lang="en-US" sz="2800" dirty="0"/>
          </a:p>
          <a:p>
            <a:pPr>
              <a:defRPr/>
            </a:pPr>
            <a:r>
              <a:rPr lang="en-US" sz="2800" dirty="0" err="1"/>
              <a:t>Contoh</a:t>
            </a:r>
            <a:r>
              <a:rPr lang="en-US" sz="2800" dirty="0"/>
              <a:t> </a:t>
            </a:r>
            <a:r>
              <a:rPr lang="en-US" sz="2800" dirty="0" err="1"/>
              <a:t>Atribut</a:t>
            </a:r>
            <a:r>
              <a:rPr lang="en-US" sz="2800" dirty="0"/>
              <a:t> -&gt;</a:t>
            </a:r>
          </a:p>
          <a:p>
            <a:pPr lvl="1">
              <a:defRPr/>
            </a:pPr>
            <a:r>
              <a:rPr lang="en-US" sz="2400" dirty="0" err="1"/>
              <a:t>Atribut-atribut</a:t>
            </a:r>
            <a:r>
              <a:rPr lang="en-US" sz="2400" dirty="0"/>
              <a:t> </a:t>
            </a:r>
            <a:r>
              <a:rPr lang="en-US" sz="2400" dirty="0" err="1"/>
              <a:t>dari</a:t>
            </a:r>
            <a:r>
              <a:rPr lang="en-US" sz="2400" dirty="0"/>
              <a:t> entity KARYAWAN : </a:t>
            </a:r>
          </a:p>
          <a:p>
            <a:pPr lvl="1">
              <a:buFont typeface="Wingdings" pitchFamily="2" charset="2"/>
              <a:buNone/>
              <a:defRPr/>
            </a:pPr>
            <a:r>
              <a:rPr lang="en-US" sz="2400" i="1" dirty="0"/>
              <a:t>	</a:t>
            </a:r>
            <a:r>
              <a:rPr lang="en-US" sz="2400" i="1" dirty="0" err="1"/>
              <a:t>no_kar</a:t>
            </a:r>
            <a:r>
              <a:rPr lang="en-US" sz="2400" i="1" dirty="0"/>
              <a:t>, </a:t>
            </a:r>
            <a:r>
              <a:rPr lang="en-US" sz="2400" i="1" dirty="0" err="1"/>
              <a:t>nm_kar</a:t>
            </a:r>
            <a:r>
              <a:rPr lang="en-US" sz="2400" i="1" dirty="0"/>
              <a:t>, </a:t>
            </a:r>
            <a:r>
              <a:rPr lang="en-US" sz="2400" i="1" dirty="0" err="1"/>
              <a:t>tgl_msk</a:t>
            </a:r>
            <a:r>
              <a:rPr lang="en-US" sz="2400" i="1" dirty="0"/>
              <a:t>, </a:t>
            </a:r>
            <a:r>
              <a:rPr lang="en-US" sz="2400" i="1" dirty="0" err="1"/>
              <a:t>jabatan</a:t>
            </a:r>
            <a:r>
              <a:rPr lang="en-US" sz="2400" i="1" dirty="0"/>
              <a:t>, </a:t>
            </a:r>
            <a:r>
              <a:rPr lang="en-US" sz="2400" i="1" dirty="0" err="1"/>
              <a:t>gaji</a:t>
            </a:r>
            <a:r>
              <a:rPr lang="en-US" sz="2400" i="1" dirty="0"/>
              <a:t>, </a:t>
            </a:r>
            <a:r>
              <a:rPr lang="en-US" sz="2400" dirty="0" err="1"/>
              <a:t>dan</a:t>
            </a:r>
            <a:r>
              <a:rPr lang="en-US" sz="2400" dirty="0"/>
              <a:t> </a:t>
            </a:r>
            <a:r>
              <a:rPr lang="en-US" sz="2400" i="1" dirty="0" err="1"/>
              <a:t>komisi</a:t>
            </a:r>
            <a:r>
              <a:rPr lang="en-US" sz="2400" i="1" dirty="0"/>
              <a:t>;</a:t>
            </a:r>
            <a:endParaRPr lang="en-US" sz="2400" dirty="0"/>
          </a:p>
          <a:p>
            <a:pPr lvl="1">
              <a:defRPr/>
            </a:pPr>
            <a:r>
              <a:rPr lang="en-US" sz="2400" dirty="0" err="1"/>
              <a:t>Atribut-atribut</a:t>
            </a:r>
            <a:r>
              <a:rPr lang="en-US" sz="2400" dirty="0"/>
              <a:t> </a:t>
            </a:r>
            <a:r>
              <a:rPr lang="en-US" sz="2400" dirty="0" err="1"/>
              <a:t>dari</a:t>
            </a:r>
            <a:r>
              <a:rPr lang="en-US" sz="2400" dirty="0"/>
              <a:t> entity DEPARTEMEN : </a:t>
            </a:r>
          </a:p>
          <a:p>
            <a:pPr lvl="1">
              <a:buFont typeface="Wingdings" pitchFamily="2" charset="2"/>
              <a:buNone/>
              <a:defRPr/>
            </a:pPr>
            <a:r>
              <a:rPr lang="en-US" sz="2400" i="1" dirty="0"/>
              <a:t>	</a:t>
            </a:r>
            <a:r>
              <a:rPr lang="en-US" sz="2400" i="1" dirty="0" err="1"/>
              <a:t>no_dept</a:t>
            </a:r>
            <a:r>
              <a:rPr lang="en-US" sz="2400" i="1" dirty="0"/>
              <a:t>, </a:t>
            </a:r>
            <a:r>
              <a:rPr lang="en-US" sz="2400" i="1" dirty="0" err="1"/>
              <a:t>nm_dept</a:t>
            </a:r>
            <a:r>
              <a:rPr lang="en-US" sz="2400" dirty="0"/>
              <a:t>.</a:t>
            </a:r>
          </a:p>
          <a:p>
            <a:pPr>
              <a:defRPr/>
            </a:pPr>
            <a:endParaRPr lang="en-US" sz="2400" dirty="0"/>
          </a:p>
          <a:p>
            <a:pPr>
              <a:defRPr/>
            </a:pPr>
            <a:endParaRPr lang="en-US" sz="2400" dirty="0"/>
          </a:p>
          <a:p>
            <a:pPr>
              <a:buFont typeface="Wingdings" pitchFamily="2" charset="2"/>
              <a:buNone/>
              <a:defRPr/>
            </a:pPr>
            <a:endParaRPr lang="en-US" sz="2800" dirty="0"/>
          </a:p>
        </p:txBody>
      </p:sp>
      <p:sp>
        <p:nvSpPr>
          <p:cNvPr id="103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6" name="Object 1"/>
          <p:cNvGraphicFramePr>
            <a:graphicFrameLocks noChangeAspect="1"/>
          </p:cNvGraphicFramePr>
          <p:nvPr>
            <p:extLst>
              <p:ext uri="{D42A27DB-BD31-4B8C-83A1-F6EECF244321}">
                <p14:modId xmlns:p14="http://schemas.microsoft.com/office/powerpoint/2010/main" val="3881071044"/>
              </p:ext>
            </p:extLst>
          </p:nvPr>
        </p:nvGraphicFramePr>
        <p:xfrm>
          <a:off x="8382000" y="4724400"/>
          <a:ext cx="1600200" cy="1752600"/>
        </p:xfrm>
        <a:graphic>
          <a:graphicData uri="http://schemas.openxmlformats.org/presentationml/2006/ole">
            <mc:AlternateContent xmlns:mc="http://schemas.openxmlformats.org/markup-compatibility/2006">
              <mc:Choice xmlns:v="urn:schemas-microsoft-com:vml" Requires="v">
                <p:oleObj spid="_x0000_s1054" name="Visio" r:id="rId3" imgW="740969" imgH="1114958" progId="Visio.Drawing.11">
                  <p:embed/>
                </p:oleObj>
              </mc:Choice>
              <mc:Fallback>
                <p:oleObj name="Visio" r:id="rId3" imgW="740969" imgH="111495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24400"/>
                        <a:ext cx="16002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55950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1752600" y="1504950"/>
            <a:ext cx="8915400" cy="4191000"/>
          </a:xfrm>
        </p:spPr>
        <p:txBody>
          <a:bodyPr/>
          <a:lstStyle/>
          <a:p>
            <a:pPr>
              <a:buFont typeface="Wingdings" pitchFamily="2" charset="2"/>
              <a:buNone/>
            </a:pPr>
            <a:r>
              <a:rPr lang="id-ID" sz="2800" b="1"/>
              <a:t>Jenis-jenis atribut :</a:t>
            </a:r>
            <a:r>
              <a:rPr lang="id-ID" sz="2800"/>
              <a:t> </a:t>
            </a:r>
            <a:endParaRPr lang="en-US" sz="2800"/>
          </a:p>
          <a:p>
            <a:r>
              <a:rPr lang="id-ID" sz="2800" i="1"/>
              <a:t>Key</a:t>
            </a:r>
            <a:r>
              <a:rPr lang="en-US" sz="2800"/>
              <a:t>; </a:t>
            </a:r>
            <a:r>
              <a:rPr lang="id-ID" sz="2800"/>
              <a:t>Atribut yang digunakan untuk menentukan suatu entity secara unik.</a:t>
            </a:r>
            <a:endParaRPr lang="en-US" sz="2800"/>
          </a:p>
          <a:p>
            <a:r>
              <a:rPr lang="id-ID" sz="2800" i="1"/>
              <a:t>Atribut Simple</a:t>
            </a:r>
            <a:r>
              <a:rPr lang="en-US" sz="2800"/>
              <a:t>; </a:t>
            </a:r>
            <a:r>
              <a:rPr lang="id-ID" sz="2800"/>
              <a:t>Atribut yang bernilai tunggal.</a:t>
            </a:r>
            <a:endParaRPr lang="en-US" sz="2800"/>
          </a:p>
          <a:p>
            <a:r>
              <a:rPr lang="id-ID" sz="2800" i="1"/>
              <a:t>Atribut Multivalue</a:t>
            </a:r>
            <a:r>
              <a:rPr lang="en-US" sz="2800"/>
              <a:t>; </a:t>
            </a:r>
            <a:r>
              <a:rPr lang="id-ID" sz="2800"/>
              <a:t>Atribut yang memiliki sekelompok nilai untuk setiap instan entity.</a:t>
            </a:r>
            <a:endParaRPr lang="en-US" sz="2800"/>
          </a:p>
          <a:p>
            <a:endParaRPr lang="en-US" sz="2400"/>
          </a:p>
          <a:p>
            <a:endParaRPr lang="en-US" sz="2400"/>
          </a:p>
          <a:p>
            <a:pPr>
              <a:buFont typeface="Wingdings" pitchFamily="2" charset="2"/>
              <a:buNone/>
            </a:pPr>
            <a:endParaRPr lang="en-US" sz="2800"/>
          </a:p>
        </p:txBody>
      </p:sp>
      <p:sp>
        <p:nvSpPr>
          <p:cNvPr id="2970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297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476750"/>
            <a:ext cx="60198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1863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1752600" y="1066800"/>
            <a:ext cx="8915400" cy="4267200"/>
          </a:xfrm>
        </p:spPr>
        <p:txBody>
          <a:bodyPr>
            <a:normAutofit fontScale="92500" lnSpcReduction="20000"/>
          </a:bodyPr>
          <a:lstStyle/>
          <a:p>
            <a:pPr algn="ctr">
              <a:buFont typeface="Wingdings" pitchFamily="2" charset="2"/>
              <a:buNone/>
            </a:pPr>
            <a:r>
              <a:rPr lang="id-ID" sz="2800" b="1"/>
              <a:t>Jenis-jenis atribut :</a:t>
            </a:r>
            <a:r>
              <a:rPr lang="id-ID" sz="2800"/>
              <a:t> </a:t>
            </a:r>
            <a:endParaRPr lang="en-US" sz="2800"/>
          </a:p>
          <a:p>
            <a:r>
              <a:rPr lang="id-ID" sz="2400" i="1"/>
              <a:t>Atribut Composite</a:t>
            </a:r>
            <a:r>
              <a:rPr lang="en-US" sz="2400" i="1"/>
              <a:t>;</a:t>
            </a:r>
            <a:r>
              <a:rPr lang="id-ID" sz="2400"/>
              <a:t> Suatu atribut yang terdiri dari beberapa atribut yang lebih kecil yang mempunyai arti tertentu.</a:t>
            </a:r>
            <a:endParaRPr lang="en-US" sz="2400"/>
          </a:p>
          <a:p>
            <a:endParaRPr lang="en-US" sz="2400"/>
          </a:p>
          <a:p>
            <a:endParaRPr lang="en-US" sz="2400"/>
          </a:p>
          <a:p>
            <a:endParaRPr lang="en-US" sz="2400"/>
          </a:p>
          <a:p>
            <a:endParaRPr lang="en-US" sz="2400"/>
          </a:p>
          <a:p>
            <a:endParaRPr lang="en-US" sz="2400" i="1"/>
          </a:p>
          <a:p>
            <a:endParaRPr lang="en-US" sz="2400" i="1"/>
          </a:p>
          <a:p>
            <a:r>
              <a:rPr lang="id-ID" sz="2400" i="1"/>
              <a:t>Atribut Derivatif</a:t>
            </a:r>
            <a:r>
              <a:rPr lang="en-US" sz="2400"/>
              <a:t>; </a:t>
            </a:r>
            <a:r>
              <a:rPr lang="id-ID" sz="2400"/>
              <a:t>Suatu atribut yang dihasilkan dari atribut yang lain.</a:t>
            </a:r>
            <a:endParaRPr lang="en-US" sz="2400"/>
          </a:p>
          <a:p>
            <a:endParaRPr lang="en-US" sz="2800"/>
          </a:p>
          <a:p>
            <a:endParaRPr lang="en-US" sz="2800"/>
          </a:p>
          <a:p>
            <a:endParaRPr lang="en-US" sz="2400"/>
          </a:p>
          <a:p>
            <a:endParaRPr lang="en-US" sz="2400"/>
          </a:p>
          <a:p>
            <a:pPr>
              <a:buFont typeface="Wingdings" pitchFamily="2" charset="2"/>
              <a:buNone/>
            </a:pPr>
            <a:endParaRPr lang="en-US" sz="2800"/>
          </a:p>
        </p:txBody>
      </p:sp>
      <p:sp>
        <p:nvSpPr>
          <p:cNvPr id="30725"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07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943100"/>
            <a:ext cx="4724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5181600"/>
            <a:ext cx="3810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199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1752600" y="1266825"/>
            <a:ext cx="8915400" cy="4191000"/>
          </a:xfrm>
        </p:spPr>
        <p:txBody>
          <a:bodyPr/>
          <a:lstStyle/>
          <a:p>
            <a:pPr algn="ctr">
              <a:buFont typeface="Wingdings" pitchFamily="2" charset="2"/>
              <a:buNone/>
              <a:defRPr/>
            </a:pPr>
            <a:r>
              <a:rPr lang="id-ID" sz="2400" b="1" dirty="0"/>
              <a:t>Derajat  dari  relationship</a:t>
            </a:r>
            <a:endParaRPr lang="en-US" sz="2400" dirty="0"/>
          </a:p>
          <a:p>
            <a:pPr>
              <a:defRPr/>
            </a:pPr>
            <a:r>
              <a:rPr lang="id-ID" sz="2400" dirty="0"/>
              <a:t>Menjelaskan jumlah entity yang berpartisipasi dalam suatu relationship.</a:t>
            </a:r>
            <a:endParaRPr lang="en-US" sz="2400" dirty="0"/>
          </a:p>
          <a:p>
            <a:pPr lvl="1">
              <a:defRPr/>
            </a:pPr>
            <a:r>
              <a:rPr lang="id-ID" sz="2000" dirty="0"/>
              <a:t>Unary Degree (Derjat Satu)</a:t>
            </a:r>
            <a:endParaRPr lang="en-US" sz="2000" dirty="0"/>
          </a:p>
          <a:p>
            <a:pPr>
              <a:buFont typeface="Wingdings" pitchFamily="2" charset="2"/>
              <a:buNone/>
              <a:defRPr/>
            </a:pPr>
            <a:endParaRPr lang="en-US" sz="2400" dirty="0"/>
          </a:p>
          <a:p>
            <a:pPr lvl="1">
              <a:defRPr/>
            </a:pPr>
            <a:r>
              <a:rPr lang="id-ID" sz="2000" dirty="0"/>
              <a:t>Binary Degree (Derajat Dua)</a:t>
            </a:r>
            <a:endParaRPr lang="en-US" sz="2000" dirty="0"/>
          </a:p>
          <a:p>
            <a:pPr lvl="1">
              <a:defRPr/>
            </a:pPr>
            <a:endParaRPr lang="en-US" sz="2000" dirty="0"/>
          </a:p>
          <a:p>
            <a:pPr lvl="1">
              <a:defRPr/>
            </a:pPr>
            <a:endParaRPr lang="en-US" sz="2000" dirty="0"/>
          </a:p>
          <a:p>
            <a:pPr lvl="1">
              <a:defRPr/>
            </a:pPr>
            <a:r>
              <a:rPr lang="id-ID" sz="2000" dirty="0"/>
              <a:t>Ternary Degree (Derajat Tiga)</a:t>
            </a:r>
            <a:endParaRPr lang="en-US" sz="2000" dirty="0"/>
          </a:p>
          <a:p>
            <a:pPr>
              <a:buFont typeface="Wingdings" pitchFamily="2" charset="2"/>
              <a:buNone/>
              <a:defRPr/>
            </a:pPr>
            <a:endParaRPr lang="en-US" sz="2800" dirty="0"/>
          </a:p>
          <a:p>
            <a:pPr>
              <a:defRPr/>
            </a:pPr>
            <a:endParaRPr lang="en-US" sz="2800" dirty="0"/>
          </a:p>
          <a:p>
            <a:pPr>
              <a:defRPr/>
            </a:pPr>
            <a:endParaRPr lang="en-US" sz="2400" dirty="0"/>
          </a:p>
          <a:p>
            <a:pPr>
              <a:defRPr/>
            </a:pPr>
            <a:endParaRPr lang="en-US" sz="2400" dirty="0"/>
          </a:p>
          <a:p>
            <a:pPr>
              <a:buFont typeface="Wingdings" pitchFamily="2" charset="2"/>
              <a:buNone/>
              <a:defRPr/>
            </a:pPr>
            <a:endParaRPr lang="en-US" sz="2800" dirty="0"/>
          </a:p>
        </p:txBody>
      </p:sp>
      <p:sp>
        <p:nvSpPr>
          <p:cNvPr id="3174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17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638425"/>
            <a:ext cx="4152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629026"/>
            <a:ext cx="52197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1" y="5000626"/>
            <a:ext cx="50958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7837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1752600" y="914400"/>
            <a:ext cx="8915400" cy="4191000"/>
          </a:xfrm>
        </p:spPr>
        <p:txBody>
          <a:bodyPr/>
          <a:lstStyle/>
          <a:p>
            <a:pPr algn="ctr">
              <a:buFont typeface="Wingdings" pitchFamily="2" charset="2"/>
              <a:buNone/>
              <a:defRPr/>
            </a:pPr>
            <a:r>
              <a:rPr lang="en-US" sz="2400" b="1" dirty="0"/>
              <a:t>RELATIONSHIP ANTAR DATA</a:t>
            </a:r>
            <a:endParaRPr lang="en-US" sz="2400" dirty="0"/>
          </a:p>
          <a:p>
            <a:pPr marL="1541463" indent="-1541463">
              <a:buNone/>
              <a:defRPr/>
            </a:pPr>
            <a:r>
              <a:rPr lang="en-US" sz="2400" b="1" dirty="0" err="1"/>
              <a:t>Definisi</a:t>
            </a:r>
            <a:r>
              <a:rPr lang="en-US" sz="2400" b="1" dirty="0"/>
              <a:t> -&gt;</a:t>
            </a:r>
            <a:r>
              <a:rPr lang="en-US" sz="2400" dirty="0"/>
              <a:t> </a:t>
            </a:r>
            <a:r>
              <a:rPr lang="en-US" sz="2400" dirty="0" err="1"/>
              <a:t>Sebuah</a:t>
            </a:r>
            <a:r>
              <a:rPr lang="en-US" sz="2400" dirty="0"/>
              <a:t> relationship </a:t>
            </a:r>
            <a:r>
              <a:rPr lang="en-US" sz="2400" dirty="0" err="1"/>
              <a:t>adalah</a:t>
            </a:r>
            <a:r>
              <a:rPr lang="en-US" sz="2400" dirty="0"/>
              <a:t>, yang </a:t>
            </a:r>
            <a:r>
              <a:rPr lang="en-US" sz="2400" dirty="0" err="1"/>
              <a:t>merupakan</a:t>
            </a:r>
            <a:r>
              <a:rPr lang="en-US" sz="2400" dirty="0"/>
              <a:t> </a:t>
            </a:r>
            <a:r>
              <a:rPr lang="en-US" sz="2400" dirty="0" err="1"/>
              <a:t>hubungan</a:t>
            </a:r>
            <a:r>
              <a:rPr lang="en-US" sz="2400" dirty="0"/>
              <a:t> </a:t>
            </a:r>
            <a:r>
              <a:rPr lang="en-US" sz="2400" dirty="0" err="1"/>
              <a:t>dua</a:t>
            </a:r>
            <a:r>
              <a:rPr lang="en-US" sz="2400" dirty="0"/>
              <a:t> </a:t>
            </a:r>
            <a:r>
              <a:rPr lang="en-US" sz="2400" dirty="0" err="1"/>
              <a:t>arah</a:t>
            </a:r>
            <a:r>
              <a:rPr lang="en-US" sz="2400" dirty="0"/>
              <a:t>, </a:t>
            </a:r>
            <a:r>
              <a:rPr lang="en-US" sz="2400" dirty="0" err="1"/>
              <a:t>dapat</a:t>
            </a:r>
            <a:r>
              <a:rPr lang="en-US" sz="2400" dirty="0"/>
              <a:t> </a:t>
            </a:r>
            <a:r>
              <a:rPr lang="en-US" sz="2400" dirty="0" err="1"/>
              <a:t>diartikan</a:t>
            </a:r>
            <a:r>
              <a:rPr lang="en-US" sz="2400" dirty="0"/>
              <a:t> </a:t>
            </a:r>
            <a:r>
              <a:rPr lang="en-US" sz="2400" dirty="0" err="1"/>
              <a:t>hubungan</a:t>
            </a:r>
            <a:r>
              <a:rPr lang="en-US" sz="2400" dirty="0"/>
              <a:t> </a:t>
            </a:r>
            <a:r>
              <a:rPr lang="en-US" sz="2400" dirty="0" err="1"/>
              <a:t>antara</a:t>
            </a:r>
            <a:r>
              <a:rPr lang="en-US" sz="2400" dirty="0"/>
              <a:t> entity yang </a:t>
            </a:r>
            <a:r>
              <a:rPr lang="en-US" sz="2400" dirty="0" err="1"/>
              <a:t>satu</a:t>
            </a:r>
            <a:r>
              <a:rPr lang="en-US" sz="2400" dirty="0"/>
              <a:t> </a:t>
            </a:r>
            <a:r>
              <a:rPr lang="en-US" sz="2400" dirty="0" err="1"/>
              <a:t>dengan</a:t>
            </a:r>
            <a:r>
              <a:rPr lang="en-US" sz="2400" dirty="0"/>
              <a:t> entity yang lain, </a:t>
            </a:r>
            <a:r>
              <a:rPr lang="en-US" sz="2400" dirty="0" err="1"/>
              <a:t>atau</a:t>
            </a:r>
            <a:r>
              <a:rPr lang="en-US" sz="2400" dirty="0"/>
              <a:t> </a:t>
            </a:r>
            <a:r>
              <a:rPr lang="en-US" sz="2400" dirty="0" err="1"/>
              <a:t>antara</a:t>
            </a:r>
            <a:r>
              <a:rPr lang="en-US" sz="2400" dirty="0"/>
              <a:t> entity </a:t>
            </a:r>
            <a:r>
              <a:rPr lang="en-US" sz="2400" dirty="0" err="1"/>
              <a:t>ke</a:t>
            </a:r>
            <a:r>
              <a:rPr lang="en-US" sz="2400" dirty="0"/>
              <a:t> </a:t>
            </a:r>
            <a:r>
              <a:rPr lang="en-US" sz="2400" dirty="0" err="1"/>
              <a:t>dalam</a:t>
            </a:r>
            <a:r>
              <a:rPr lang="en-US" sz="2400" dirty="0"/>
              <a:t> entity </a:t>
            </a:r>
            <a:r>
              <a:rPr lang="en-US" sz="2400" dirty="0" err="1"/>
              <a:t>itu</a:t>
            </a:r>
            <a:r>
              <a:rPr lang="en-US" sz="2400" dirty="0"/>
              <a:t> </a:t>
            </a:r>
            <a:r>
              <a:rPr lang="en-US" sz="2400" dirty="0" err="1"/>
              <a:t>sendiri</a:t>
            </a:r>
            <a:r>
              <a:rPr lang="en-US" sz="2400" dirty="0"/>
              <a:t>.</a:t>
            </a:r>
          </a:p>
          <a:p>
            <a:pPr lvl="1">
              <a:defRPr/>
            </a:pPr>
            <a:endParaRPr lang="en-US" sz="2000" dirty="0"/>
          </a:p>
          <a:p>
            <a:pPr>
              <a:buFont typeface="Wingdings" pitchFamily="2" charset="2"/>
              <a:buNone/>
              <a:defRPr/>
            </a:pPr>
            <a:endParaRPr lang="en-US" sz="2800" dirty="0"/>
          </a:p>
          <a:p>
            <a:pPr>
              <a:defRPr/>
            </a:pPr>
            <a:endParaRPr lang="en-US" sz="2800" dirty="0"/>
          </a:p>
          <a:p>
            <a:pPr>
              <a:defRPr/>
            </a:pPr>
            <a:endParaRPr lang="en-US" sz="2400" dirty="0"/>
          </a:p>
          <a:p>
            <a:pPr>
              <a:defRPr/>
            </a:pPr>
            <a:endParaRPr lang="en-US" sz="2400" dirty="0"/>
          </a:p>
          <a:p>
            <a:pPr>
              <a:buFont typeface="Wingdings" pitchFamily="2" charset="2"/>
              <a:buNone/>
              <a:defRPr/>
            </a:pPr>
            <a:endParaRPr lang="en-US" sz="2800" dirty="0"/>
          </a:p>
        </p:txBody>
      </p:sp>
      <p:sp>
        <p:nvSpPr>
          <p:cNvPr id="3277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2774" name="Picture 8"/>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2209800" y="3124200"/>
            <a:ext cx="8001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1629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sz="4000" b="1"/>
              <a:t>1. </a:t>
            </a:r>
            <a:r>
              <a:rPr lang="id-ID" sz="4000" b="1"/>
              <a:t>PERANCANGAN DATABASE</a:t>
            </a:r>
            <a:endParaRPr lang="en-US" sz="4000"/>
          </a:p>
        </p:txBody>
      </p:sp>
      <p:sp>
        <p:nvSpPr>
          <p:cNvPr id="15365" name="Rectangle 3"/>
          <p:cNvSpPr>
            <a:spLocks noGrp="1" noChangeArrowheads="1"/>
          </p:cNvSpPr>
          <p:nvPr>
            <p:ph idx="1"/>
          </p:nvPr>
        </p:nvSpPr>
        <p:spPr>
          <a:xfrm>
            <a:off x="1981200" y="1219200"/>
            <a:ext cx="8534400" cy="4495800"/>
          </a:xfrm>
        </p:spPr>
        <p:txBody>
          <a:bodyPr/>
          <a:lstStyle/>
          <a:p>
            <a:pPr>
              <a:defRPr/>
            </a:pPr>
            <a:endParaRPr lang="en-US" sz="2400" dirty="0"/>
          </a:p>
          <a:p>
            <a:pPr marL="0" indent="0">
              <a:buNone/>
              <a:defRPr/>
            </a:pPr>
            <a:r>
              <a:rPr lang="id-ID" sz="4000" dirty="0"/>
              <a:t>Perancangan Database adalah </a:t>
            </a:r>
            <a:r>
              <a:rPr lang="id-ID" sz="4000" i="1" dirty="0"/>
              <a:t>proses untuk menentukan isi dan pengaturan data yang dibutuhkan untuk mendukung berbagai rancangan sistem</a:t>
            </a:r>
            <a:endParaRPr lang="en-US" sz="4000" i="1" dirty="0"/>
          </a:p>
          <a:p>
            <a:pPr>
              <a:defRPr/>
            </a:pPr>
            <a:endParaRPr lang="en-US" sz="2400" dirty="0"/>
          </a:p>
          <a:p>
            <a:pPr algn="just">
              <a:defRPr/>
            </a:pPr>
            <a:endParaRPr lang="en-US" sz="2400" dirty="0"/>
          </a:p>
          <a:p>
            <a:pPr>
              <a:defRPr/>
            </a:pPr>
            <a:endParaRPr lang="en-US" sz="2400" dirty="0"/>
          </a:p>
          <a:p>
            <a:pPr>
              <a:defRPr/>
            </a:pPr>
            <a:endParaRPr lang="en-US" sz="2800" dirty="0"/>
          </a:p>
        </p:txBody>
      </p:sp>
    </p:spTree>
    <p:extLst>
      <p:ext uri="{BB962C8B-B14F-4D97-AF65-F5344CB8AC3E}">
        <p14:creationId xmlns:p14="http://schemas.microsoft.com/office/powerpoint/2010/main" val="291453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066800"/>
            <a:ext cx="5105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429001"/>
            <a:ext cx="47244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316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676400"/>
            <a:ext cx="88201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682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00175"/>
            <a:ext cx="86868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8547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1766047" y="1143000"/>
            <a:ext cx="8915400" cy="4191000"/>
          </a:xfrm>
        </p:spPr>
        <p:txBody>
          <a:bodyPr>
            <a:normAutofit/>
          </a:bodyPr>
          <a:lstStyle/>
          <a:p>
            <a:pPr algn="ctr">
              <a:buFont typeface="Wingdings" pitchFamily="2" charset="2"/>
              <a:buNone/>
              <a:defRPr/>
            </a:pPr>
            <a:r>
              <a:rPr lang="id-ID" sz="2800" b="1" dirty="0"/>
              <a:t>Cardinality Ratio Constraint</a:t>
            </a:r>
            <a:endParaRPr lang="en-US" sz="2800" b="1" dirty="0"/>
          </a:p>
          <a:p>
            <a:pPr>
              <a:defRPr/>
            </a:pPr>
            <a:r>
              <a:rPr lang="id-ID" sz="2400" dirty="0"/>
              <a:t>Menjelaskan batasan jumlah keterhubungan satu  entity dengan entity lainnya. </a:t>
            </a:r>
            <a:endParaRPr lang="en-US" sz="2400" dirty="0"/>
          </a:p>
          <a:p>
            <a:pPr>
              <a:buFont typeface="Wingdings" pitchFamily="2" charset="2"/>
              <a:buNone/>
              <a:defRPr/>
            </a:pPr>
            <a:endParaRPr lang="en-US" sz="1800"/>
          </a:p>
          <a:p>
            <a:pPr>
              <a:buFont typeface="Wingdings" pitchFamily="2" charset="2"/>
              <a:buNone/>
              <a:defRPr/>
            </a:pPr>
            <a:r>
              <a:rPr lang="id-ID" sz="2800"/>
              <a:t>Jenis </a:t>
            </a:r>
            <a:r>
              <a:rPr lang="id-ID" sz="2800" dirty="0"/>
              <a:t>Cardinality Ratio </a:t>
            </a:r>
            <a:endParaRPr lang="en-US" sz="2800" dirty="0"/>
          </a:p>
          <a:p>
            <a:pPr>
              <a:defRPr/>
            </a:pPr>
            <a:r>
              <a:rPr lang="id-ID" sz="2800" b="1" dirty="0"/>
              <a:t>1 : 1 (One-To-One)</a:t>
            </a:r>
            <a:endParaRPr lang="en-US" sz="2800" dirty="0"/>
          </a:p>
          <a:p>
            <a:pPr indent="-1588">
              <a:buNone/>
              <a:defRPr/>
            </a:pPr>
            <a:r>
              <a:rPr lang="id-ID" sz="2400" dirty="0"/>
              <a:t>Sebuah entity A diasosiasikan pada sebuah entity B, dan sebuah entity B diasosiasikan dengan paling banyak sebuah entity A.</a:t>
            </a:r>
            <a:endParaRPr lang="en-US" sz="2400" dirty="0"/>
          </a:p>
          <a:p>
            <a:pPr lvl="1">
              <a:defRPr/>
            </a:pPr>
            <a:endParaRPr lang="en-US" sz="2000" dirty="0"/>
          </a:p>
          <a:p>
            <a:pPr>
              <a:buFont typeface="Wingdings" pitchFamily="2" charset="2"/>
              <a:buNone/>
              <a:defRPr/>
            </a:pPr>
            <a:endParaRPr lang="en-US" sz="2800" dirty="0"/>
          </a:p>
          <a:p>
            <a:pPr>
              <a:defRPr/>
            </a:pPr>
            <a:endParaRPr lang="en-US" sz="2800" dirty="0"/>
          </a:p>
          <a:p>
            <a:pPr>
              <a:defRPr/>
            </a:pPr>
            <a:endParaRPr lang="en-US" sz="2400" dirty="0"/>
          </a:p>
          <a:p>
            <a:pPr>
              <a:defRPr/>
            </a:pPr>
            <a:endParaRPr lang="en-US" sz="2400" dirty="0"/>
          </a:p>
          <a:p>
            <a:pPr>
              <a:buFont typeface="Wingdings" pitchFamily="2" charset="2"/>
              <a:buNone/>
              <a:defRPr/>
            </a:pPr>
            <a:endParaRPr lang="en-US" sz="2800" dirty="0"/>
          </a:p>
        </p:txBody>
      </p:sp>
      <p:sp>
        <p:nvSpPr>
          <p:cNvPr id="3686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68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1" y="4800600"/>
            <a:ext cx="30956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562476"/>
            <a:ext cx="59436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Rectangle 4"/>
          <p:cNvSpPr>
            <a:spLocks noChangeArrowheads="1"/>
          </p:cNvSpPr>
          <p:nvPr/>
        </p:nvSpPr>
        <p:spPr bwMode="auto">
          <a:xfrm>
            <a:off x="5638800" y="2120900"/>
            <a:ext cx="4876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tabLst>
                <a:tab pos="914400" algn="l"/>
              </a:tabLst>
            </a:pPr>
            <a:r>
              <a:rPr lang="sv-SE" sz="1400">
                <a:cs typeface="Times New Roman" pitchFamily="18" charset="0"/>
              </a:rPr>
              <a:t>Catatan :</a:t>
            </a:r>
            <a:endParaRPr lang="en-US" sz="1400"/>
          </a:p>
          <a:p>
            <a:pPr marL="287338" lvl="1" indent="-233363">
              <a:buFont typeface="Arial" pitchFamily="34" charset="0"/>
              <a:buAutoNum type="arabicPeriod"/>
              <a:tabLst>
                <a:tab pos="914400" algn="l"/>
              </a:tabLst>
            </a:pPr>
            <a:r>
              <a:rPr lang="en-US" sz="1400"/>
              <a:t>Pada aplikasi database jarang ada relationship 1:1</a:t>
            </a:r>
          </a:p>
          <a:p>
            <a:pPr marL="287338" lvl="1" indent="-233363">
              <a:buFont typeface="Arial" pitchFamily="34" charset="0"/>
              <a:buAutoNum type="arabicPeriod"/>
              <a:tabLst>
                <a:tab pos="914400" algn="l"/>
              </a:tabLst>
            </a:pPr>
            <a:r>
              <a:rPr lang="en-US" sz="1400"/>
              <a:t>Entity yang mempunyai reltionship 1:1 adalah mungkin relasi ke entity itu sendiri.</a:t>
            </a:r>
          </a:p>
          <a:p>
            <a:pPr marL="287338" lvl="1" indent="-233363">
              <a:buFont typeface="Arial" pitchFamily="34" charset="0"/>
              <a:buAutoNum type="arabicPeriod"/>
              <a:tabLst>
                <a:tab pos="914400" algn="l"/>
              </a:tabLst>
            </a:pPr>
            <a:r>
              <a:rPr lang="en-US" sz="1400"/>
              <a:t>Sebuah relationship 1:1 yang merupakan mandatory dalam dua arah sangat jarang</a:t>
            </a:r>
          </a:p>
        </p:txBody>
      </p:sp>
    </p:spTree>
    <p:extLst>
      <p:ext uri="{BB962C8B-B14F-4D97-AF65-F5344CB8AC3E}">
        <p14:creationId xmlns:p14="http://schemas.microsoft.com/office/powerpoint/2010/main" val="2473008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1752600" y="914400"/>
            <a:ext cx="8915400" cy="3733800"/>
          </a:xfrm>
        </p:spPr>
        <p:txBody>
          <a:bodyPr/>
          <a:lstStyle/>
          <a:p>
            <a:pPr algn="ctr">
              <a:buFont typeface="Wingdings" pitchFamily="2" charset="2"/>
              <a:buNone/>
              <a:defRPr/>
            </a:pPr>
            <a:r>
              <a:rPr lang="id-ID" sz="2800" b="1" dirty="0"/>
              <a:t>Jenis Cardinality Ratio </a:t>
            </a:r>
            <a:endParaRPr lang="en-US" sz="2800" b="1" dirty="0"/>
          </a:p>
          <a:p>
            <a:pPr>
              <a:defRPr/>
            </a:pPr>
            <a:r>
              <a:rPr lang="id-ID" sz="2400" b="1" dirty="0"/>
              <a:t>1 : N  (One-To-Many)</a:t>
            </a:r>
            <a:endParaRPr lang="en-US" sz="2400" dirty="0"/>
          </a:p>
          <a:p>
            <a:pPr indent="-1588">
              <a:buNone/>
              <a:defRPr/>
            </a:pPr>
            <a:r>
              <a:rPr lang="id-ID" sz="2400" dirty="0"/>
              <a:t>Sebuah entity A diasosiasikan dengan sejumlah entity B, tetapi entity B dapat diasosiasikan paling banyak satu entity A.</a:t>
            </a:r>
            <a:endParaRPr lang="en-US" sz="2400" dirty="0"/>
          </a:p>
          <a:p>
            <a:pPr lvl="1">
              <a:defRPr/>
            </a:pPr>
            <a:endParaRPr lang="en-US" sz="2000" dirty="0"/>
          </a:p>
          <a:p>
            <a:pPr>
              <a:buFont typeface="Wingdings" pitchFamily="2" charset="2"/>
              <a:buNone/>
              <a:defRPr/>
            </a:pPr>
            <a:endParaRPr lang="en-US" sz="2800" dirty="0"/>
          </a:p>
          <a:p>
            <a:pPr>
              <a:defRPr/>
            </a:pPr>
            <a:endParaRPr lang="en-US" sz="2800" dirty="0"/>
          </a:p>
          <a:p>
            <a:pPr>
              <a:defRPr/>
            </a:pPr>
            <a:endParaRPr lang="en-US" sz="2400" dirty="0"/>
          </a:p>
          <a:p>
            <a:pPr>
              <a:defRPr/>
            </a:pPr>
            <a:endParaRPr lang="en-US" sz="2400" dirty="0"/>
          </a:p>
          <a:p>
            <a:pPr>
              <a:buFont typeface="Wingdings" pitchFamily="2" charset="2"/>
              <a:buNone/>
              <a:defRPr/>
            </a:pPr>
            <a:endParaRPr lang="en-US" sz="2800" dirty="0"/>
          </a:p>
        </p:txBody>
      </p:sp>
      <p:sp>
        <p:nvSpPr>
          <p:cNvPr id="3789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78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366" y="2661895"/>
            <a:ext cx="2819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870200"/>
            <a:ext cx="58864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965700"/>
            <a:ext cx="57054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a:spLocks noChangeArrowheads="1"/>
          </p:cNvSpPr>
          <p:nvPr/>
        </p:nvSpPr>
        <p:spPr bwMode="auto">
          <a:xfrm>
            <a:off x="228599" y="4790389"/>
            <a:ext cx="5362575" cy="2031325"/>
          </a:xfrm>
          <a:prstGeom prst="rect">
            <a:avLst/>
          </a:prstGeom>
          <a:solidFill>
            <a:schemeClr val="bg1"/>
          </a:solidFill>
          <a:ln w="9525">
            <a:noFill/>
            <a:miter lim="800000"/>
            <a:headEnd/>
            <a:tailEnd/>
          </a:ln>
          <a:effectLst/>
        </p:spPr>
        <p:txBody>
          <a:bodyPr wrap="square" anchor="ctr">
            <a:spAutoFit/>
          </a:bodyPr>
          <a:lstStyle/>
          <a:p>
            <a:pPr algn="just">
              <a:tabLst>
                <a:tab pos="914400" algn="l"/>
              </a:tabLst>
              <a:defRPr/>
            </a:pPr>
            <a:r>
              <a:rPr lang="sv-SE" dirty="0">
                <a:ea typeface="Times New Roman" pitchFamily="18" charset="0"/>
              </a:rPr>
              <a:t>Catatan :</a:t>
            </a:r>
            <a:endParaRPr lang="en-US" dirty="0"/>
          </a:p>
          <a:p>
            <a:pPr marL="342900" indent="-342900">
              <a:buFont typeface="+mj-lt"/>
              <a:buAutoNum type="arabicPeriod"/>
              <a:defRPr/>
            </a:pPr>
            <a:r>
              <a:rPr lang="en-US" dirty="0">
                <a:latin typeface="Arial" charset="0"/>
              </a:rPr>
              <a:t>Relationship 1:M </a:t>
            </a:r>
            <a:r>
              <a:rPr lang="en-US" dirty="0" err="1">
                <a:latin typeface="Arial" charset="0"/>
              </a:rPr>
              <a:t>sering</a:t>
            </a:r>
            <a:r>
              <a:rPr lang="en-US" dirty="0">
                <a:latin typeface="Arial" charset="0"/>
              </a:rPr>
              <a:t> </a:t>
            </a:r>
            <a:r>
              <a:rPr lang="en-US" dirty="0" err="1">
                <a:latin typeface="Arial" charset="0"/>
              </a:rPr>
              <a:t>digunakan</a:t>
            </a:r>
            <a:r>
              <a:rPr lang="en-US" dirty="0">
                <a:latin typeface="Arial" charset="0"/>
              </a:rPr>
              <a:t> </a:t>
            </a:r>
            <a:r>
              <a:rPr lang="en-US" dirty="0" err="1">
                <a:latin typeface="Arial" charset="0"/>
              </a:rPr>
              <a:t>pada</a:t>
            </a:r>
            <a:r>
              <a:rPr lang="en-US" dirty="0">
                <a:latin typeface="Arial" charset="0"/>
              </a:rPr>
              <a:t> </a:t>
            </a:r>
            <a:r>
              <a:rPr lang="en-US" dirty="0" err="1">
                <a:latin typeface="Arial" charset="0"/>
              </a:rPr>
              <a:t>aplikasi</a:t>
            </a:r>
            <a:r>
              <a:rPr lang="en-US" dirty="0">
                <a:latin typeface="Arial" charset="0"/>
              </a:rPr>
              <a:t> database</a:t>
            </a:r>
          </a:p>
          <a:p>
            <a:pPr marL="342900" indent="-342900">
              <a:buFont typeface="+mj-lt"/>
              <a:buAutoNum type="arabicPeriod"/>
              <a:defRPr/>
            </a:pPr>
            <a:r>
              <a:rPr lang="en-US" dirty="0">
                <a:latin typeface="Arial" charset="0"/>
              </a:rPr>
              <a:t>Mandatory </a:t>
            </a:r>
            <a:r>
              <a:rPr lang="en-US" dirty="0" err="1">
                <a:latin typeface="Arial" charset="0"/>
              </a:rPr>
              <a:t>pada</a:t>
            </a:r>
            <a:r>
              <a:rPr lang="en-US" dirty="0">
                <a:latin typeface="Arial" charset="0"/>
              </a:rPr>
              <a:t> relationship 1:M </a:t>
            </a:r>
            <a:r>
              <a:rPr lang="en-US" dirty="0" err="1">
                <a:latin typeface="Arial" charset="0"/>
              </a:rPr>
              <a:t>sangat</a:t>
            </a:r>
            <a:r>
              <a:rPr lang="en-US" dirty="0">
                <a:latin typeface="Arial" charset="0"/>
              </a:rPr>
              <a:t> </a:t>
            </a:r>
            <a:r>
              <a:rPr lang="en-US" dirty="0" err="1">
                <a:latin typeface="Arial" charset="0"/>
              </a:rPr>
              <a:t>jarang</a:t>
            </a:r>
            <a:r>
              <a:rPr lang="en-US" dirty="0">
                <a:latin typeface="Arial" charset="0"/>
              </a:rPr>
              <a:t> </a:t>
            </a:r>
            <a:r>
              <a:rPr lang="en-US" dirty="0" err="1">
                <a:latin typeface="Arial" charset="0"/>
              </a:rPr>
              <a:t>digunakan</a:t>
            </a:r>
            <a:r>
              <a:rPr lang="en-US" dirty="0">
                <a:latin typeface="Arial" charset="0"/>
              </a:rPr>
              <a:t>.</a:t>
            </a:r>
          </a:p>
          <a:p>
            <a:pPr marL="342900" indent="-342900">
              <a:buFont typeface="+mj-lt"/>
              <a:buAutoNum type="arabicPeriod"/>
              <a:defRPr/>
            </a:pPr>
            <a:r>
              <a:rPr lang="en-US" dirty="0">
                <a:latin typeface="Arial" charset="0"/>
              </a:rPr>
              <a:t>Relationship Many to one (M:1) </a:t>
            </a:r>
            <a:r>
              <a:rPr lang="en-US" dirty="0" err="1">
                <a:latin typeface="Arial" charset="0"/>
              </a:rPr>
              <a:t>sering</a:t>
            </a:r>
            <a:r>
              <a:rPr lang="en-US" dirty="0">
                <a:latin typeface="Arial" charset="0"/>
              </a:rPr>
              <a:t> </a:t>
            </a:r>
            <a:r>
              <a:rPr lang="en-US" dirty="0" err="1">
                <a:latin typeface="Arial" charset="0"/>
              </a:rPr>
              <a:t>disebut</a:t>
            </a:r>
            <a:r>
              <a:rPr lang="en-US" dirty="0">
                <a:latin typeface="Arial" charset="0"/>
              </a:rPr>
              <a:t> </a:t>
            </a:r>
            <a:r>
              <a:rPr lang="en-US" dirty="0" err="1">
                <a:latin typeface="Arial" charset="0"/>
              </a:rPr>
              <a:t>juga</a:t>
            </a:r>
            <a:r>
              <a:rPr lang="en-US" dirty="0">
                <a:latin typeface="Arial" charset="0"/>
              </a:rPr>
              <a:t> One to many relationship (1:M)</a:t>
            </a:r>
          </a:p>
        </p:txBody>
      </p:sp>
    </p:spTree>
    <p:extLst>
      <p:ext uri="{BB962C8B-B14F-4D97-AF65-F5344CB8AC3E}">
        <p14:creationId xmlns:p14="http://schemas.microsoft.com/office/powerpoint/2010/main" val="389522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1616366" y="1295400"/>
            <a:ext cx="8915400" cy="3048000"/>
          </a:xfrm>
        </p:spPr>
        <p:txBody>
          <a:bodyPr>
            <a:normAutofit/>
          </a:bodyPr>
          <a:lstStyle/>
          <a:p>
            <a:pPr>
              <a:buFont typeface="Wingdings" pitchFamily="2" charset="2"/>
              <a:buNone/>
              <a:defRPr/>
            </a:pPr>
            <a:r>
              <a:rPr lang="id-ID" sz="2800" b="1" dirty="0"/>
              <a:t>Jenis Cardinality Ratio </a:t>
            </a:r>
            <a:endParaRPr lang="en-US" sz="2800" b="1" dirty="0"/>
          </a:p>
          <a:p>
            <a:pPr>
              <a:defRPr/>
            </a:pPr>
            <a:r>
              <a:rPr lang="id-ID" sz="2800" b="1" dirty="0"/>
              <a:t>N : 1 (Many-To-One)</a:t>
            </a:r>
            <a:r>
              <a:rPr lang="id-ID" sz="2800" dirty="0"/>
              <a:t> </a:t>
            </a:r>
            <a:endParaRPr lang="en-US" sz="2800" dirty="0"/>
          </a:p>
          <a:p>
            <a:pPr indent="-1588">
              <a:buNone/>
              <a:defRPr/>
            </a:pPr>
            <a:r>
              <a:rPr lang="id-ID" sz="2800" dirty="0"/>
              <a:t>Suatu entity A dapat diasosiasikan dengan paling banyak sebuah entity B, tetapi entity B dapat diasosiasikan dengan sejumlah entity di A.</a:t>
            </a:r>
            <a:endParaRPr lang="en-US" sz="2800" dirty="0"/>
          </a:p>
          <a:p>
            <a:pPr lvl="1">
              <a:defRPr/>
            </a:pPr>
            <a:endParaRPr lang="en-US" sz="2000" dirty="0"/>
          </a:p>
          <a:p>
            <a:pPr>
              <a:buFont typeface="Wingdings" pitchFamily="2" charset="2"/>
              <a:buNone/>
              <a:defRPr/>
            </a:pPr>
            <a:endParaRPr lang="en-US" sz="2800" dirty="0"/>
          </a:p>
          <a:p>
            <a:pPr>
              <a:defRPr/>
            </a:pPr>
            <a:endParaRPr lang="en-US" sz="2800" dirty="0"/>
          </a:p>
          <a:p>
            <a:pPr>
              <a:defRPr/>
            </a:pPr>
            <a:endParaRPr lang="en-US" sz="2400" dirty="0"/>
          </a:p>
          <a:p>
            <a:pPr>
              <a:defRPr/>
            </a:pPr>
            <a:endParaRPr lang="en-US" sz="2400" dirty="0"/>
          </a:p>
          <a:p>
            <a:pPr>
              <a:buFont typeface="Wingdings" pitchFamily="2" charset="2"/>
              <a:buNone/>
              <a:defRPr/>
            </a:pPr>
            <a:endParaRPr lang="en-US" sz="2800" dirty="0"/>
          </a:p>
        </p:txBody>
      </p:sp>
      <p:sp>
        <p:nvSpPr>
          <p:cNvPr id="38917"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429000"/>
            <a:ext cx="39624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964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990600" y="762000"/>
            <a:ext cx="10363200" cy="3200400"/>
          </a:xfrm>
        </p:spPr>
        <p:txBody>
          <a:bodyPr>
            <a:normAutofit/>
          </a:bodyPr>
          <a:lstStyle/>
          <a:p>
            <a:pPr>
              <a:buFont typeface="Wingdings" pitchFamily="2" charset="2"/>
              <a:buNone/>
              <a:defRPr/>
            </a:pPr>
            <a:r>
              <a:rPr lang="id-ID" sz="2400" dirty="0"/>
              <a:t>Jenis Cardinality Ratio </a:t>
            </a:r>
            <a:endParaRPr lang="en-US" sz="2400" dirty="0"/>
          </a:p>
          <a:p>
            <a:pPr>
              <a:defRPr/>
            </a:pPr>
            <a:r>
              <a:rPr lang="id-ID" sz="2400" b="1" dirty="0"/>
              <a:t>M : N (Many-To-Many)</a:t>
            </a:r>
            <a:r>
              <a:rPr lang="id-ID" sz="2400" dirty="0"/>
              <a:t> </a:t>
            </a:r>
            <a:endParaRPr lang="en-US" sz="2400" dirty="0"/>
          </a:p>
          <a:p>
            <a:pPr indent="-1588">
              <a:buNone/>
              <a:defRPr/>
            </a:pPr>
            <a:r>
              <a:rPr lang="id-ID" sz="2400" dirty="0"/>
              <a:t>Suatu entity A dapat diasosiasikan dengan sejumlah entity B dan entity B dapat diasosiasikan dengan sejumlah entity di A.</a:t>
            </a:r>
            <a:endParaRPr lang="en-US" sz="2400" dirty="0"/>
          </a:p>
          <a:p>
            <a:pPr lvl="1">
              <a:defRPr/>
            </a:pPr>
            <a:endParaRPr lang="en-US" sz="2400" dirty="0"/>
          </a:p>
          <a:p>
            <a:pPr>
              <a:buFont typeface="Wingdings" pitchFamily="2" charset="2"/>
              <a:buNone/>
              <a:defRPr/>
            </a:pPr>
            <a:endParaRPr lang="en-US" sz="2400" dirty="0"/>
          </a:p>
          <a:p>
            <a:pPr>
              <a:defRPr/>
            </a:pPr>
            <a:endParaRPr lang="en-US" sz="2400" dirty="0"/>
          </a:p>
          <a:p>
            <a:pPr>
              <a:defRPr/>
            </a:pPr>
            <a:endParaRPr lang="en-US" sz="2400" dirty="0"/>
          </a:p>
          <a:p>
            <a:pPr>
              <a:defRPr/>
            </a:pPr>
            <a:endParaRPr lang="en-US" sz="2400" dirty="0"/>
          </a:p>
          <a:p>
            <a:pPr>
              <a:buFont typeface="Wingdings" pitchFamily="2" charset="2"/>
              <a:buNone/>
              <a:defRPr/>
            </a:pPr>
            <a:endParaRPr lang="en-US" sz="2400" dirty="0"/>
          </a:p>
        </p:txBody>
      </p:sp>
      <p:sp>
        <p:nvSpPr>
          <p:cNvPr id="3994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399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27" y="2430463"/>
            <a:ext cx="30956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029" y="2834759"/>
            <a:ext cx="70866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Rectangle 4"/>
          <p:cNvSpPr>
            <a:spLocks noChangeArrowheads="1"/>
          </p:cNvSpPr>
          <p:nvPr/>
        </p:nvSpPr>
        <p:spPr bwMode="auto">
          <a:xfrm>
            <a:off x="214427" y="4815245"/>
            <a:ext cx="447963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tabLst>
                <a:tab pos="914400" algn="l"/>
              </a:tabLst>
            </a:pPr>
            <a:r>
              <a:rPr lang="sv-SE" sz="2000" dirty="0">
                <a:cs typeface="Times New Roman" pitchFamily="18" charset="0"/>
              </a:rPr>
              <a:t>Catatan :</a:t>
            </a:r>
            <a:endParaRPr lang="en-US" sz="2000" dirty="0"/>
          </a:p>
          <a:p>
            <a:pPr marL="0" lvl="1" algn="just">
              <a:tabLst>
                <a:tab pos="914400" algn="l"/>
              </a:tabLst>
            </a:pPr>
            <a:r>
              <a:rPr lang="en-US" sz="2000" dirty="0">
                <a:cs typeface="Times New Roman" pitchFamily="18" charset="0"/>
              </a:rPr>
              <a:t>Relationship M:M </a:t>
            </a:r>
            <a:r>
              <a:rPr lang="en-US" sz="2000" dirty="0" err="1">
                <a:cs typeface="Times New Roman" pitchFamily="18" charset="0"/>
              </a:rPr>
              <a:t>harus</a:t>
            </a:r>
            <a:r>
              <a:rPr lang="en-US" sz="2000" dirty="0">
                <a:cs typeface="Times New Roman" pitchFamily="18" charset="0"/>
              </a:rPr>
              <a:t> </a:t>
            </a:r>
            <a:r>
              <a:rPr lang="en-US" sz="2000" dirty="0" err="1">
                <a:cs typeface="Times New Roman" pitchFamily="18" charset="0"/>
              </a:rPr>
              <a:t>dipecah</a:t>
            </a:r>
            <a:r>
              <a:rPr lang="en-US" sz="2000" dirty="0">
                <a:cs typeface="Times New Roman" pitchFamily="18" charset="0"/>
              </a:rPr>
              <a:t> </a:t>
            </a:r>
            <a:r>
              <a:rPr lang="en-US" sz="2000" dirty="0" err="1">
                <a:cs typeface="Times New Roman" pitchFamily="18" charset="0"/>
              </a:rPr>
              <a:t>menjadi</a:t>
            </a:r>
            <a:r>
              <a:rPr lang="en-US" sz="2000" dirty="0">
                <a:cs typeface="Times New Roman" pitchFamily="18" charset="0"/>
              </a:rPr>
              <a:t> </a:t>
            </a:r>
            <a:r>
              <a:rPr lang="en-US" sz="2000" dirty="0" err="1">
                <a:cs typeface="Times New Roman" pitchFamily="18" charset="0"/>
              </a:rPr>
              <a:t>relasi</a:t>
            </a:r>
            <a:r>
              <a:rPr lang="en-US" sz="2000" dirty="0">
                <a:cs typeface="Times New Roman" pitchFamily="18" charset="0"/>
              </a:rPr>
              <a:t> Relationship Many to one (M:1) </a:t>
            </a:r>
            <a:r>
              <a:rPr lang="en-US" sz="2000" dirty="0" err="1">
                <a:cs typeface="Times New Roman" pitchFamily="18" charset="0"/>
              </a:rPr>
              <a:t>dan</a:t>
            </a:r>
            <a:r>
              <a:rPr lang="en-US" sz="2000" dirty="0">
                <a:cs typeface="Times New Roman" pitchFamily="18" charset="0"/>
              </a:rPr>
              <a:t> One to many relationship (1:M)</a:t>
            </a:r>
            <a:endParaRPr lang="en-US" sz="2000" dirty="0"/>
          </a:p>
        </p:txBody>
      </p:sp>
    </p:spTree>
    <p:extLst>
      <p:ext uri="{BB962C8B-B14F-4D97-AF65-F5344CB8AC3E}">
        <p14:creationId xmlns:p14="http://schemas.microsoft.com/office/powerpoint/2010/main" val="1055798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685800" y="0"/>
            <a:ext cx="8915400" cy="3810000"/>
          </a:xfrm>
        </p:spPr>
        <p:txBody>
          <a:bodyPr/>
          <a:lstStyle/>
          <a:p>
            <a:pPr>
              <a:buFont typeface="Wingdings" pitchFamily="2" charset="2"/>
              <a:buNone/>
              <a:defRPr/>
            </a:pPr>
            <a:r>
              <a:rPr lang="id-ID" sz="2800" dirty="0"/>
              <a:t>Jenis Cardinality Ratio </a:t>
            </a:r>
            <a:endParaRPr lang="en-US" sz="2800" dirty="0"/>
          </a:p>
          <a:p>
            <a:pPr>
              <a:defRPr/>
            </a:pPr>
            <a:r>
              <a:rPr lang="en-US" dirty="0" err="1" smtClean="0"/>
              <a:t>Rekursif</a:t>
            </a:r>
            <a:r>
              <a:rPr lang="en-US" dirty="0" smtClean="0"/>
              <a:t> Relationship</a:t>
            </a:r>
            <a:endParaRPr lang="en-US" sz="2000" dirty="0"/>
          </a:p>
          <a:p>
            <a:pPr indent="-55563">
              <a:buNone/>
              <a:defRPr/>
            </a:pPr>
            <a:r>
              <a:rPr lang="en-US" sz="2800" dirty="0" err="1"/>
              <a:t>Catatan</a:t>
            </a:r>
            <a:r>
              <a:rPr lang="en-US" sz="2800" dirty="0"/>
              <a:t> :</a:t>
            </a:r>
          </a:p>
          <a:p>
            <a:pPr lvl="1">
              <a:defRPr/>
            </a:pPr>
            <a:r>
              <a:rPr lang="en-US" dirty="0" smtClean="0"/>
              <a:t>Diagram E-R </a:t>
            </a:r>
            <a:r>
              <a:rPr lang="en-US" dirty="0" err="1" smtClean="0"/>
              <a:t>ini</a:t>
            </a:r>
            <a:r>
              <a:rPr lang="en-US" dirty="0" smtClean="0"/>
              <a:t> </a:t>
            </a:r>
            <a:r>
              <a:rPr lang="en-US" dirty="0" err="1" smtClean="0"/>
              <a:t>disebut</a:t>
            </a:r>
            <a:r>
              <a:rPr lang="en-US" dirty="0" smtClean="0"/>
              <a:t> “pig’s ear”</a:t>
            </a:r>
          </a:p>
          <a:p>
            <a:pPr>
              <a:defRPr/>
            </a:pPr>
            <a:endParaRPr lang="en-US" sz="2800" dirty="0"/>
          </a:p>
          <a:p>
            <a:pPr lvl="1">
              <a:defRPr/>
            </a:pPr>
            <a:endParaRPr lang="en-US" sz="2000" dirty="0"/>
          </a:p>
          <a:p>
            <a:pPr>
              <a:buFont typeface="Wingdings" pitchFamily="2" charset="2"/>
              <a:buNone/>
              <a:defRPr/>
            </a:pPr>
            <a:endParaRPr lang="en-US" sz="2800" dirty="0"/>
          </a:p>
          <a:p>
            <a:pPr>
              <a:defRPr/>
            </a:pPr>
            <a:endParaRPr lang="en-US" sz="2800" dirty="0"/>
          </a:p>
          <a:p>
            <a:pPr>
              <a:defRPr/>
            </a:pPr>
            <a:endParaRPr lang="en-US" sz="2400" dirty="0"/>
          </a:p>
          <a:p>
            <a:pPr>
              <a:defRPr/>
            </a:pPr>
            <a:endParaRPr lang="en-US" sz="2400" dirty="0"/>
          </a:p>
          <a:p>
            <a:pPr>
              <a:buFont typeface="Wingdings" pitchFamily="2" charset="2"/>
              <a:buNone/>
              <a:defRPr/>
            </a:pPr>
            <a:endParaRPr lang="en-US" sz="2800" dirty="0"/>
          </a:p>
        </p:txBody>
      </p:sp>
      <p:sp>
        <p:nvSpPr>
          <p:cNvPr id="40965"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409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9829800" cy="411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229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762000" y="260867"/>
            <a:ext cx="10287000" cy="4191000"/>
          </a:xfrm>
        </p:spPr>
        <p:txBody>
          <a:bodyPr>
            <a:normAutofit/>
          </a:bodyPr>
          <a:lstStyle/>
          <a:p>
            <a:pPr>
              <a:spcBef>
                <a:spcPts val="0"/>
              </a:spcBef>
              <a:buNone/>
              <a:defRPr/>
            </a:pPr>
            <a:r>
              <a:rPr lang="id-ID" sz="2400" b="1" dirty="0"/>
              <a:t>Participation Constraint</a:t>
            </a:r>
            <a:endParaRPr lang="en-US" sz="2400" dirty="0"/>
          </a:p>
          <a:p>
            <a:pPr indent="-55563">
              <a:spcBef>
                <a:spcPts val="0"/>
              </a:spcBef>
              <a:buNone/>
              <a:defRPr/>
            </a:pPr>
            <a:r>
              <a:rPr lang="id-ID" sz="2400" dirty="0"/>
              <a:t>Menjelaskan apakah keberadaan suatu entity tergantung pada hubungannya dengan entity lain .</a:t>
            </a:r>
            <a:endParaRPr lang="en-US" sz="2400" dirty="0"/>
          </a:p>
          <a:p>
            <a:pPr>
              <a:spcBef>
                <a:spcPts val="0"/>
              </a:spcBef>
              <a:buNone/>
              <a:defRPr/>
            </a:pPr>
            <a:r>
              <a:rPr lang="id-ID" sz="2400" dirty="0"/>
              <a:t>Terdapat 2 macam Participation Constraint :   </a:t>
            </a:r>
            <a:endParaRPr lang="id-ID" sz="2400" dirty="0" smtClean="0"/>
          </a:p>
          <a:p>
            <a:pPr>
              <a:spcBef>
                <a:spcPts val="0"/>
              </a:spcBef>
              <a:buNone/>
              <a:defRPr/>
            </a:pPr>
            <a:endParaRPr lang="en-US" sz="2400" dirty="0"/>
          </a:p>
          <a:p>
            <a:pPr>
              <a:spcBef>
                <a:spcPts val="0"/>
              </a:spcBef>
              <a:defRPr/>
            </a:pPr>
            <a:r>
              <a:rPr lang="id-ID" sz="2400" b="1" i="1" dirty="0"/>
              <a:t>Total Participation </a:t>
            </a:r>
            <a:endParaRPr lang="en-US" sz="2400" dirty="0"/>
          </a:p>
          <a:p>
            <a:pPr indent="-55563">
              <a:spcBef>
                <a:spcPts val="0"/>
              </a:spcBef>
              <a:buNone/>
              <a:defRPr/>
            </a:pPr>
            <a:r>
              <a:rPr lang="id-ID" sz="2400" dirty="0"/>
              <a:t>Keberadaan suatu entity tergantung pada hubungannya dengan  entity lain.</a:t>
            </a:r>
            <a:endParaRPr lang="en-US" sz="2400" dirty="0"/>
          </a:p>
          <a:p>
            <a:pPr>
              <a:spcBef>
                <a:spcPts val="0"/>
              </a:spcBef>
              <a:defRPr/>
            </a:pPr>
            <a:r>
              <a:rPr lang="id-ID" sz="2400" b="1" i="1" dirty="0"/>
              <a:t>Partial Participation </a:t>
            </a:r>
            <a:endParaRPr lang="en-US" sz="2400" dirty="0"/>
          </a:p>
          <a:p>
            <a:pPr indent="-55563">
              <a:spcBef>
                <a:spcPts val="0"/>
              </a:spcBef>
              <a:buNone/>
              <a:defRPr/>
            </a:pPr>
            <a:r>
              <a:rPr lang="id-ID" sz="2400" dirty="0"/>
              <a:t>Keberadaan suatu entity tidak tergantung pada hubungannya  dengan  entity lain.</a:t>
            </a:r>
            <a:endParaRPr lang="en-US" sz="2400" dirty="0"/>
          </a:p>
          <a:p>
            <a:pPr indent="-55563">
              <a:spcBef>
                <a:spcPts val="0"/>
              </a:spcBef>
              <a:buNone/>
              <a:defRPr/>
            </a:pPr>
            <a:endParaRPr lang="en-US" sz="2400" dirty="0"/>
          </a:p>
          <a:p>
            <a:pPr lvl="1">
              <a:spcBef>
                <a:spcPts val="0"/>
              </a:spcBef>
              <a:defRPr/>
            </a:pPr>
            <a:endParaRPr lang="en-US" sz="2400" dirty="0"/>
          </a:p>
          <a:p>
            <a:pPr>
              <a:spcBef>
                <a:spcPts val="0"/>
              </a:spcBef>
              <a:buNone/>
              <a:defRPr/>
            </a:pPr>
            <a:endParaRPr lang="en-US" sz="2400" dirty="0"/>
          </a:p>
          <a:p>
            <a:pPr>
              <a:spcBef>
                <a:spcPts val="0"/>
              </a:spcBef>
              <a:defRPr/>
            </a:pPr>
            <a:endParaRPr lang="en-US" sz="2400" dirty="0"/>
          </a:p>
          <a:p>
            <a:pPr>
              <a:spcBef>
                <a:spcPts val="0"/>
              </a:spcBef>
              <a:defRPr/>
            </a:pPr>
            <a:endParaRPr lang="en-US" sz="2400" dirty="0"/>
          </a:p>
          <a:p>
            <a:pPr>
              <a:spcBef>
                <a:spcPts val="0"/>
              </a:spcBef>
              <a:defRPr/>
            </a:pPr>
            <a:endParaRPr lang="en-US" sz="2400" dirty="0"/>
          </a:p>
          <a:p>
            <a:pPr>
              <a:spcBef>
                <a:spcPts val="0"/>
              </a:spcBef>
              <a:buNone/>
              <a:defRPr/>
            </a:pPr>
            <a:endParaRPr lang="en-US" sz="2400" dirty="0"/>
          </a:p>
        </p:txBody>
      </p:sp>
      <p:sp>
        <p:nvSpPr>
          <p:cNvPr id="4198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419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989" y="3803261"/>
            <a:ext cx="6238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953000"/>
            <a:ext cx="6724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545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762000" y="304800"/>
            <a:ext cx="10668000" cy="3429000"/>
          </a:xfrm>
        </p:spPr>
        <p:txBody>
          <a:bodyPr>
            <a:normAutofit/>
          </a:bodyPr>
          <a:lstStyle/>
          <a:p>
            <a:pPr>
              <a:buFont typeface="Wingdings" pitchFamily="2" charset="2"/>
              <a:buNone/>
              <a:defRPr/>
            </a:pPr>
            <a:r>
              <a:rPr lang="id-ID" sz="2800" b="1" dirty="0"/>
              <a:t>Weak  Entity</a:t>
            </a:r>
            <a:endParaRPr lang="en-US" sz="2800" dirty="0"/>
          </a:p>
          <a:p>
            <a:pPr>
              <a:defRPr/>
            </a:pPr>
            <a:r>
              <a:rPr lang="id-ID" sz="2600" dirty="0"/>
              <a:t>Weak Entity adalah suatu Entity  dimana  keberadaan dari entity tersebut tergantung dari keberadaan entity lain. </a:t>
            </a:r>
            <a:endParaRPr lang="en-US" sz="2600" dirty="0"/>
          </a:p>
          <a:p>
            <a:pPr>
              <a:defRPr/>
            </a:pPr>
            <a:r>
              <a:rPr lang="id-ID" sz="2600" dirty="0"/>
              <a:t>Entity yang merupakan induknya disebut </a:t>
            </a:r>
            <a:r>
              <a:rPr lang="id-ID" sz="2600" i="1" dirty="0"/>
              <a:t>Identifying Owner</a:t>
            </a:r>
            <a:r>
              <a:rPr lang="id-ID" sz="2600" dirty="0"/>
              <a:t> dan relationshipnya disebut </a:t>
            </a:r>
            <a:r>
              <a:rPr lang="id-ID" sz="2600" i="1" dirty="0"/>
              <a:t>Identifying Relationship. </a:t>
            </a:r>
            <a:endParaRPr lang="en-US" sz="2600" dirty="0"/>
          </a:p>
          <a:p>
            <a:pPr>
              <a:defRPr/>
            </a:pPr>
            <a:r>
              <a:rPr lang="id-ID" sz="2600" dirty="0"/>
              <a:t>Weak Entity selalu mempunyai Total Participation constraint dengan Identifying Owner. </a:t>
            </a:r>
            <a:endParaRPr lang="en-US" sz="2800" dirty="0"/>
          </a:p>
          <a:p>
            <a:pPr>
              <a:defRPr/>
            </a:pPr>
            <a:endParaRPr lang="en-US" sz="2800" dirty="0"/>
          </a:p>
          <a:p>
            <a:pPr>
              <a:defRPr/>
            </a:pPr>
            <a:endParaRPr lang="en-US" sz="2400" dirty="0"/>
          </a:p>
          <a:p>
            <a:pPr>
              <a:defRPr/>
            </a:pPr>
            <a:endParaRPr lang="en-US" sz="2400" dirty="0"/>
          </a:p>
          <a:p>
            <a:pPr>
              <a:buFont typeface="Wingdings" pitchFamily="2" charset="2"/>
              <a:buNone/>
              <a:defRPr/>
            </a:pPr>
            <a:endParaRPr lang="en-US" sz="2800" dirty="0"/>
          </a:p>
        </p:txBody>
      </p:sp>
      <p:sp>
        <p:nvSpPr>
          <p:cNvPr id="4301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430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8318174"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744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a:xfrm>
            <a:off x="1066800" y="228600"/>
            <a:ext cx="10287000" cy="5486400"/>
          </a:xfrm>
        </p:spPr>
        <p:txBody>
          <a:bodyPr>
            <a:normAutofit fontScale="92500" lnSpcReduction="10000"/>
          </a:bodyPr>
          <a:lstStyle/>
          <a:p>
            <a:pPr>
              <a:buFont typeface="Wingdings" pitchFamily="2" charset="2"/>
              <a:buNone/>
              <a:defRPr/>
            </a:pPr>
            <a:r>
              <a:rPr lang="id-ID" sz="2400" dirty="0"/>
              <a:t>Tiga model database yang cukup dikenal adalah :</a:t>
            </a:r>
            <a:endParaRPr lang="en-US" sz="2400" dirty="0"/>
          </a:p>
          <a:p>
            <a:pPr lvl="1">
              <a:defRPr/>
            </a:pPr>
            <a:r>
              <a:rPr lang="id-ID" sz="2400" dirty="0"/>
              <a:t>Model Hierarkikal</a:t>
            </a:r>
            <a:endParaRPr lang="en-US" sz="2400" dirty="0"/>
          </a:p>
          <a:p>
            <a:pPr lvl="1">
              <a:defRPr/>
            </a:pPr>
            <a:r>
              <a:rPr lang="id-ID" sz="2400" dirty="0"/>
              <a:t>Model Jaringan</a:t>
            </a:r>
            <a:endParaRPr lang="en-US" sz="2400" dirty="0"/>
          </a:p>
          <a:p>
            <a:pPr lvl="1">
              <a:defRPr/>
            </a:pPr>
            <a:r>
              <a:rPr lang="id-ID" sz="2400" b="1" dirty="0"/>
              <a:t>Model Relasional</a:t>
            </a:r>
            <a:r>
              <a:rPr lang="id-ID" sz="2000" b="1" dirty="0"/>
              <a:t> </a:t>
            </a:r>
            <a:endParaRPr lang="en-US" sz="2000" b="1" dirty="0"/>
          </a:p>
          <a:p>
            <a:pPr>
              <a:defRPr/>
            </a:pPr>
            <a:r>
              <a:rPr lang="id-ID" sz="2400" dirty="0" smtClean="0"/>
              <a:t>Saat </a:t>
            </a:r>
            <a:r>
              <a:rPr lang="id-ID" sz="2400" dirty="0"/>
              <a:t>ini Model Relasional adalah dominan. Karena itu hampir semua penjual perangkat lunak database menawarkan produk perangkat lunak Relational Database Management Systems (RDBMS).</a:t>
            </a:r>
            <a:endParaRPr lang="en-US" sz="2400" dirty="0"/>
          </a:p>
          <a:p>
            <a:pPr>
              <a:defRPr/>
            </a:pPr>
            <a:r>
              <a:rPr lang="id-ID" sz="2400" dirty="0"/>
              <a:t>RDBMS dibuat dengan struktur tiga skema , yaitu :</a:t>
            </a:r>
            <a:endParaRPr lang="en-US" sz="2400" dirty="0"/>
          </a:p>
          <a:p>
            <a:pPr lvl="1">
              <a:defRPr/>
            </a:pPr>
            <a:r>
              <a:rPr lang="id-ID" sz="2400" dirty="0"/>
              <a:t>Eksternal</a:t>
            </a:r>
            <a:endParaRPr lang="en-US" sz="2400" dirty="0"/>
          </a:p>
          <a:p>
            <a:pPr lvl="1">
              <a:defRPr/>
            </a:pPr>
            <a:r>
              <a:rPr lang="id-ID" sz="2400" dirty="0"/>
              <a:t>Konseptual</a:t>
            </a:r>
            <a:endParaRPr lang="en-US" sz="2400" dirty="0"/>
          </a:p>
          <a:p>
            <a:pPr lvl="1">
              <a:defRPr/>
            </a:pPr>
            <a:r>
              <a:rPr lang="id-ID" sz="2400" dirty="0" smtClean="0"/>
              <a:t>Internal</a:t>
            </a:r>
            <a:endParaRPr lang="en-US" sz="2400" dirty="0" smtClean="0"/>
          </a:p>
          <a:p>
            <a:pPr lvl="1">
              <a:defRPr/>
            </a:pPr>
            <a:endParaRPr lang="en-US" sz="2400" dirty="0"/>
          </a:p>
          <a:p>
            <a:pPr lvl="1">
              <a:defRPr/>
            </a:pPr>
            <a:r>
              <a:rPr lang="en-US" sz="2400" dirty="0" smtClean="0"/>
              <a:t>Install </a:t>
            </a:r>
            <a:r>
              <a:rPr lang="en-US" sz="2400" dirty="0" err="1" smtClean="0"/>
              <a:t>Aplikasi</a:t>
            </a:r>
            <a:r>
              <a:rPr lang="en-US" sz="2400" dirty="0" smtClean="0"/>
              <a:t> -&gt; </a:t>
            </a:r>
            <a:r>
              <a:rPr lang="en-US" sz="2400" dirty="0" err="1" smtClean="0"/>
              <a:t>PowerDesigner</a:t>
            </a:r>
            <a:endParaRPr lang="en-US" sz="2400" dirty="0" smtClean="0"/>
          </a:p>
          <a:p>
            <a:pPr lvl="1">
              <a:defRPr/>
            </a:pPr>
            <a:r>
              <a:rPr lang="en-US" sz="2400" dirty="0" smtClean="0"/>
              <a:t>CASE Tools</a:t>
            </a:r>
          </a:p>
          <a:p>
            <a:pPr lvl="1">
              <a:defRPr/>
            </a:pPr>
            <a:r>
              <a:rPr lang="en-US" sz="2400" dirty="0" smtClean="0"/>
              <a:t>Computer aided software engineering</a:t>
            </a:r>
            <a:endParaRPr lang="en-US" sz="2400" dirty="0"/>
          </a:p>
          <a:p>
            <a:pPr>
              <a:defRPr/>
            </a:pPr>
            <a:endParaRPr lang="en-US" sz="2200" dirty="0"/>
          </a:p>
          <a:p>
            <a:pPr>
              <a:defRPr/>
            </a:pPr>
            <a:endParaRPr lang="en-US" sz="2400" dirty="0"/>
          </a:p>
          <a:p>
            <a:pPr algn="just">
              <a:defRPr/>
            </a:pPr>
            <a:endParaRPr lang="en-US" sz="2400" dirty="0"/>
          </a:p>
          <a:p>
            <a:pPr>
              <a:defRPr/>
            </a:pPr>
            <a:endParaRPr lang="en-US" sz="2400" dirty="0"/>
          </a:p>
          <a:p>
            <a:pPr>
              <a:defRPr/>
            </a:pPr>
            <a:endParaRPr lang="en-US" sz="2800" dirty="0"/>
          </a:p>
        </p:txBody>
      </p:sp>
    </p:spTree>
    <p:extLst>
      <p:ext uri="{BB962C8B-B14F-4D97-AF65-F5344CB8AC3E}">
        <p14:creationId xmlns:p14="http://schemas.microsoft.com/office/powerpoint/2010/main" val="2838867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11277600" cy="660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186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70"/>
            <a:ext cx="8347959" cy="6836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07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76200"/>
            <a:ext cx="10160000" cy="685800"/>
          </a:xfrm>
        </p:spPr>
        <p:txBody>
          <a:bodyPr>
            <a:normAutofit fontScale="90000"/>
          </a:bodyPr>
          <a:lstStyle/>
          <a:p>
            <a:r>
              <a:rPr lang="id-ID" dirty="0" smtClean="0"/>
              <a:t>Kasus</a:t>
            </a:r>
            <a:endParaRPr lang="id-ID" dirty="0"/>
          </a:p>
        </p:txBody>
      </p:sp>
      <p:sp>
        <p:nvSpPr>
          <p:cNvPr id="4" name="Content Placeholder 2"/>
          <p:cNvSpPr>
            <a:spLocks noGrp="1"/>
          </p:cNvSpPr>
          <p:nvPr>
            <p:ph idx="1"/>
          </p:nvPr>
        </p:nvSpPr>
        <p:spPr>
          <a:xfrm>
            <a:off x="1117600" y="1066800"/>
            <a:ext cx="10160000" cy="5105400"/>
          </a:xfrm>
        </p:spPr>
        <p:txBody>
          <a:bodyPr>
            <a:noAutofit/>
          </a:bodyPr>
          <a:lstStyle/>
          <a:p>
            <a:pPr algn="just" eaLnBrk="1" hangingPunct="1">
              <a:lnSpc>
                <a:spcPct val="80000"/>
              </a:lnSpc>
            </a:pPr>
            <a:r>
              <a:rPr lang="en-US" sz="2400" dirty="0" err="1" smtClean="0"/>
              <a:t>Sebuah</a:t>
            </a:r>
            <a:r>
              <a:rPr lang="en-US" sz="2400" dirty="0" smtClean="0"/>
              <a:t> </a:t>
            </a:r>
            <a:r>
              <a:rPr lang="en-US" sz="2400" dirty="0" err="1" smtClean="0"/>
              <a:t>perusahaan</a:t>
            </a:r>
            <a:r>
              <a:rPr lang="en-US" sz="2400" dirty="0" smtClean="0"/>
              <a:t> yang </a:t>
            </a:r>
            <a:r>
              <a:rPr lang="en-US" sz="2400" dirty="0" err="1" smtClean="0"/>
              <a:t>bergerak</a:t>
            </a:r>
            <a:r>
              <a:rPr lang="en-US" sz="2400" dirty="0" smtClean="0"/>
              <a:t> </a:t>
            </a:r>
            <a:r>
              <a:rPr lang="en-US" sz="2400" dirty="0" err="1" smtClean="0"/>
              <a:t>dalam</a:t>
            </a:r>
            <a:r>
              <a:rPr lang="en-US" sz="2400" dirty="0" smtClean="0"/>
              <a:t> </a:t>
            </a:r>
            <a:r>
              <a:rPr lang="en-US" sz="2400" dirty="0" err="1" smtClean="0"/>
              <a:t>bidang</a:t>
            </a:r>
            <a:r>
              <a:rPr lang="en-US" sz="2400" dirty="0" smtClean="0"/>
              <a:t> </a:t>
            </a:r>
            <a:r>
              <a:rPr lang="en-US" sz="2400" dirty="0" err="1" smtClean="0"/>
              <a:t>penjualan</a:t>
            </a:r>
            <a:r>
              <a:rPr lang="en-US" sz="2400" dirty="0" smtClean="0"/>
              <a:t> </a:t>
            </a:r>
            <a:r>
              <a:rPr lang="en-US" sz="2400" dirty="0" err="1" smtClean="0"/>
              <a:t>bahan</a:t>
            </a:r>
            <a:r>
              <a:rPr lang="en-US" sz="2400" dirty="0" smtClean="0"/>
              <a:t> </a:t>
            </a:r>
            <a:r>
              <a:rPr lang="en-US" sz="2400" dirty="0" err="1" smtClean="0"/>
              <a:t>konstruksi</a:t>
            </a:r>
            <a:r>
              <a:rPr lang="en-US" sz="2400" dirty="0" smtClean="0"/>
              <a:t> </a:t>
            </a:r>
            <a:r>
              <a:rPr lang="en-US" sz="2400" dirty="0" err="1" smtClean="0"/>
              <a:t>bangunan</a:t>
            </a:r>
            <a:r>
              <a:rPr lang="en-US" sz="2400" dirty="0" smtClean="0"/>
              <a:t> </a:t>
            </a:r>
            <a:r>
              <a:rPr lang="en-US" sz="2400" dirty="0" err="1" smtClean="0"/>
              <a:t>sudah</a:t>
            </a:r>
            <a:r>
              <a:rPr lang="en-US" sz="2400" dirty="0" smtClean="0"/>
              <a:t> </a:t>
            </a:r>
            <a:r>
              <a:rPr lang="en-US" sz="2400" dirty="0" err="1" smtClean="0"/>
              <a:t>menggunakan</a:t>
            </a:r>
            <a:r>
              <a:rPr lang="en-US" sz="2400" dirty="0" smtClean="0"/>
              <a:t> </a:t>
            </a:r>
            <a:r>
              <a:rPr lang="en-US" sz="2400" dirty="0" err="1" smtClean="0"/>
              <a:t>sistem</a:t>
            </a:r>
            <a:r>
              <a:rPr lang="en-US" sz="2400" dirty="0" smtClean="0"/>
              <a:t> </a:t>
            </a:r>
            <a:r>
              <a:rPr lang="en-US" sz="2400" dirty="0" err="1" smtClean="0"/>
              <a:t>komputer</a:t>
            </a:r>
            <a:r>
              <a:rPr lang="en-US" sz="2400" dirty="0" smtClean="0"/>
              <a:t> </a:t>
            </a:r>
            <a:r>
              <a:rPr lang="en-US" sz="2400" dirty="0" err="1" smtClean="0"/>
              <a:t>dengan</a:t>
            </a:r>
            <a:r>
              <a:rPr lang="en-US" sz="2400" dirty="0" smtClean="0"/>
              <a:t> </a:t>
            </a:r>
            <a:r>
              <a:rPr lang="en-US" sz="2400" dirty="0" err="1" smtClean="0"/>
              <a:t>sistem</a:t>
            </a:r>
            <a:r>
              <a:rPr lang="en-US" sz="2400" dirty="0" smtClean="0"/>
              <a:t> </a:t>
            </a:r>
            <a:r>
              <a:rPr lang="en-US" sz="2400" dirty="0" err="1" smtClean="0"/>
              <a:t>jaringan</a:t>
            </a:r>
            <a:r>
              <a:rPr lang="en-US" sz="2400" dirty="0" smtClean="0"/>
              <a:t> </a:t>
            </a:r>
            <a:r>
              <a:rPr lang="en-US" sz="2400" dirty="0" err="1" smtClean="0"/>
              <a:t>terpusat</a:t>
            </a:r>
            <a:r>
              <a:rPr lang="en-US" sz="2400" dirty="0" smtClean="0"/>
              <a:t>. </a:t>
            </a:r>
          </a:p>
          <a:p>
            <a:pPr algn="just" eaLnBrk="1" hangingPunct="1">
              <a:lnSpc>
                <a:spcPct val="80000"/>
              </a:lnSpc>
            </a:pPr>
            <a:r>
              <a:rPr lang="en-US" sz="2400" dirty="0" err="1" smtClean="0"/>
              <a:t>Apabila</a:t>
            </a:r>
            <a:r>
              <a:rPr lang="en-US" sz="2400" dirty="0" smtClean="0"/>
              <a:t> </a:t>
            </a:r>
            <a:r>
              <a:rPr lang="en-US" sz="2400" dirty="0" err="1" smtClean="0"/>
              <a:t>ada</a:t>
            </a:r>
            <a:r>
              <a:rPr lang="en-US" sz="2400" dirty="0" smtClean="0"/>
              <a:t> </a:t>
            </a:r>
            <a:r>
              <a:rPr lang="en-US" sz="2400" b="1" dirty="0" smtClean="0">
                <a:solidFill>
                  <a:srgbClr val="FF0000"/>
                </a:solidFill>
              </a:rPr>
              <a:t>customer </a:t>
            </a:r>
            <a:r>
              <a:rPr lang="en-US" sz="2400" dirty="0" smtClean="0"/>
              <a:t>yang </a:t>
            </a:r>
            <a:r>
              <a:rPr lang="en-US" sz="2400" b="1" dirty="0" err="1" smtClean="0">
                <a:solidFill>
                  <a:srgbClr val="00B050"/>
                </a:solidFill>
              </a:rPr>
              <a:t>memesan</a:t>
            </a:r>
            <a:r>
              <a:rPr lang="en-US" sz="2400" b="1" dirty="0" smtClean="0">
                <a:solidFill>
                  <a:srgbClr val="00B050"/>
                </a:solidFill>
              </a:rPr>
              <a:t> </a:t>
            </a:r>
            <a:r>
              <a:rPr lang="en-US" sz="2400" b="1" dirty="0" err="1" smtClean="0">
                <a:solidFill>
                  <a:srgbClr val="FF0000"/>
                </a:solidFill>
              </a:rPr>
              <a:t>barang</a:t>
            </a:r>
            <a:r>
              <a:rPr lang="en-US" sz="2400" dirty="0" smtClean="0"/>
              <a:t>, </a:t>
            </a:r>
            <a:r>
              <a:rPr lang="en-US" sz="2400" dirty="0" err="1" smtClean="0"/>
              <a:t>maka</a:t>
            </a:r>
            <a:r>
              <a:rPr lang="en-US" sz="2400" dirty="0" smtClean="0"/>
              <a:t> </a:t>
            </a:r>
            <a:r>
              <a:rPr lang="en-US" sz="2400" dirty="0" err="1" smtClean="0"/>
              <a:t>bagian</a:t>
            </a:r>
            <a:r>
              <a:rPr lang="en-US" sz="2400" dirty="0" smtClean="0"/>
              <a:t> </a:t>
            </a:r>
            <a:r>
              <a:rPr lang="en-US" sz="2400" b="1" dirty="0" smtClean="0">
                <a:solidFill>
                  <a:srgbClr val="FF0000"/>
                </a:solidFill>
              </a:rPr>
              <a:t>receptionist </a:t>
            </a:r>
            <a:r>
              <a:rPr lang="en-US" sz="2400" dirty="0" err="1" smtClean="0"/>
              <a:t>akan</a:t>
            </a:r>
            <a:r>
              <a:rPr lang="en-US" sz="2400" dirty="0" smtClean="0"/>
              <a:t> </a:t>
            </a:r>
            <a:r>
              <a:rPr lang="en-US" sz="2400" b="1" dirty="0" err="1" smtClean="0">
                <a:solidFill>
                  <a:srgbClr val="00B050"/>
                </a:solidFill>
              </a:rPr>
              <a:t>memeriksa</a:t>
            </a:r>
            <a:r>
              <a:rPr lang="en-US" sz="2400" b="1" dirty="0" smtClean="0">
                <a:solidFill>
                  <a:srgbClr val="00B050"/>
                </a:solidFill>
              </a:rPr>
              <a:t> </a:t>
            </a:r>
            <a:r>
              <a:rPr lang="en-US" sz="2400" b="1" dirty="0" err="1" smtClean="0">
                <a:solidFill>
                  <a:srgbClr val="00B050"/>
                </a:solidFill>
              </a:rPr>
              <a:t>pesanan</a:t>
            </a:r>
            <a:r>
              <a:rPr lang="en-US" sz="2400" dirty="0" smtClean="0">
                <a:solidFill>
                  <a:srgbClr val="00B050"/>
                </a:solidFill>
              </a:rPr>
              <a:t> </a:t>
            </a:r>
            <a:r>
              <a:rPr lang="en-US" sz="2400" dirty="0" smtClean="0"/>
              <a:t>customer </a:t>
            </a:r>
            <a:r>
              <a:rPr lang="en-US" sz="2400" dirty="0" err="1" smtClean="0"/>
              <a:t>dengan</a:t>
            </a:r>
            <a:r>
              <a:rPr lang="en-US" sz="2400" dirty="0" smtClean="0"/>
              <a:t> </a:t>
            </a:r>
            <a:r>
              <a:rPr lang="en-US" sz="2400" dirty="0" err="1" smtClean="0"/>
              <a:t>melihat</a:t>
            </a:r>
            <a:r>
              <a:rPr lang="en-US" sz="2400" dirty="0" smtClean="0"/>
              <a:t> </a:t>
            </a:r>
            <a:r>
              <a:rPr lang="en-US" sz="2400" dirty="0" err="1" smtClean="0"/>
              <a:t>daftar</a:t>
            </a:r>
            <a:r>
              <a:rPr lang="en-US" sz="2400" dirty="0" smtClean="0"/>
              <a:t> </a:t>
            </a:r>
            <a:r>
              <a:rPr lang="en-US" sz="2400" b="1" dirty="0" err="1" smtClean="0">
                <a:solidFill>
                  <a:srgbClr val="FF0000"/>
                </a:solidFill>
              </a:rPr>
              <a:t>barang</a:t>
            </a:r>
            <a:r>
              <a:rPr lang="en-US" sz="2400" b="1" dirty="0" smtClean="0">
                <a:solidFill>
                  <a:srgbClr val="FF0000"/>
                </a:solidFill>
              </a:rPr>
              <a:t> </a:t>
            </a:r>
            <a:r>
              <a:rPr lang="en-US" sz="2400" dirty="0" smtClean="0"/>
              <a:t>yang </a:t>
            </a:r>
            <a:r>
              <a:rPr lang="en-US" sz="2400" dirty="0" err="1" smtClean="0"/>
              <a:t>ada</a:t>
            </a:r>
            <a:r>
              <a:rPr lang="en-US" sz="2400" dirty="0" smtClean="0"/>
              <a:t>.</a:t>
            </a:r>
          </a:p>
          <a:p>
            <a:pPr algn="just" eaLnBrk="1" hangingPunct="1">
              <a:lnSpc>
                <a:spcPct val="80000"/>
              </a:lnSpc>
            </a:pPr>
            <a:r>
              <a:rPr lang="en-US" sz="2400" dirty="0" err="1" smtClean="0"/>
              <a:t>Apabila</a:t>
            </a:r>
            <a:r>
              <a:rPr lang="en-US" sz="2400" dirty="0" smtClean="0"/>
              <a:t> </a:t>
            </a:r>
            <a:r>
              <a:rPr lang="en-US" sz="2400" dirty="0" err="1" smtClean="0"/>
              <a:t>pesanan</a:t>
            </a:r>
            <a:r>
              <a:rPr lang="en-US" sz="2400" dirty="0" smtClean="0"/>
              <a:t> </a:t>
            </a:r>
            <a:r>
              <a:rPr lang="en-US" sz="2400" dirty="0" err="1" smtClean="0"/>
              <a:t>barang</a:t>
            </a:r>
            <a:r>
              <a:rPr lang="en-US" sz="2400" dirty="0" smtClean="0"/>
              <a:t> customer </a:t>
            </a:r>
            <a:r>
              <a:rPr lang="en-US" sz="2400" dirty="0" err="1" smtClean="0"/>
              <a:t>tersedia</a:t>
            </a:r>
            <a:r>
              <a:rPr lang="en-US" sz="2400" dirty="0" smtClean="0"/>
              <a:t>, </a:t>
            </a:r>
            <a:r>
              <a:rPr lang="en-US" sz="2400" dirty="0" err="1" smtClean="0"/>
              <a:t>maka</a:t>
            </a:r>
            <a:r>
              <a:rPr lang="en-US" sz="2400" dirty="0" smtClean="0"/>
              <a:t> </a:t>
            </a:r>
            <a:r>
              <a:rPr lang="en-US" sz="2400" dirty="0" err="1" smtClean="0"/>
              <a:t>bagian</a:t>
            </a:r>
            <a:r>
              <a:rPr lang="en-US" sz="2400" dirty="0" smtClean="0"/>
              <a:t> receptionist </a:t>
            </a:r>
            <a:r>
              <a:rPr lang="en-US" sz="2400" dirty="0" err="1" smtClean="0"/>
              <a:t>mengirim</a:t>
            </a:r>
            <a:r>
              <a:rPr lang="en-US" sz="2400" dirty="0" smtClean="0"/>
              <a:t> data </a:t>
            </a:r>
            <a:r>
              <a:rPr lang="en-US" sz="2400" dirty="0" err="1" smtClean="0"/>
              <a:t>barang</a:t>
            </a:r>
            <a:r>
              <a:rPr lang="en-US" sz="2400" dirty="0" smtClean="0"/>
              <a:t> </a:t>
            </a:r>
            <a:r>
              <a:rPr lang="en-US" sz="2400" dirty="0" err="1" smtClean="0"/>
              <a:t>ke</a:t>
            </a:r>
            <a:r>
              <a:rPr lang="en-US" sz="2400" dirty="0" smtClean="0"/>
              <a:t> </a:t>
            </a:r>
            <a:r>
              <a:rPr lang="en-US" sz="2400" dirty="0" err="1" smtClean="0"/>
              <a:t>bagian</a:t>
            </a:r>
            <a:r>
              <a:rPr lang="en-US" sz="2400" dirty="0" smtClean="0"/>
              <a:t> </a:t>
            </a:r>
            <a:r>
              <a:rPr lang="en-US" sz="2400" dirty="0" err="1" smtClean="0"/>
              <a:t>gudang</a:t>
            </a:r>
            <a:r>
              <a:rPr lang="en-US" sz="2400" dirty="0" smtClean="0"/>
              <a:t>. </a:t>
            </a:r>
            <a:r>
              <a:rPr lang="en-US" sz="2400" dirty="0" err="1" smtClean="0"/>
              <a:t>Bagian</a:t>
            </a:r>
            <a:r>
              <a:rPr lang="en-US" sz="2400" dirty="0" smtClean="0"/>
              <a:t> </a:t>
            </a:r>
            <a:r>
              <a:rPr lang="en-US" sz="2400" dirty="0" err="1" smtClean="0"/>
              <a:t>gudang</a:t>
            </a:r>
            <a:r>
              <a:rPr lang="en-US" sz="2400" dirty="0" smtClean="0"/>
              <a:t> </a:t>
            </a:r>
            <a:r>
              <a:rPr lang="en-US" sz="2400" dirty="0" err="1" smtClean="0"/>
              <a:t>akan</a:t>
            </a:r>
            <a:r>
              <a:rPr lang="en-US" sz="2400" dirty="0" smtClean="0"/>
              <a:t> </a:t>
            </a:r>
            <a:r>
              <a:rPr lang="en-US" sz="2400" dirty="0" err="1" smtClean="0"/>
              <a:t>mendata</a:t>
            </a:r>
            <a:r>
              <a:rPr lang="en-US" sz="2400" dirty="0" smtClean="0"/>
              <a:t> </a:t>
            </a:r>
            <a:r>
              <a:rPr lang="en-US" sz="2400" dirty="0" err="1" smtClean="0"/>
              <a:t>barang</a:t>
            </a:r>
            <a:r>
              <a:rPr lang="en-US" sz="2400" dirty="0" smtClean="0"/>
              <a:t> </a:t>
            </a:r>
            <a:r>
              <a:rPr lang="en-US" sz="2400" dirty="0" err="1" smtClean="0"/>
              <a:t>pesanan</a:t>
            </a:r>
            <a:r>
              <a:rPr lang="en-US" sz="2400" dirty="0" smtClean="0"/>
              <a:t> </a:t>
            </a:r>
            <a:r>
              <a:rPr lang="en-US" sz="2400" dirty="0" err="1" smtClean="0"/>
              <a:t>dan</a:t>
            </a:r>
            <a:r>
              <a:rPr lang="en-US" sz="2400" dirty="0" smtClean="0"/>
              <a:t> </a:t>
            </a:r>
            <a:r>
              <a:rPr lang="en-US" sz="2400" dirty="0" err="1" smtClean="0"/>
              <a:t>memberikan</a:t>
            </a:r>
            <a:r>
              <a:rPr lang="en-US" sz="2400" dirty="0" smtClean="0"/>
              <a:t> </a:t>
            </a:r>
            <a:r>
              <a:rPr lang="en-US" sz="2400" dirty="0" err="1" smtClean="0"/>
              <a:t>barangnya</a:t>
            </a:r>
            <a:r>
              <a:rPr lang="en-US" sz="2400" dirty="0" smtClean="0"/>
              <a:t> </a:t>
            </a:r>
            <a:r>
              <a:rPr lang="en-US" sz="2400" dirty="0" err="1" smtClean="0"/>
              <a:t>ke</a:t>
            </a:r>
            <a:r>
              <a:rPr lang="en-US" sz="2400" dirty="0" smtClean="0"/>
              <a:t> </a:t>
            </a:r>
            <a:r>
              <a:rPr lang="en-US" sz="2400" dirty="0" err="1" smtClean="0"/>
              <a:t>bagian</a:t>
            </a:r>
            <a:r>
              <a:rPr lang="en-US" sz="2400" dirty="0" smtClean="0"/>
              <a:t> </a:t>
            </a:r>
            <a:r>
              <a:rPr lang="en-US" sz="2400" dirty="0" err="1" smtClean="0"/>
              <a:t>pengiriman</a:t>
            </a:r>
            <a:r>
              <a:rPr lang="en-US" sz="2400" dirty="0" smtClean="0"/>
              <a:t> </a:t>
            </a:r>
            <a:r>
              <a:rPr lang="en-US" sz="2400" dirty="0" err="1" smtClean="0"/>
              <a:t>barang</a:t>
            </a:r>
            <a:r>
              <a:rPr lang="en-US" sz="2400" dirty="0" smtClean="0"/>
              <a:t>.</a:t>
            </a:r>
          </a:p>
          <a:p>
            <a:pPr algn="just" eaLnBrk="1" hangingPunct="1">
              <a:lnSpc>
                <a:spcPct val="80000"/>
              </a:lnSpc>
            </a:pPr>
            <a:r>
              <a:rPr lang="en-US" sz="2400" dirty="0" err="1" smtClean="0"/>
              <a:t>Bagian</a:t>
            </a:r>
            <a:r>
              <a:rPr lang="en-US" sz="2400" dirty="0" smtClean="0"/>
              <a:t> </a:t>
            </a:r>
            <a:r>
              <a:rPr lang="en-US" sz="2400" dirty="0" err="1" smtClean="0"/>
              <a:t>pengiriman</a:t>
            </a:r>
            <a:r>
              <a:rPr lang="en-US" sz="2400" dirty="0" smtClean="0"/>
              <a:t> </a:t>
            </a:r>
            <a:r>
              <a:rPr lang="en-US" sz="2400" dirty="0" err="1" smtClean="0"/>
              <a:t>barang</a:t>
            </a:r>
            <a:r>
              <a:rPr lang="en-US" sz="2400" dirty="0" smtClean="0"/>
              <a:t> </a:t>
            </a:r>
            <a:r>
              <a:rPr lang="en-US" sz="2400" dirty="0" err="1" smtClean="0"/>
              <a:t>akan</a:t>
            </a:r>
            <a:r>
              <a:rPr lang="en-US" sz="2400" dirty="0" smtClean="0"/>
              <a:t> </a:t>
            </a:r>
            <a:r>
              <a:rPr lang="en-US" sz="2400" dirty="0" err="1" smtClean="0"/>
              <a:t>mengantar</a:t>
            </a:r>
            <a:r>
              <a:rPr lang="en-US" sz="2400" dirty="0" smtClean="0"/>
              <a:t> </a:t>
            </a:r>
            <a:r>
              <a:rPr lang="en-US" sz="2400" dirty="0" err="1" smtClean="0"/>
              <a:t>barang</a:t>
            </a:r>
            <a:r>
              <a:rPr lang="en-US" sz="2400" dirty="0" smtClean="0"/>
              <a:t> </a:t>
            </a:r>
            <a:r>
              <a:rPr lang="en-US" sz="2400" dirty="0" err="1" smtClean="0"/>
              <a:t>tersebut</a:t>
            </a:r>
            <a:r>
              <a:rPr lang="en-US" sz="2400" dirty="0" smtClean="0"/>
              <a:t> </a:t>
            </a:r>
            <a:r>
              <a:rPr lang="en-US" sz="2400" dirty="0" err="1" smtClean="0"/>
              <a:t>ke</a:t>
            </a:r>
            <a:r>
              <a:rPr lang="en-US" sz="2400" dirty="0" smtClean="0"/>
              <a:t> customer, </a:t>
            </a:r>
            <a:r>
              <a:rPr lang="en-US" sz="2400" dirty="0" err="1" smtClean="0"/>
              <a:t>dan</a:t>
            </a:r>
            <a:r>
              <a:rPr lang="en-US" sz="2400" dirty="0" smtClean="0"/>
              <a:t> </a:t>
            </a:r>
            <a:r>
              <a:rPr lang="en-US" sz="2400" dirty="0" err="1" smtClean="0"/>
              <a:t>bagian</a:t>
            </a:r>
            <a:r>
              <a:rPr lang="en-US" sz="2400" dirty="0" smtClean="0"/>
              <a:t> </a:t>
            </a:r>
            <a:r>
              <a:rPr lang="en-US" sz="2400" dirty="0" err="1" smtClean="0"/>
              <a:t>gudang</a:t>
            </a:r>
            <a:r>
              <a:rPr lang="en-US" sz="2400" dirty="0" smtClean="0"/>
              <a:t> </a:t>
            </a:r>
            <a:r>
              <a:rPr lang="en-US" sz="2400" dirty="0" err="1" smtClean="0"/>
              <a:t>akan</a:t>
            </a:r>
            <a:r>
              <a:rPr lang="en-US" sz="2400" dirty="0" smtClean="0"/>
              <a:t> </a:t>
            </a:r>
            <a:r>
              <a:rPr lang="en-US" sz="2400" dirty="0" err="1" smtClean="0"/>
              <a:t>memberitahukan</a:t>
            </a:r>
            <a:r>
              <a:rPr lang="en-US" sz="2400" dirty="0" smtClean="0"/>
              <a:t> </a:t>
            </a:r>
            <a:r>
              <a:rPr lang="en-US" sz="2400" dirty="0" err="1" smtClean="0"/>
              <a:t>kepada</a:t>
            </a:r>
            <a:r>
              <a:rPr lang="en-US" sz="2400" dirty="0" smtClean="0"/>
              <a:t> receptionist </a:t>
            </a:r>
            <a:r>
              <a:rPr lang="en-US" sz="2400" dirty="0" err="1" smtClean="0"/>
              <a:t>bahwa</a:t>
            </a:r>
            <a:r>
              <a:rPr lang="en-US" sz="2400" dirty="0" smtClean="0"/>
              <a:t> </a:t>
            </a:r>
            <a:r>
              <a:rPr lang="en-US" sz="2400" dirty="0" err="1" smtClean="0"/>
              <a:t>barang</a:t>
            </a:r>
            <a:r>
              <a:rPr lang="en-US" sz="2400" dirty="0" smtClean="0"/>
              <a:t> yang </a:t>
            </a:r>
            <a:r>
              <a:rPr lang="en-US" sz="2400" dirty="0" err="1" smtClean="0"/>
              <a:t>telah</a:t>
            </a:r>
            <a:r>
              <a:rPr lang="en-US" sz="2400" dirty="0" smtClean="0"/>
              <a:t> </a:t>
            </a:r>
            <a:r>
              <a:rPr lang="en-US" sz="2400" dirty="0" err="1" smtClean="0"/>
              <a:t>dikirim</a:t>
            </a:r>
            <a:r>
              <a:rPr lang="en-US" sz="2400" dirty="0" smtClean="0"/>
              <a:t>.</a:t>
            </a:r>
          </a:p>
          <a:p>
            <a:pPr algn="just" eaLnBrk="1" hangingPunct="1">
              <a:lnSpc>
                <a:spcPct val="80000"/>
              </a:lnSpc>
            </a:pPr>
            <a:r>
              <a:rPr lang="en-US" sz="2400" dirty="0" err="1" smtClean="0"/>
              <a:t>Apabila</a:t>
            </a:r>
            <a:r>
              <a:rPr lang="en-US" sz="2400" dirty="0" smtClean="0"/>
              <a:t> </a:t>
            </a:r>
            <a:r>
              <a:rPr lang="en-US" sz="2400" dirty="0" err="1" smtClean="0"/>
              <a:t>stok</a:t>
            </a:r>
            <a:r>
              <a:rPr lang="en-US" sz="2400" dirty="0" smtClean="0"/>
              <a:t> </a:t>
            </a:r>
            <a:r>
              <a:rPr lang="en-US" sz="2400" dirty="0" err="1" smtClean="0"/>
              <a:t>barang</a:t>
            </a:r>
            <a:r>
              <a:rPr lang="en-US" sz="2400" dirty="0" smtClean="0"/>
              <a:t> yang </a:t>
            </a:r>
            <a:r>
              <a:rPr lang="en-US" sz="2400" dirty="0" err="1" smtClean="0"/>
              <a:t>dipesan</a:t>
            </a:r>
            <a:r>
              <a:rPr lang="en-US" sz="2400" dirty="0" smtClean="0"/>
              <a:t> </a:t>
            </a:r>
            <a:r>
              <a:rPr lang="en-US" sz="2400" dirty="0" err="1" smtClean="0"/>
              <a:t>oleh</a:t>
            </a:r>
            <a:r>
              <a:rPr lang="en-US" sz="2400" dirty="0" smtClean="0"/>
              <a:t> customer </a:t>
            </a:r>
            <a:r>
              <a:rPr lang="en-US" sz="2400" dirty="0" err="1" smtClean="0"/>
              <a:t>tidak</a:t>
            </a:r>
            <a:r>
              <a:rPr lang="en-US" sz="2400" dirty="0" smtClean="0"/>
              <a:t> </a:t>
            </a:r>
            <a:r>
              <a:rPr lang="en-US" sz="2400" dirty="0" err="1" smtClean="0"/>
              <a:t>ada</a:t>
            </a:r>
            <a:r>
              <a:rPr lang="en-US" sz="2400" dirty="0" smtClean="0"/>
              <a:t>, </a:t>
            </a:r>
            <a:r>
              <a:rPr lang="en-US" sz="2400" dirty="0" err="1" smtClean="0"/>
              <a:t>maka</a:t>
            </a:r>
            <a:r>
              <a:rPr lang="en-US" sz="2400" dirty="0" smtClean="0"/>
              <a:t> </a:t>
            </a:r>
            <a:r>
              <a:rPr lang="en-US" sz="2400" dirty="0" err="1" smtClean="0"/>
              <a:t>bagian</a:t>
            </a:r>
            <a:r>
              <a:rPr lang="en-US" sz="2400" dirty="0" smtClean="0"/>
              <a:t> </a:t>
            </a:r>
            <a:r>
              <a:rPr lang="en-US" sz="2400" dirty="0" err="1" smtClean="0"/>
              <a:t>reseptionist</a:t>
            </a:r>
            <a:r>
              <a:rPr lang="en-US" sz="2400" dirty="0" smtClean="0"/>
              <a:t> </a:t>
            </a:r>
            <a:r>
              <a:rPr lang="en-US" sz="2400" dirty="0" err="1" smtClean="0"/>
              <a:t>akan</a:t>
            </a:r>
            <a:r>
              <a:rPr lang="en-US" sz="2400" dirty="0" smtClean="0"/>
              <a:t> </a:t>
            </a:r>
            <a:r>
              <a:rPr lang="en-US" sz="2400" dirty="0" err="1" smtClean="0"/>
              <a:t>memberitahu</a:t>
            </a:r>
            <a:r>
              <a:rPr lang="en-US" sz="2400" dirty="0" smtClean="0"/>
              <a:t> </a:t>
            </a:r>
            <a:r>
              <a:rPr lang="en-US" sz="2400" dirty="0" err="1" smtClean="0"/>
              <a:t>kepada</a:t>
            </a:r>
            <a:r>
              <a:rPr lang="en-US" sz="2400" dirty="0" smtClean="0"/>
              <a:t> customer </a:t>
            </a:r>
            <a:r>
              <a:rPr lang="en-US" sz="2400" dirty="0" err="1" smtClean="0"/>
              <a:t>bahwa</a:t>
            </a:r>
            <a:r>
              <a:rPr lang="en-US" sz="2400" dirty="0" smtClean="0"/>
              <a:t> </a:t>
            </a:r>
            <a:r>
              <a:rPr lang="en-US" sz="2400" dirty="0" err="1" smtClean="0"/>
              <a:t>barang</a:t>
            </a:r>
            <a:r>
              <a:rPr lang="en-US" sz="2400" dirty="0" smtClean="0"/>
              <a:t> </a:t>
            </a:r>
            <a:r>
              <a:rPr lang="en-US" sz="2400" dirty="0" err="1" smtClean="0"/>
              <a:t>tidak</a:t>
            </a:r>
            <a:r>
              <a:rPr lang="en-US" sz="2400" dirty="0" smtClean="0"/>
              <a:t> </a:t>
            </a:r>
            <a:r>
              <a:rPr lang="en-US" sz="2400" dirty="0" err="1" smtClean="0"/>
              <a:t>ada</a:t>
            </a:r>
            <a:r>
              <a:rPr lang="en-US" sz="2400" dirty="0" smtClean="0"/>
              <a:t>.</a:t>
            </a:r>
          </a:p>
          <a:p>
            <a:pPr algn="just" eaLnBrk="1" hangingPunct="1">
              <a:lnSpc>
                <a:spcPct val="80000"/>
              </a:lnSpc>
            </a:pPr>
            <a:r>
              <a:rPr lang="en-US" sz="2400" dirty="0" err="1" smtClean="0"/>
              <a:t>Sistem</a:t>
            </a:r>
            <a:r>
              <a:rPr lang="en-US" sz="2400" dirty="0" smtClean="0"/>
              <a:t> </a:t>
            </a:r>
            <a:r>
              <a:rPr lang="en-US" sz="2400" dirty="0" err="1" smtClean="0"/>
              <a:t>tersebut</a:t>
            </a:r>
            <a:r>
              <a:rPr lang="en-US" sz="2400" dirty="0" smtClean="0"/>
              <a:t> </a:t>
            </a:r>
            <a:r>
              <a:rPr lang="en-US" sz="2400" dirty="0" err="1" smtClean="0"/>
              <a:t>diharapkan</a:t>
            </a:r>
            <a:r>
              <a:rPr lang="en-US" sz="2400" dirty="0" smtClean="0"/>
              <a:t> </a:t>
            </a:r>
            <a:r>
              <a:rPr lang="en-US" sz="2400" dirty="0" err="1" smtClean="0"/>
              <a:t>dapat</a:t>
            </a:r>
            <a:r>
              <a:rPr lang="en-US" sz="2400" dirty="0" smtClean="0"/>
              <a:t> </a:t>
            </a:r>
            <a:r>
              <a:rPr lang="en-US" sz="2400" dirty="0" err="1" smtClean="0"/>
              <a:t>dikerjakan</a:t>
            </a:r>
            <a:r>
              <a:rPr lang="en-US" sz="2400" dirty="0" smtClean="0"/>
              <a:t> </a:t>
            </a:r>
            <a:r>
              <a:rPr lang="en-US" sz="2400" dirty="0" err="1" smtClean="0"/>
              <a:t>dengan</a:t>
            </a:r>
            <a:r>
              <a:rPr lang="en-US" sz="2400" dirty="0" smtClean="0"/>
              <a:t> </a:t>
            </a:r>
            <a:r>
              <a:rPr lang="en-US" sz="2400" dirty="0" err="1" smtClean="0"/>
              <a:t>waktu</a:t>
            </a:r>
            <a:r>
              <a:rPr lang="en-US" sz="2400" dirty="0" smtClean="0"/>
              <a:t> yang </a:t>
            </a:r>
            <a:r>
              <a:rPr lang="en-US" sz="2400" dirty="0" err="1" smtClean="0"/>
              <a:t>cepat</a:t>
            </a:r>
            <a:r>
              <a:rPr lang="en-US" sz="2400" dirty="0" smtClean="0"/>
              <a:t> </a:t>
            </a:r>
            <a:r>
              <a:rPr lang="en-US" sz="2400" dirty="0" err="1" smtClean="0"/>
              <a:t>dan</a:t>
            </a:r>
            <a:r>
              <a:rPr lang="en-US" sz="2400" dirty="0" smtClean="0"/>
              <a:t> </a:t>
            </a:r>
            <a:r>
              <a:rPr lang="en-US" sz="2400" dirty="0" err="1" smtClean="0"/>
              <a:t>handal</a:t>
            </a:r>
            <a:endParaRPr lang="en-US" sz="2400" dirty="0" smtClean="0"/>
          </a:p>
          <a:p>
            <a:pPr algn="just"/>
            <a:endParaRPr lang="en-US" sz="2400" dirty="0" smtClean="0"/>
          </a:p>
        </p:txBody>
      </p:sp>
    </p:spTree>
    <p:extLst>
      <p:ext uri="{BB962C8B-B14F-4D97-AF65-F5344CB8AC3E}">
        <p14:creationId xmlns:p14="http://schemas.microsoft.com/office/powerpoint/2010/main" val="110447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990600" y="609600"/>
            <a:ext cx="10668000" cy="4495800"/>
          </a:xfrm>
        </p:spPr>
        <p:txBody>
          <a:bodyPr>
            <a:normAutofit/>
          </a:bodyPr>
          <a:lstStyle/>
          <a:p>
            <a:pPr marL="0" indent="0">
              <a:buNone/>
              <a:defRPr/>
            </a:pPr>
            <a:r>
              <a:rPr lang="id-ID" sz="2800" dirty="0"/>
              <a:t>Struktur lapisan ini mendefinisikan data perusahaan pada tingkat yang berbeda. </a:t>
            </a:r>
            <a:endParaRPr lang="en-US" sz="2800" dirty="0"/>
          </a:p>
          <a:p>
            <a:pPr>
              <a:buFont typeface="Wingdings" pitchFamily="2" charset="2"/>
              <a:buNone/>
              <a:defRPr/>
            </a:pPr>
            <a:endParaRPr lang="en-US" sz="2800" dirty="0"/>
          </a:p>
          <a:p>
            <a:pPr>
              <a:defRPr/>
            </a:pPr>
            <a:r>
              <a:rPr lang="id-ID" sz="2800" b="1" dirty="0"/>
              <a:t>Skema Eksternal</a:t>
            </a:r>
            <a:r>
              <a:rPr lang="id-ID" sz="2800" dirty="0"/>
              <a:t> mendefinisikan bagaimana pemakai mengakses  dan melihat output dari RDBMS, bebas dari bagaimana data disimpan atau diakses secara fisik. Akses dan manipulasi seperti ini dilaksanakan oleh pemakai dengan memperkerjakan bahasa prosedural, seperti COBOL atau bahasa query, seperti Structured Query Language (SQL), bahasa standar yang diakui untuk RDBMS.</a:t>
            </a:r>
            <a:endParaRPr lang="en-US" sz="2800" dirty="0"/>
          </a:p>
        </p:txBody>
      </p:sp>
    </p:spTree>
    <p:extLst>
      <p:ext uri="{BB962C8B-B14F-4D97-AF65-F5344CB8AC3E}">
        <p14:creationId xmlns:p14="http://schemas.microsoft.com/office/powerpoint/2010/main" val="87623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1143000" y="152400"/>
            <a:ext cx="10134600" cy="4495800"/>
          </a:xfrm>
        </p:spPr>
        <p:txBody>
          <a:bodyPr>
            <a:normAutofit/>
          </a:bodyPr>
          <a:lstStyle/>
          <a:p>
            <a:r>
              <a:rPr lang="id-ID" sz="2800" b="1" dirty="0"/>
              <a:t>Skema Konseptual</a:t>
            </a:r>
            <a:r>
              <a:rPr lang="id-ID" sz="2800" dirty="0"/>
              <a:t>  yang mendefinisikan model database relasional terdiri dari sekumpulan tabel yang dinormalisasi. Skema konseptual adalah rancangan dari database yang merupakan subyek utama dari bab ini.</a:t>
            </a:r>
            <a:endParaRPr lang="en-US" sz="2800" dirty="0"/>
          </a:p>
          <a:p>
            <a:endParaRPr lang="en-US" sz="2800" dirty="0"/>
          </a:p>
          <a:p>
            <a:r>
              <a:rPr lang="id-ID" sz="2800" b="1" dirty="0"/>
              <a:t>Skema Internal</a:t>
            </a:r>
            <a:r>
              <a:rPr lang="id-ID" sz="2800" dirty="0"/>
              <a:t> terdiri dari organisasi fisik dari data (mis. sekuensial, indeks sekuensial, langsung) dalam hal struktur fisik data dan metode-metode pengaksesan dari sistem operasi komputer.</a:t>
            </a:r>
            <a:endParaRPr lang="en-US" sz="2800" dirty="0"/>
          </a:p>
        </p:txBody>
      </p:sp>
    </p:spTree>
    <p:extLst>
      <p:ext uri="{BB962C8B-B14F-4D97-AF65-F5344CB8AC3E}">
        <p14:creationId xmlns:p14="http://schemas.microsoft.com/office/powerpoint/2010/main" val="1439653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1219200" y="1371600"/>
            <a:ext cx="10439400" cy="4495800"/>
          </a:xfrm>
        </p:spPr>
        <p:txBody>
          <a:bodyPr>
            <a:normAutofit/>
          </a:bodyPr>
          <a:lstStyle/>
          <a:p>
            <a:pPr>
              <a:buFont typeface="Wingdings" pitchFamily="2" charset="2"/>
              <a:buNone/>
            </a:pPr>
            <a:r>
              <a:rPr lang="id-ID" sz="2800" b="1" dirty="0"/>
              <a:t>APAKAH DATABASE RELASIONAL ITU ?</a:t>
            </a:r>
            <a:endParaRPr lang="en-US" sz="2800" dirty="0"/>
          </a:p>
          <a:p>
            <a:r>
              <a:rPr lang="id-ID" sz="2400" dirty="0"/>
              <a:t>Model relasional berdasarkan teori himpunan matematik. Struktur didefinisikan dengan Tabel. Dalam istilah matematika, tabel disebut sebagai Relasi. Profesional sistem sering menggunakan istilah “tabel” dan “relasi” secara  bergantian</a:t>
            </a:r>
            <a:r>
              <a:rPr lang="id-ID" sz="2400" dirty="0" smtClean="0"/>
              <a:t>.</a:t>
            </a:r>
            <a:endParaRPr lang="en-US" sz="2400" dirty="0"/>
          </a:p>
        </p:txBody>
      </p:sp>
    </p:spTree>
    <p:extLst>
      <p:ext uri="{BB962C8B-B14F-4D97-AF65-F5344CB8AC3E}">
        <p14:creationId xmlns:p14="http://schemas.microsoft.com/office/powerpoint/2010/main" val="2518019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1219200" y="1295400"/>
            <a:ext cx="10210800" cy="4495800"/>
          </a:xfrm>
        </p:spPr>
        <p:txBody>
          <a:bodyPr>
            <a:normAutofit lnSpcReduction="10000"/>
          </a:bodyPr>
          <a:lstStyle/>
          <a:p>
            <a:pPr>
              <a:buFont typeface="Wingdings" pitchFamily="2" charset="2"/>
              <a:buNone/>
            </a:pPr>
            <a:r>
              <a:rPr lang="id-ID" sz="2800" b="1" dirty="0"/>
              <a:t>Sifat-sifat Tabel :</a:t>
            </a:r>
            <a:endParaRPr lang="en-US" sz="2800" dirty="0"/>
          </a:p>
          <a:p>
            <a:r>
              <a:rPr lang="id-ID" sz="2400" dirty="0"/>
              <a:t>Duplikasi baris tidak diperbolehkan. Untuk melaksanakan sifat ini, harus terdapat paling sedikit satu atribut atau kombinasi beberapa atribut yang mengidentifikasi secara unik tiap baris dari tabel. Atribut atau kombinasi beberapa atribut yang melaksanakan tugas ini disebut </a:t>
            </a:r>
            <a:r>
              <a:rPr lang="id-ID" sz="2400" b="1" dirty="0"/>
              <a:t>Kunci Primer </a:t>
            </a:r>
            <a:r>
              <a:rPr lang="id-ID" sz="2400" dirty="0"/>
              <a:t>(</a:t>
            </a:r>
            <a:r>
              <a:rPr lang="id-ID" sz="2400" i="1" dirty="0"/>
              <a:t>Primary Key</a:t>
            </a:r>
            <a:r>
              <a:rPr lang="id-ID" sz="2400" dirty="0"/>
              <a:t>). Contoh : Nomor_Mahasiswa, adalah kunci primer yang mengidentifikasi tiap mahasiswa secara unik.</a:t>
            </a:r>
            <a:endParaRPr lang="en-US" sz="2400" dirty="0"/>
          </a:p>
          <a:p>
            <a:r>
              <a:rPr lang="id-ID" sz="2400" dirty="0"/>
              <a:t>Database relasional adalah nilai </a:t>
            </a:r>
            <a:r>
              <a:rPr lang="id-ID" sz="2400" i="1" dirty="0"/>
              <a:t>Primary Key</a:t>
            </a:r>
            <a:r>
              <a:rPr lang="id-ID" sz="2400" dirty="0"/>
              <a:t> tidak boleh mempunyai duplikat atau NIL (NULL, yaitu nilai tidak diketahui).</a:t>
            </a:r>
            <a:endParaRPr lang="en-US" sz="2400" dirty="0"/>
          </a:p>
          <a:p>
            <a:r>
              <a:rPr lang="id-ID" sz="2400" dirty="0"/>
              <a:t>Keterhubungan (</a:t>
            </a:r>
            <a:r>
              <a:rPr lang="id-ID" sz="2400" i="1" dirty="0"/>
              <a:t>relationship</a:t>
            </a:r>
            <a:r>
              <a:rPr lang="id-ID" sz="2400" dirty="0"/>
              <a:t>) antara dua tabel. Jika Tabel R2 mempunyai sebuah </a:t>
            </a:r>
            <a:r>
              <a:rPr lang="id-ID" sz="2400" b="1" dirty="0"/>
              <a:t>Kunci Asing </a:t>
            </a:r>
            <a:r>
              <a:rPr lang="id-ID" sz="2400" dirty="0"/>
              <a:t>(</a:t>
            </a:r>
            <a:r>
              <a:rPr lang="id-ID" sz="2400" i="1" dirty="0"/>
              <a:t>Foreign Key</a:t>
            </a:r>
            <a:r>
              <a:rPr lang="id-ID" sz="2400" dirty="0"/>
              <a:t>) yang cocok dengan kunci primer dari Tabel R1, maka untuk setiap nilai </a:t>
            </a:r>
            <a:r>
              <a:rPr lang="id-ID" sz="2400" i="1" dirty="0"/>
              <a:t>Foreign Key</a:t>
            </a:r>
            <a:r>
              <a:rPr lang="id-ID" sz="2400" dirty="0"/>
              <a:t> harus terdapat sebuah nilai kecocokan dari </a:t>
            </a:r>
            <a:r>
              <a:rPr lang="id-ID" sz="2400" i="1" dirty="0"/>
              <a:t>Primery Key</a:t>
            </a:r>
            <a:r>
              <a:rPr lang="id-ID" sz="2400" dirty="0"/>
              <a:t>, atau nilai </a:t>
            </a:r>
            <a:r>
              <a:rPr lang="id-ID" sz="2400" i="1" dirty="0"/>
              <a:t>Foreign Key</a:t>
            </a:r>
            <a:r>
              <a:rPr lang="id-ID" sz="2400" dirty="0"/>
              <a:t> harus nil.</a:t>
            </a:r>
            <a:endParaRPr lang="en-US" sz="2400" dirty="0"/>
          </a:p>
        </p:txBody>
      </p:sp>
    </p:spTree>
    <p:extLst>
      <p:ext uri="{BB962C8B-B14F-4D97-AF65-F5344CB8AC3E}">
        <p14:creationId xmlns:p14="http://schemas.microsoft.com/office/powerpoint/2010/main" val="578747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1295400" y="1219200"/>
            <a:ext cx="8686800" cy="4343400"/>
          </a:xfrm>
        </p:spPr>
        <p:txBody>
          <a:bodyPr>
            <a:normAutofit/>
          </a:bodyPr>
          <a:lstStyle/>
          <a:p>
            <a:pPr>
              <a:buFont typeface="Wingdings" pitchFamily="2" charset="2"/>
              <a:buNone/>
            </a:pPr>
            <a:r>
              <a:rPr lang="id-ID" sz="2800" b="1" dirty="0"/>
              <a:t>Menggunakan Structures Query Language (SQL)</a:t>
            </a:r>
            <a:endParaRPr lang="en-US" sz="2800" dirty="0"/>
          </a:p>
          <a:p>
            <a:r>
              <a:rPr lang="id-ID" sz="2800" dirty="0"/>
              <a:t>SQL adalah bahasa standar database yang digunakan untuk query, manipulasi dan memperbarui RDBMS. </a:t>
            </a:r>
            <a:endParaRPr lang="en-US" sz="2800" dirty="0"/>
          </a:p>
          <a:p>
            <a:r>
              <a:rPr lang="id-ID" sz="2800" dirty="0"/>
              <a:t>Karena semakin banyak organisasi yang memutuskan untuk mengkonsolidasikan database mereka ke dalam sistem seluas usaha, pengetahuan mengenai SQL akan menjadi kebutuhan untuk para perancang database.</a:t>
            </a:r>
            <a:endParaRPr lang="en-US" sz="2800" dirty="0"/>
          </a:p>
        </p:txBody>
      </p:sp>
    </p:spTree>
    <p:extLst>
      <p:ext uri="{BB962C8B-B14F-4D97-AF65-F5344CB8AC3E}">
        <p14:creationId xmlns:p14="http://schemas.microsoft.com/office/powerpoint/2010/main" val="357823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1143000" y="1371600"/>
            <a:ext cx="10134600" cy="4343400"/>
          </a:xfrm>
        </p:spPr>
        <p:txBody>
          <a:bodyPr>
            <a:normAutofit fontScale="92500" lnSpcReduction="10000"/>
          </a:bodyPr>
          <a:lstStyle/>
          <a:p>
            <a:pPr algn="ctr">
              <a:buFont typeface="Wingdings" pitchFamily="2" charset="2"/>
              <a:buNone/>
            </a:pPr>
            <a:r>
              <a:rPr lang="en-US" sz="2800" b="1" dirty="0"/>
              <a:t>PEMODELAN DATA</a:t>
            </a:r>
          </a:p>
          <a:p>
            <a:r>
              <a:rPr lang="en-US" sz="2400" dirty="0"/>
              <a:t>Model </a:t>
            </a:r>
            <a:r>
              <a:rPr lang="en-US" sz="2400" dirty="0" err="1"/>
              <a:t>Sistem</a:t>
            </a:r>
            <a:r>
              <a:rPr lang="en-US" sz="2400" dirty="0"/>
              <a:t> </a:t>
            </a:r>
            <a:r>
              <a:rPr lang="en-US" sz="2400" dirty="0" err="1"/>
              <a:t>memainkan</a:t>
            </a:r>
            <a:r>
              <a:rPr lang="en-US" sz="2400" dirty="0"/>
              <a:t> </a:t>
            </a:r>
            <a:r>
              <a:rPr lang="en-US" sz="2400" dirty="0" err="1"/>
              <a:t>peran</a:t>
            </a:r>
            <a:r>
              <a:rPr lang="en-US" sz="2400" dirty="0"/>
              <a:t> </a:t>
            </a:r>
            <a:r>
              <a:rPr lang="en-US" sz="2400" dirty="0" err="1"/>
              <a:t>penting</a:t>
            </a:r>
            <a:r>
              <a:rPr lang="en-US" sz="2400" dirty="0"/>
              <a:t> </a:t>
            </a:r>
            <a:r>
              <a:rPr lang="en-US" sz="2400" dirty="0" err="1"/>
              <a:t>dalam</a:t>
            </a:r>
            <a:r>
              <a:rPr lang="en-US" sz="2400" dirty="0"/>
              <a:t> </a:t>
            </a:r>
            <a:r>
              <a:rPr lang="en-US" sz="2400" dirty="0" err="1"/>
              <a:t>pengembangan</a:t>
            </a:r>
            <a:r>
              <a:rPr lang="en-US" sz="2400" dirty="0"/>
              <a:t> </a:t>
            </a:r>
            <a:r>
              <a:rPr lang="en-US" sz="2400" dirty="0" err="1"/>
              <a:t>sistem</a:t>
            </a:r>
            <a:r>
              <a:rPr lang="en-US" sz="2400" dirty="0"/>
              <a:t>. </a:t>
            </a:r>
          </a:p>
          <a:p>
            <a:r>
              <a:rPr lang="en-US" sz="2400" dirty="0"/>
              <a:t>Data modelling/</a:t>
            </a:r>
            <a:r>
              <a:rPr lang="en-US" sz="2400" dirty="0" err="1"/>
              <a:t>pemodelan</a:t>
            </a:r>
            <a:r>
              <a:rPr lang="en-US" sz="2400" dirty="0"/>
              <a:t> data </a:t>
            </a:r>
            <a:r>
              <a:rPr lang="en-US" sz="2400" dirty="0" err="1"/>
              <a:t>sebagai</a:t>
            </a:r>
            <a:r>
              <a:rPr lang="en-US" sz="2400" dirty="0"/>
              <a:t> </a:t>
            </a:r>
            <a:r>
              <a:rPr lang="en-US" sz="2400" dirty="0" err="1"/>
              <a:t>teknik</a:t>
            </a:r>
            <a:r>
              <a:rPr lang="en-US" sz="2400" dirty="0"/>
              <a:t> </a:t>
            </a:r>
            <a:r>
              <a:rPr lang="en-US" sz="2400" dirty="0" err="1"/>
              <a:t>untuk</a:t>
            </a:r>
            <a:r>
              <a:rPr lang="en-US" sz="2400" dirty="0"/>
              <a:t> </a:t>
            </a:r>
            <a:r>
              <a:rPr lang="en-US" sz="2400" dirty="0" err="1"/>
              <a:t>mendefinisikan</a:t>
            </a:r>
            <a:r>
              <a:rPr lang="en-US" sz="2400" dirty="0"/>
              <a:t>  </a:t>
            </a:r>
            <a:r>
              <a:rPr lang="en-US" sz="2400" dirty="0" err="1"/>
              <a:t>persyaratan</a:t>
            </a:r>
            <a:r>
              <a:rPr lang="en-US" sz="2400" dirty="0"/>
              <a:t> </a:t>
            </a:r>
            <a:r>
              <a:rPr lang="en-US" sz="2400" dirty="0" err="1"/>
              <a:t>bisnis</a:t>
            </a:r>
            <a:r>
              <a:rPr lang="en-US" sz="2400" dirty="0"/>
              <a:t> </a:t>
            </a:r>
            <a:r>
              <a:rPr lang="en-US" sz="2400" dirty="0" err="1"/>
              <a:t>untuk</a:t>
            </a:r>
            <a:r>
              <a:rPr lang="en-US" sz="2400" dirty="0"/>
              <a:t> </a:t>
            </a:r>
            <a:r>
              <a:rPr lang="en-US" sz="2400" dirty="0" err="1"/>
              <a:t>sebuah</a:t>
            </a:r>
            <a:r>
              <a:rPr lang="en-US" sz="2400" dirty="0"/>
              <a:t> database.</a:t>
            </a:r>
          </a:p>
          <a:p>
            <a:r>
              <a:rPr lang="en-US" sz="2400" dirty="0" err="1"/>
              <a:t>Pemodelan</a:t>
            </a:r>
            <a:r>
              <a:rPr lang="en-US" sz="2400" dirty="0"/>
              <a:t> data </a:t>
            </a:r>
            <a:r>
              <a:rPr lang="en-US" sz="2400" dirty="0" err="1"/>
              <a:t>kadang</a:t>
            </a:r>
            <a:r>
              <a:rPr lang="en-US" sz="2400" dirty="0"/>
              <a:t> </a:t>
            </a:r>
            <a:r>
              <a:rPr lang="en-US" sz="2400" dirty="0" err="1"/>
              <a:t>disebut</a:t>
            </a:r>
            <a:r>
              <a:rPr lang="en-US" sz="2400" dirty="0"/>
              <a:t> </a:t>
            </a:r>
            <a:r>
              <a:rPr lang="en-US" sz="2400" dirty="0" err="1"/>
              <a:t>pemodelan</a:t>
            </a:r>
            <a:r>
              <a:rPr lang="en-US" sz="2400" dirty="0"/>
              <a:t> database </a:t>
            </a:r>
            <a:r>
              <a:rPr lang="en-US" sz="2400" dirty="0" err="1"/>
              <a:t>karena</a:t>
            </a:r>
            <a:r>
              <a:rPr lang="en-US" sz="2400" dirty="0"/>
              <a:t> model data </a:t>
            </a:r>
            <a:r>
              <a:rPr lang="en-US" sz="2400" dirty="0" err="1"/>
              <a:t>kadang-kadang</a:t>
            </a:r>
            <a:r>
              <a:rPr lang="en-US" sz="2400" dirty="0"/>
              <a:t> </a:t>
            </a:r>
            <a:r>
              <a:rPr lang="en-US" sz="2400" dirty="0" err="1"/>
              <a:t>diimplementasikan</a:t>
            </a:r>
            <a:r>
              <a:rPr lang="en-US" sz="2400" dirty="0"/>
              <a:t> </a:t>
            </a:r>
            <a:r>
              <a:rPr lang="en-US" sz="2400" dirty="0" err="1"/>
              <a:t>sebagai</a:t>
            </a:r>
            <a:r>
              <a:rPr lang="en-US" sz="2400" dirty="0"/>
              <a:t> </a:t>
            </a:r>
            <a:r>
              <a:rPr lang="en-US" sz="2400" dirty="0" err="1"/>
              <a:t>sebuah</a:t>
            </a:r>
            <a:r>
              <a:rPr lang="en-US" sz="2400" dirty="0"/>
              <a:t> database.</a:t>
            </a:r>
          </a:p>
          <a:p>
            <a:r>
              <a:rPr lang="en-US" sz="2400" dirty="0" err="1"/>
              <a:t>Menganalisa</a:t>
            </a:r>
            <a:r>
              <a:rPr lang="en-US" sz="2400" dirty="0"/>
              <a:t> </a:t>
            </a:r>
            <a:r>
              <a:rPr lang="en-US" sz="2400" dirty="0" err="1"/>
              <a:t>dan</a:t>
            </a:r>
            <a:r>
              <a:rPr lang="en-US" sz="2400" dirty="0"/>
              <a:t> </a:t>
            </a:r>
            <a:r>
              <a:rPr lang="en-US" sz="2400" dirty="0" err="1"/>
              <a:t>memodelkan</a:t>
            </a:r>
            <a:r>
              <a:rPr lang="en-US" sz="2400" dirty="0"/>
              <a:t> data </a:t>
            </a:r>
            <a:r>
              <a:rPr lang="en-US" sz="2400" dirty="0" err="1"/>
              <a:t>dan</a:t>
            </a:r>
            <a:r>
              <a:rPr lang="en-US" sz="2400" dirty="0"/>
              <a:t> </a:t>
            </a:r>
            <a:r>
              <a:rPr lang="en-US" sz="2400" dirty="0" err="1"/>
              <a:t>fungsi</a:t>
            </a:r>
            <a:r>
              <a:rPr lang="en-US" sz="2400" dirty="0"/>
              <a:t> </a:t>
            </a:r>
            <a:r>
              <a:rPr lang="en-US" sz="2400" dirty="0" err="1"/>
              <a:t>bisnis</a:t>
            </a:r>
            <a:r>
              <a:rPr lang="en-US" sz="2400" dirty="0"/>
              <a:t> </a:t>
            </a:r>
            <a:r>
              <a:rPr lang="en-US" sz="2400" dirty="0" err="1"/>
              <a:t>merupakan</a:t>
            </a:r>
            <a:r>
              <a:rPr lang="en-US" sz="2400" dirty="0"/>
              <a:t> </a:t>
            </a:r>
            <a:r>
              <a:rPr lang="en-US" sz="2400" dirty="0" err="1"/>
              <a:t>langkah</a:t>
            </a:r>
            <a:r>
              <a:rPr lang="en-US" sz="2400" dirty="0"/>
              <a:t> </a:t>
            </a:r>
            <a:r>
              <a:rPr lang="en-US" sz="2400" dirty="0" err="1"/>
              <a:t>pertama</a:t>
            </a:r>
            <a:r>
              <a:rPr lang="en-US" sz="2400" dirty="0"/>
              <a:t> </a:t>
            </a:r>
            <a:r>
              <a:rPr lang="en-US" sz="2400" dirty="0" err="1"/>
              <a:t>dalam</a:t>
            </a:r>
            <a:r>
              <a:rPr lang="en-US" sz="2400" dirty="0"/>
              <a:t> </a:t>
            </a:r>
            <a:r>
              <a:rPr lang="en-US" sz="2400" dirty="0" err="1"/>
              <a:t>pem</a:t>
            </a:r>
            <a:r>
              <a:rPr lang="en-US" sz="2400" dirty="0"/>
              <a:t> </a:t>
            </a:r>
            <a:r>
              <a:rPr lang="en-US" sz="2400" dirty="0" err="1"/>
              <a:t>buatan</a:t>
            </a:r>
            <a:r>
              <a:rPr lang="en-US" sz="2400" dirty="0"/>
              <a:t> </a:t>
            </a:r>
            <a:r>
              <a:rPr lang="en-US" sz="2400" dirty="0" err="1"/>
              <a:t>sistem</a:t>
            </a:r>
            <a:r>
              <a:rPr lang="en-US" sz="2400" dirty="0"/>
              <a:t> </a:t>
            </a:r>
            <a:r>
              <a:rPr lang="en-US" sz="2400" dirty="0" err="1"/>
              <a:t>informasi</a:t>
            </a:r>
            <a:r>
              <a:rPr lang="en-US" sz="2400" dirty="0"/>
              <a:t> yang </a:t>
            </a:r>
            <a:r>
              <a:rPr lang="en-US" sz="2400" dirty="0" err="1"/>
              <a:t>sukses</a:t>
            </a:r>
            <a:endParaRPr lang="en-US" sz="2400" dirty="0"/>
          </a:p>
          <a:p>
            <a:r>
              <a:rPr lang="en-US" sz="2400" dirty="0"/>
              <a:t>Model Entity-Relationship </a:t>
            </a:r>
            <a:r>
              <a:rPr lang="en-US" sz="2400" dirty="0" err="1"/>
              <a:t>akan</a:t>
            </a:r>
            <a:r>
              <a:rPr lang="en-US" sz="2400" dirty="0"/>
              <a:t> </a:t>
            </a:r>
            <a:r>
              <a:rPr lang="en-US" sz="2400" dirty="0" err="1"/>
              <a:t>didapatkan</a:t>
            </a:r>
            <a:r>
              <a:rPr lang="en-US" sz="2400" dirty="0"/>
              <a:t> data-data yang </a:t>
            </a:r>
            <a:r>
              <a:rPr lang="en-US" sz="2400" dirty="0" err="1"/>
              <a:t>dibutuhkan</a:t>
            </a:r>
            <a:r>
              <a:rPr lang="en-US" sz="2400" dirty="0"/>
              <a:t> </a:t>
            </a:r>
          </a:p>
          <a:p>
            <a:r>
              <a:rPr lang="en-US" sz="2400" dirty="0" err="1"/>
              <a:t>Dengan</a:t>
            </a:r>
            <a:r>
              <a:rPr lang="en-US" sz="2400" dirty="0"/>
              <a:t> </a:t>
            </a:r>
            <a:r>
              <a:rPr lang="en-US" sz="2400" dirty="0" err="1"/>
              <a:t>pendefinisian</a:t>
            </a:r>
            <a:r>
              <a:rPr lang="en-US" sz="2400" dirty="0"/>
              <a:t> </a:t>
            </a:r>
            <a:r>
              <a:rPr lang="en-US" sz="2400" dirty="0" err="1"/>
              <a:t>fungsi</a:t>
            </a:r>
            <a:r>
              <a:rPr lang="en-US" sz="2400" dirty="0"/>
              <a:t> </a:t>
            </a:r>
            <a:r>
              <a:rPr lang="en-US" sz="2400" dirty="0" err="1"/>
              <a:t>bisnis</a:t>
            </a:r>
            <a:r>
              <a:rPr lang="en-US" sz="2400" dirty="0"/>
              <a:t> </a:t>
            </a:r>
            <a:r>
              <a:rPr lang="en-US" sz="2400" dirty="0" err="1"/>
              <a:t>maka</a:t>
            </a:r>
            <a:r>
              <a:rPr lang="en-US" sz="2400" dirty="0"/>
              <a:t> </a:t>
            </a:r>
            <a:r>
              <a:rPr lang="en-US" sz="2400" dirty="0" err="1"/>
              <a:t>didapatkan</a:t>
            </a:r>
            <a:r>
              <a:rPr lang="en-US" sz="2400" dirty="0"/>
              <a:t> </a:t>
            </a:r>
            <a:r>
              <a:rPr lang="en-US" sz="2400" dirty="0" err="1"/>
              <a:t>kejelasan</a:t>
            </a:r>
            <a:r>
              <a:rPr lang="en-US" sz="2400" dirty="0"/>
              <a:t> </a:t>
            </a:r>
            <a:r>
              <a:rPr lang="en-US" sz="2400" dirty="0" err="1"/>
              <a:t>aktifitas</a:t>
            </a:r>
            <a:r>
              <a:rPr lang="en-US" sz="2400" dirty="0"/>
              <a:t> yang </a:t>
            </a:r>
            <a:r>
              <a:rPr lang="en-US" sz="2400" dirty="0" err="1"/>
              <a:t>dilakukan</a:t>
            </a:r>
            <a:r>
              <a:rPr lang="en-US" sz="2400" dirty="0"/>
              <a:t> </a:t>
            </a:r>
            <a:r>
              <a:rPr lang="en-US" sz="2400" dirty="0" err="1"/>
              <a:t>dalam</a:t>
            </a:r>
            <a:r>
              <a:rPr lang="en-US" sz="2400" dirty="0"/>
              <a:t> system.</a:t>
            </a:r>
          </a:p>
          <a:p>
            <a:pPr>
              <a:buFont typeface="Wingdings" pitchFamily="2" charset="2"/>
              <a:buNone/>
            </a:pPr>
            <a:endParaRPr lang="en-US" sz="2800" dirty="0"/>
          </a:p>
        </p:txBody>
      </p:sp>
    </p:spTree>
    <p:extLst>
      <p:ext uri="{BB962C8B-B14F-4D97-AF65-F5344CB8AC3E}">
        <p14:creationId xmlns:p14="http://schemas.microsoft.com/office/powerpoint/2010/main" val="1643268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338</TotalTime>
  <Words>1258</Words>
  <Application>Microsoft Office PowerPoint</Application>
  <PresentationFormat>Widescreen</PresentationFormat>
  <Paragraphs>205</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Calibri Light</vt:lpstr>
      <vt:lpstr>Times New Roman</vt:lpstr>
      <vt:lpstr>Wingdings</vt:lpstr>
      <vt:lpstr>Retrospect</vt:lpstr>
      <vt:lpstr>Visio</vt:lpstr>
      <vt:lpstr>Rekayasa Perangkat Lunak  Fadly Febriya M.Kom</vt:lpstr>
      <vt:lpstr>1. PERANCANGAN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Kasus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Dan Perancangan Sistem Informasi  Irman Hariman email : irmanhariman@gmail.com</dc:title>
  <dc:creator>Iir</dc:creator>
  <cp:lastModifiedBy>fadly febriya</cp:lastModifiedBy>
  <cp:revision>27</cp:revision>
  <cp:lastPrinted>2011-09-14T09:06:22Z</cp:lastPrinted>
  <dcterms:created xsi:type="dcterms:W3CDTF">2011-09-25T13:44:13Z</dcterms:created>
  <dcterms:modified xsi:type="dcterms:W3CDTF">2021-11-07T05:04:59Z</dcterms:modified>
</cp:coreProperties>
</file>