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9"/>
  </p:notesMasterIdLst>
  <p:sldIdLst>
    <p:sldId id="256" r:id="rId2"/>
    <p:sldId id="308" r:id="rId3"/>
    <p:sldId id="309" r:id="rId4"/>
    <p:sldId id="310" r:id="rId5"/>
    <p:sldId id="311" r:id="rId6"/>
    <p:sldId id="312" r:id="rId7"/>
    <p:sldId id="307" r:id="rId8"/>
    <p:sldId id="259" r:id="rId9"/>
    <p:sldId id="302" r:id="rId10"/>
    <p:sldId id="301" r:id="rId11"/>
    <p:sldId id="258" r:id="rId12"/>
    <p:sldId id="257" r:id="rId13"/>
    <p:sldId id="261" r:id="rId14"/>
    <p:sldId id="276" r:id="rId15"/>
    <p:sldId id="298" r:id="rId16"/>
    <p:sldId id="300" r:id="rId17"/>
    <p:sldId id="297" r:id="rId18"/>
    <p:sldId id="299" r:id="rId19"/>
    <p:sldId id="269" r:id="rId20"/>
    <p:sldId id="303" r:id="rId21"/>
    <p:sldId id="304" r:id="rId22"/>
    <p:sldId id="305" r:id="rId23"/>
    <p:sldId id="306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</p:sldIdLst>
  <p:sldSz cx="9144000" cy="5143500" type="screen16x9"/>
  <p:notesSz cx="6858000" cy="9144000"/>
  <p:embeddedFontLst>
    <p:embeddedFont>
      <p:font typeface="Advent Pro SemiBold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Fira Sans Condensed Medium" panose="020B0603050000020004" pitchFamily="34" charset="0"/>
      <p:regular r:id="rId48"/>
      <p:bold r:id="rId49"/>
      <p:italic r:id="rId50"/>
      <p:boldItalic r:id="rId51"/>
    </p:embeddedFont>
    <p:embeddedFont>
      <p:font typeface="Fira Sans Extra Condensed Medium" panose="020B0604020202020204" charset="0"/>
      <p:regular r:id="rId52"/>
      <p:bold r:id="rId53"/>
      <p:italic r:id="rId54"/>
      <p:boldItalic r:id="rId55"/>
    </p:embeddedFont>
    <p:embeddedFont>
      <p:font typeface="Livvic Light" pitchFamily="2" charset="0"/>
      <p:regular r:id="rId56"/>
      <p:italic r:id="rId57"/>
    </p:embeddedFont>
    <p:embeddedFont>
      <p:font typeface="Maven Pro" panose="020B0604020202020204" charset="0"/>
      <p:regular r:id="rId58"/>
      <p:bold r:id="rId59"/>
    </p:embeddedFont>
    <p:embeddedFont>
      <p:font typeface="Nunito Light" pitchFamily="2" charset="0"/>
      <p:regular r:id="rId60"/>
      <p:italic r:id="rId61"/>
    </p:embeddedFont>
    <p:embeddedFont>
      <p:font typeface="Share Tech" panose="020B0604020202020204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002845"/>
    <a:srgbClr val="FF9973"/>
    <a:srgbClr val="E89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E61B9-7203-41E7-AE5E-BA4309D2CB58}">
  <a:tblStyle styleId="{15EE61B9-7203-41E7-AE5E-BA4309D2C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244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2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050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95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29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81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03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12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65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79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11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7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08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7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8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3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1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318521" y="2173152"/>
            <a:ext cx="6705960" cy="872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Manajemen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Perangkat Input/Output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B6E60A3C-C094-D32A-D02D-B9B430F9EAEE}"/>
              </a:ext>
            </a:extLst>
          </p:cNvPr>
          <p:cNvSpPr txBox="1">
            <a:spLocks/>
          </p:cNvSpPr>
          <p:nvPr/>
        </p:nvSpPr>
        <p:spPr>
          <a:xfrm>
            <a:off x="443600" y="4629888"/>
            <a:ext cx="5585900" cy="36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en-US" sz="1600" b="1" dirty="0"/>
              <a:t>K</a:t>
            </a:r>
            <a:r>
              <a:rPr lang="en-ID" sz="1600" b="1" dirty="0" err="1"/>
              <a:t>elompok</a:t>
            </a:r>
            <a:r>
              <a:rPr lang="en-ID" sz="1600" b="1" dirty="0"/>
              <a:t> 2</a:t>
            </a:r>
          </a:p>
          <a:p>
            <a:pPr algn="l"/>
            <a:r>
              <a:rPr lang="en-ID" sz="1600" dirty="0"/>
              <a:t>Ade </a:t>
            </a:r>
            <a:r>
              <a:rPr lang="en-ID" sz="1600" dirty="0" err="1"/>
              <a:t>Hikmat</a:t>
            </a:r>
            <a:r>
              <a:rPr lang="en-ID" sz="1600" dirty="0"/>
              <a:t> </a:t>
            </a:r>
            <a:r>
              <a:rPr lang="en-ID" sz="1600" dirty="0" err="1"/>
              <a:t>Pauji</a:t>
            </a:r>
            <a:r>
              <a:rPr lang="en-ID" sz="1600" dirty="0"/>
              <a:t> Ridwan	(22552011130)</a:t>
            </a:r>
          </a:p>
          <a:p>
            <a:pPr algn="l"/>
            <a:r>
              <a:rPr lang="en-ID" sz="1600" dirty="0"/>
              <a:t>Andry Alif Firdaus		(23552012002)</a:t>
            </a:r>
          </a:p>
          <a:p>
            <a:pPr algn="l"/>
            <a:r>
              <a:rPr lang="en-ID" sz="1600" dirty="0"/>
              <a:t>Fahmi Agung </a:t>
            </a:r>
            <a:r>
              <a:rPr lang="en-ID" sz="1600" dirty="0" err="1"/>
              <a:t>Tajul</a:t>
            </a:r>
            <a:r>
              <a:rPr lang="en-ID" sz="1600" dirty="0"/>
              <a:t> Abidin 	(22552011139)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800">
              <a:latin typeface="Maven Pro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pemakai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Menjamin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file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sah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(valid)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Optimasi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endParaRPr lang="en-ID" sz="1800" kern="10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I/O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beragam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Meminimalkan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mengeliminasi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potensi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kehilangan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kerusakan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I/O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pemakai</a:t>
            </a:r>
            <a:r>
              <a:rPr lang="en-ID" sz="18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system multiuser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537210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Sasaran Sistem Manajemen File</a:t>
            </a:r>
            <a:endParaRPr b="1" dirty="0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92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25574" y="3667652"/>
            <a:ext cx="192561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Mengetahui file yang tak terpakai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6666262" y="3667652"/>
            <a:ext cx="161257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Memudahkkan pencarian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06047" y="3667652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Meminimalisir resiko kehilangan file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06047" y="291673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25574" y="291673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71747" y="739024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Manfaat Manajemen File </a:t>
            </a:r>
            <a:endParaRPr b="1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48451" y="291673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06047" y="183360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25574" y="1833602"/>
            <a:ext cx="824100" cy="824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48451" y="183360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06047" y="224565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25574" y="224565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48451" y="224565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72555" y="265771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29496" y="194011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58305" y="1955512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71915" y="1955499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670;p31">
            <a:extLst>
              <a:ext uri="{FF2B5EF4-FFF2-40B4-BE49-F238E27FC236}">
                <a16:creationId xmlns:a16="http://schemas.microsoft.com/office/drawing/2014/main" id="{946B1CB7-1147-B98C-0FC1-E772E9DA0D65}"/>
              </a:ext>
            </a:extLst>
          </p:cNvPr>
          <p:cNvSpPr/>
          <p:nvPr/>
        </p:nvSpPr>
        <p:spPr>
          <a:xfrm>
            <a:off x="724080" y="1243759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2000" dirty="0">
              <a:latin typeface="Maven Pro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Penciptaan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memodifikasi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Mekanisme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pemakaian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bersamaan</a:t>
            </a:r>
            <a:endParaRPr lang="en-ID" sz="1600" kern="100" dirty="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600" kern="1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backup dan recovery </a:t>
            </a:r>
            <a:r>
              <a:rPr lang="en-ID" sz="1600" kern="1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sz="1600" kern="1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kehilangan</a:t>
            </a:r>
            <a:r>
              <a:rPr lang="en-ID" sz="1600" kern="1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endParaRPr lang="en-ID" sz="1600" kern="100" dirty="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mengacu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simbolik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(symbolic name)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penamaan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mengacu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ID" sz="1600" kern="1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rahasia</a:t>
            </a:r>
            <a:endParaRPr lang="en-ID" sz="1600" kern="100" dirty="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6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</a:t>
            </a:r>
            <a:endParaRPr sz="1600" dirty="0"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Maven Pro" panose="020B060402020202020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Fungsi Manajemen File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95C99192-90EE-13A1-4038-49A9FB2CBF1C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Arsitektur </a:t>
            </a:r>
            <a:r>
              <a:rPr lang="en" b="1"/>
              <a:t>Pengelolaan File</a:t>
            </a:r>
            <a:endParaRPr sz="3000" b="1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919666" y="12700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898AC"/>
                </a:solidFill>
              </a:rPr>
              <a:t>Manajemen File</a:t>
            </a:r>
            <a:endParaRPr b="1">
              <a:solidFill>
                <a:srgbClr val="E898AC"/>
              </a:solidFill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054074" y="3358528"/>
            <a:ext cx="220921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73"/>
                </a:solidFill>
              </a:rPr>
              <a:t>Manajemen Ruang Penyimpanan</a:t>
            </a:r>
            <a:endParaRPr b="1">
              <a:solidFill>
                <a:srgbClr val="FF9973"/>
              </a:solidFill>
            </a:endParaRP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724217" y="3903510"/>
            <a:ext cx="244051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Berkaitan dengan jaminan informasi pada file tak terkorupsi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303954" y="1256649"/>
            <a:ext cx="1881300" cy="644700"/>
          </a:xfrm>
          <a:prstGeom prst="rect">
            <a:avLst/>
          </a:prstGeom>
          <a:solidFill>
            <a:srgbClr val="002845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FCC"/>
                </a:solidFill>
              </a:rPr>
              <a:t>Sistem Akses</a:t>
            </a:r>
            <a:endParaRPr b="1">
              <a:solidFill>
                <a:srgbClr val="00CFCC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013244" y="1756854"/>
            <a:ext cx="245409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Berkaitan dengan bagaimana cara data disimpan pada file diakses</a:t>
            </a:r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729514" y="1790547"/>
            <a:ext cx="228277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Berkaitan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penyediaan</a:t>
            </a:r>
            <a:r>
              <a:rPr lang="en-US"/>
              <a:t> </a:t>
            </a:r>
            <a:r>
              <a:rPr lang="en-US" err="1"/>
              <a:t>mekanisme</a:t>
            </a:r>
            <a:r>
              <a:rPr lang="en-US"/>
              <a:t> </a:t>
            </a:r>
            <a:r>
              <a:rPr lang="en-US" err="1"/>
              <a:t>operasi</a:t>
            </a:r>
            <a:r>
              <a:rPr lang="en-US"/>
              <a:t> pada file</a:t>
            </a:r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952016" y="3896794"/>
            <a:ext cx="245409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Berkaitan dengan alokasi ruang untuk file di perangkat penyimpanan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05207" y="354419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898830" y="1673711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54419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 flipV="1">
            <a:off x="4234725" y="2035661"/>
            <a:ext cx="664105" cy="2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3990677" y="2274092"/>
            <a:ext cx="1146585" cy="13936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29107" y="3906146"/>
            <a:ext cx="68016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B925F5F-2331-BB54-2C89-1581E43EB9A3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5919666" y="3372614"/>
            <a:ext cx="1881300" cy="644700"/>
          </a:xfrm>
        </p:spPr>
        <p:txBody>
          <a:bodyPr/>
          <a:lstStyle/>
          <a:p>
            <a:r>
              <a:rPr lang="en-US" b="1" err="1">
                <a:solidFill>
                  <a:srgbClr val="00CFCC"/>
                </a:solidFill>
              </a:rPr>
              <a:t>Mekanisme</a:t>
            </a:r>
            <a:r>
              <a:rPr lang="en-US" b="1">
                <a:solidFill>
                  <a:srgbClr val="00CFCC"/>
                </a:solidFill>
              </a:rPr>
              <a:t> </a:t>
            </a:r>
            <a:r>
              <a:rPr lang="en-US" b="1" err="1">
                <a:solidFill>
                  <a:srgbClr val="00CFCC"/>
                </a:solidFill>
              </a:rPr>
              <a:t>Integritas</a:t>
            </a:r>
            <a:r>
              <a:rPr lang="en-US" b="1">
                <a:solidFill>
                  <a:srgbClr val="00CFCC"/>
                </a:solidFill>
              </a:rPr>
              <a:t> File</a:t>
            </a:r>
            <a:endParaRPr lang="en-ID" b="1">
              <a:solidFill>
                <a:srgbClr val="00CFCC"/>
              </a:solidFill>
            </a:endParaRPr>
          </a:p>
        </p:txBody>
      </p:sp>
      <p:sp>
        <p:nvSpPr>
          <p:cNvPr id="8" name="Google Shape;670;p31">
            <a:extLst>
              <a:ext uri="{FF2B5EF4-FFF2-40B4-BE49-F238E27FC236}">
                <a16:creationId xmlns:a16="http://schemas.microsoft.com/office/drawing/2014/main" id="{93579EB3-D84C-D0D3-1CF0-7BF0004C3ECE}"/>
              </a:ext>
            </a:extLst>
          </p:cNvPr>
          <p:cNvSpPr/>
          <p:nvPr/>
        </p:nvSpPr>
        <p:spPr>
          <a:xfrm>
            <a:off x="621630" y="93626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-108152" y="675954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Tipe </a:t>
            </a:r>
            <a:r>
              <a:rPr lang="en"/>
              <a:t>File</a:t>
            </a:r>
            <a:endParaRPr sz="300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011830" y="291829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Reguler File</a:t>
            </a:r>
            <a:endParaRPr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260810" y="3411736"/>
            <a:ext cx="3467973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berisi informasi, terdiri dari            file ASCII dan biner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(ASCII, bahasa yang digunakan komputer untuk mengubah huruf, angka, dan tanda baca menjadi bahasa yang bisa dimengerti oleh komputer, contohnya huruf “A” akan diubah menjadi 65.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/>
              <a:t>B</a:t>
            </a:r>
            <a:r>
              <a:rPr lang="en" sz="1100" dirty="0"/>
              <a:t>iner, kode yang dipahami komputer yaitu 1 dan 0)</a:t>
            </a:r>
            <a:endParaRPr sz="1100" dirty="0"/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987676" y="182116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3"/>
                </a:solidFill>
              </a:rPr>
              <a:t>1</a:t>
            </a:r>
            <a:endParaRPr sz="5400">
              <a:solidFill>
                <a:schemeClr val="accent3"/>
              </a:solidFill>
            </a:endParaRPr>
          </a:p>
        </p:txBody>
      </p:sp>
      <p:grpSp>
        <p:nvGrpSpPr>
          <p:cNvPr id="4" name="Google Shape;1434;p48">
            <a:extLst>
              <a:ext uri="{FF2B5EF4-FFF2-40B4-BE49-F238E27FC236}">
                <a16:creationId xmlns:a16="http://schemas.microsoft.com/office/drawing/2014/main" id="{BCFD2617-E3A3-C4A3-808E-F10C67B83802}"/>
              </a:ext>
            </a:extLst>
          </p:cNvPr>
          <p:cNvGrpSpPr/>
          <p:nvPr/>
        </p:nvGrpSpPr>
        <p:grpSpPr>
          <a:xfrm>
            <a:off x="1216634" y="1580859"/>
            <a:ext cx="1463951" cy="1486595"/>
            <a:chOff x="238125" y="3745825"/>
            <a:chExt cx="1319000" cy="1318725"/>
          </a:xfrm>
        </p:grpSpPr>
        <p:sp>
          <p:nvSpPr>
            <p:cNvPr id="5" name="Google Shape;1435;p48">
              <a:extLst>
                <a:ext uri="{FF2B5EF4-FFF2-40B4-BE49-F238E27FC236}">
                  <a16:creationId xmlns:a16="http://schemas.microsoft.com/office/drawing/2014/main" id="{9B0D7595-9F88-1971-E578-F84A5BEEADA7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6;p48">
              <a:extLst>
                <a:ext uri="{FF2B5EF4-FFF2-40B4-BE49-F238E27FC236}">
                  <a16:creationId xmlns:a16="http://schemas.microsoft.com/office/drawing/2014/main" id="{344A5E08-8620-30F2-1F06-D9F8034440B5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7;p48">
              <a:extLst>
                <a:ext uri="{FF2B5EF4-FFF2-40B4-BE49-F238E27FC236}">
                  <a16:creationId xmlns:a16="http://schemas.microsoft.com/office/drawing/2014/main" id="{8D5D664D-C1D0-0F82-74F3-0EF25BE28D87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8;p48">
              <a:extLst>
                <a:ext uri="{FF2B5EF4-FFF2-40B4-BE49-F238E27FC236}">
                  <a16:creationId xmlns:a16="http://schemas.microsoft.com/office/drawing/2014/main" id="{2AFF022E-A3DB-9C9A-F865-45D227B7DAA5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9;p48">
              <a:extLst>
                <a:ext uri="{FF2B5EF4-FFF2-40B4-BE49-F238E27FC236}">
                  <a16:creationId xmlns:a16="http://schemas.microsoft.com/office/drawing/2014/main" id="{5D247E72-28A6-0589-235C-7D98BFEB7E9F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0;p48">
              <a:extLst>
                <a:ext uri="{FF2B5EF4-FFF2-40B4-BE49-F238E27FC236}">
                  <a16:creationId xmlns:a16="http://schemas.microsoft.com/office/drawing/2014/main" id="{CCE2AEFE-4167-7C7B-5148-80D398413A6D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1;p48">
              <a:extLst>
                <a:ext uri="{FF2B5EF4-FFF2-40B4-BE49-F238E27FC236}">
                  <a16:creationId xmlns:a16="http://schemas.microsoft.com/office/drawing/2014/main" id="{7E98344F-F6A4-3EFF-8F41-5C140A1D72D0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2;p48">
              <a:extLst>
                <a:ext uri="{FF2B5EF4-FFF2-40B4-BE49-F238E27FC236}">
                  <a16:creationId xmlns:a16="http://schemas.microsoft.com/office/drawing/2014/main" id="{F2F938CC-EA51-2BC2-20CA-026E46FE4B6B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3;p48">
              <a:extLst>
                <a:ext uri="{FF2B5EF4-FFF2-40B4-BE49-F238E27FC236}">
                  <a16:creationId xmlns:a16="http://schemas.microsoft.com/office/drawing/2014/main" id="{2D3E2AA5-80DA-FDBD-CE4F-60A78A58B18E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4;p48">
              <a:extLst>
                <a:ext uri="{FF2B5EF4-FFF2-40B4-BE49-F238E27FC236}">
                  <a16:creationId xmlns:a16="http://schemas.microsoft.com/office/drawing/2014/main" id="{BC3F5671-D45A-5C18-076C-FDC204AC84EA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5;p48">
              <a:extLst>
                <a:ext uri="{FF2B5EF4-FFF2-40B4-BE49-F238E27FC236}">
                  <a16:creationId xmlns:a16="http://schemas.microsoft.com/office/drawing/2014/main" id="{E47EE599-351D-42BA-8730-7794B8AB317B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6;p48">
              <a:extLst>
                <a:ext uri="{FF2B5EF4-FFF2-40B4-BE49-F238E27FC236}">
                  <a16:creationId xmlns:a16="http://schemas.microsoft.com/office/drawing/2014/main" id="{01804699-46E9-DA11-3E1E-1AEB9BFFFF74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7;p48">
              <a:extLst>
                <a:ext uri="{FF2B5EF4-FFF2-40B4-BE49-F238E27FC236}">
                  <a16:creationId xmlns:a16="http://schemas.microsoft.com/office/drawing/2014/main" id="{1D009F2E-D5CD-0F4E-9AF1-2B6986275DF1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8;p48">
              <a:extLst>
                <a:ext uri="{FF2B5EF4-FFF2-40B4-BE49-F238E27FC236}">
                  <a16:creationId xmlns:a16="http://schemas.microsoft.com/office/drawing/2014/main" id="{466C3361-954D-ABF9-EE99-D7C2FE5CD953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9;p48">
              <a:extLst>
                <a:ext uri="{FF2B5EF4-FFF2-40B4-BE49-F238E27FC236}">
                  <a16:creationId xmlns:a16="http://schemas.microsoft.com/office/drawing/2014/main" id="{3AC517F0-5248-4633-567A-04D5AA21EFC9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0;p48">
              <a:extLst>
                <a:ext uri="{FF2B5EF4-FFF2-40B4-BE49-F238E27FC236}">
                  <a16:creationId xmlns:a16="http://schemas.microsoft.com/office/drawing/2014/main" id="{D6E498BD-263A-BF4A-5F5B-33F9BB23396E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1;p48">
              <a:extLst>
                <a:ext uri="{FF2B5EF4-FFF2-40B4-BE49-F238E27FC236}">
                  <a16:creationId xmlns:a16="http://schemas.microsoft.com/office/drawing/2014/main" id="{C7D9F3EC-92A7-B201-77D3-56D3103AEF72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2;p48">
              <a:extLst>
                <a:ext uri="{FF2B5EF4-FFF2-40B4-BE49-F238E27FC236}">
                  <a16:creationId xmlns:a16="http://schemas.microsoft.com/office/drawing/2014/main" id="{850231F6-087F-6E5B-B133-E1DD20773FB7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3;p48">
              <a:extLst>
                <a:ext uri="{FF2B5EF4-FFF2-40B4-BE49-F238E27FC236}">
                  <a16:creationId xmlns:a16="http://schemas.microsoft.com/office/drawing/2014/main" id="{059488A8-7060-89F3-C96E-E3B06CAF025C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4;p48">
              <a:extLst>
                <a:ext uri="{FF2B5EF4-FFF2-40B4-BE49-F238E27FC236}">
                  <a16:creationId xmlns:a16="http://schemas.microsoft.com/office/drawing/2014/main" id="{2B01C167-1BD8-4591-2B11-382766AD5884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5;p48">
              <a:extLst>
                <a:ext uri="{FF2B5EF4-FFF2-40B4-BE49-F238E27FC236}">
                  <a16:creationId xmlns:a16="http://schemas.microsoft.com/office/drawing/2014/main" id="{F4E30C75-E25B-7881-44B7-7AD8A1677416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6;p48">
              <a:extLst>
                <a:ext uri="{FF2B5EF4-FFF2-40B4-BE49-F238E27FC236}">
                  <a16:creationId xmlns:a16="http://schemas.microsoft.com/office/drawing/2014/main" id="{77EBA95F-7F22-D87F-C328-FA20FB4927EE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7;p48">
              <a:extLst>
                <a:ext uri="{FF2B5EF4-FFF2-40B4-BE49-F238E27FC236}">
                  <a16:creationId xmlns:a16="http://schemas.microsoft.com/office/drawing/2014/main" id="{9A592B6B-5B95-42F0-7CA3-FF3B8D827290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8;p48">
              <a:extLst>
                <a:ext uri="{FF2B5EF4-FFF2-40B4-BE49-F238E27FC236}">
                  <a16:creationId xmlns:a16="http://schemas.microsoft.com/office/drawing/2014/main" id="{7F2FC8FD-DDA1-B79F-AF41-AF914E867A11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9;p48">
              <a:extLst>
                <a:ext uri="{FF2B5EF4-FFF2-40B4-BE49-F238E27FC236}">
                  <a16:creationId xmlns:a16="http://schemas.microsoft.com/office/drawing/2014/main" id="{E6ECBA34-EC0A-3DAC-EE07-B251229E2EB7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0;p48">
              <a:extLst>
                <a:ext uri="{FF2B5EF4-FFF2-40B4-BE49-F238E27FC236}">
                  <a16:creationId xmlns:a16="http://schemas.microsoft.com/office/drawing/2014/main" id="{AC5B719E-D1AC-FFCF-5183-9FB1A917CF92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1;p48">
              <a:extLst>
                <a:ext uri="{FF2B5EF4-FFF2-40B4-BE49-F238E27FC236}">
                  <a16:creationId xmlns:a16="http://schemas.microsoft.com/office/drawing/2014/main" id="{0D0E1ECD-2FE6-FFEA-BBF1-B686C6C0EF07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2;p48">
              <a:extLst>
                <a:ext uri="{FF2B5EF4-FFF2-40B4-BE49-F238E27FC236}">
                  <a16:creationId xmlns:a16="http://schemas.microsoft.com/office/drawing/2014/main" id="{4DD6B7D5-D63D-9805-80B1-7E212E26D24D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3;p48">
              <a:extLst>
                <a:ext uri="{FF2B5EF4-FFF2-40B4-BE49-F238E27FC236}">
                  <a16:creationId xmlns:a16="http://schemas.microsoft.com/office/drawing/2014/main" id="{88813FD7-6D9D-7784-441F-ECCC7FC4F43D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4;p48">
              <a:extLst>
                <a:ext uri="{FF2B5EF4-FFF2-40B4-BE49-F238E27FC236}">
                  <a16:creationId xmlns:a16="http://schemas.microsoft.com/office/drawing/2014/main" id="{7006C932-266E-15CA-F8DF-113A81371B04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5;p48">
              <a:extLst>
                <a:ext uri="{FF2B5EF4-FFF2-40B4-BE49-F238E27FC236}">
                  <a16:creationId xmlns:a16="http://schemas.microsoft.com/office/drawing/2014/main" id="{68D7BDEA-571E-9769-D7D1-23C9C03EBA5F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6;p48">
              <a:extLst>
                <a:ext uri="{FF2B5EF4-FFF2-40B4-BE49-F238E27FC236}">
                  <a16:creationId xmlns:a16="http://schemas.microsoft.com/office/drawing/2014/main" id="{FC6FA260-0AF1-D80B-5D8B-A5D3BC2F300A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7;p48">
              <a:extLst>
                <a:ext uri="{FF2B5EF4-FFF2-40B4-BE49-F238E27FC236}">
                  <a16:creationId xmlns:a16="http://schemas.microsoft.com/office/drawing/2014/main" id="{866B704E-0196-7260-D84B-CFA29590D4F9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8;p48">
              <a:extLst>
                <a:ext uri="{FF2B5EF4-FFF2-40B4-BE49-F238E27FC236}">
                  <a16:creationId xmlns:a16="http://schemas.microsoft.com/office/drawing/2014/main" id="{43DCC3AB-8A2C-592E-6A50-2AE2A179081B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9;p48">
              <a:extLst>
                <a:ext uri="{FF2B5EF4-FFF2-40B4-BE49-F238E27FC236}">
                  <a16:creationId xmlns:a16="http://schemas.microsoft.com/office/drawing/2014/main" id="{E935F369-683F-C686-1421-FCAC905A4670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0;p48">
              <a:extLst>
                <a:ext uri="{FF2B5EF4-FFF2-40B4-BE49-F238E27FC236}">
                  <a16:creationId xmlns:a16="http://schemas.microsoft.com/office/drawing/2014/main" id="{B6B08F77-B4E2-C1B8-9CC8-749A84B12B57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1;p48">
              <a:extLst>
                <a:ext uri="{FF2B5EF4-FFF2-40B4-BE49-F238E27FC236}">
                  <a16:creationId xmlns:a16="http://schemas.microsoft.com/office/drawing/2014/main" id="{E09B6957-C253-A8FD-9E95-965435F07E19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2;p48">
              <a:extLst>
                <a:ext uri="{FF2B5EF4-FFF2-40B4-BE49-F238E27FC236}">
                  <a16:creationId xmlns:a16="http://schemas.microsoft.com/office/drawing/2014/main" id="{126E3B2C-626F-BFF6-BFDE-78F40B6B2029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3;p48">
              <a:extLst>
                <a:ext uri="{FF2B5EF4-FFF2-40B4-BE49-F238E27FC236}">
                  <a16:creationId xmlns:a16="http://schemas.microsoft.com/office/drawing/2014/main" id="{3CEEC474-1B8E-B532-8FFC-70E9B95DABF3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4;p48">
              <a:extLst>
                <a:ext uri="{FF2B5EF4-FFF2-40B4-BE49-F238E27FC236}">
                  <a16:creationId xmlns:a16="http://schemas.microsoft.com/office/drawing/2014/main" id="{1327C5E7-0273-6336-A2A4-25AB5EB6392A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5;p48">
              <a:extLst>
                <a:ext uri="{FF2B5EF4-FFF2-40B4-BE49-F238E27FC236}">
                  <a16:creationId xmlns:a16="http://schemas.microsoft.com/office/drawing/2014/main" id="{EF17BB26-781F-8CEB-3595-6DC3B93CFC9E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56;p45">
            <a:extLst>
              <a:ext uri="{FF2B5EF4-FFF2-40B4-BE49-F238E27FC236}">
                <a16:creationId xmlns:a16="http://schemas.microsoft.com/office/drawing/2014/main" id="{CD42A259-8D23-EDB0-C18D-05C54647CB39}"/>
              </a:ext>
            </a:extLst>
          </p:cNvPr>
          <p:cNvSpPr txBox="1">
            <a:spLocks/>
          </p:cNvSpPr>
          <p:nvPr/>
        </p:nvSpPr>
        <p:spPr>
          <a:xfrm>
            <a:off x="4054924" y="292320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D"/>
              <a:t>Special File</a:t>
            </a:r>
          </a:p>
        </p:txBody>
      </p:sp>
      <p:sp>
        <p:nvSpPr>
          <p:cNvPr id="57" name="Google Shape;1257;p45">
            <a:extLst>
              <a:ext uri="{FF2B5EF4-FFF2-40B4-BE49-F238E27FC236}">
                <a16:creationId xmlns:a16="http://schemas.microsoft.com/office/drawing/2014/main" id="{2D123618-9F15-8479-0582-7563A4A78D0D}"/>
              </a:ext>
            </a:extLst>
          </p:cNvPr>
          <p:cNvSpPr txBox="1">
            <a:spLocks/>
          </p:cNvSpPr>
          <p:nvPr/>
        </p:nvSpPr>
        <p:spPr>
          <a:xfrm>
            <a:off x="4054924" y="3496016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File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memodelkan</a:t>
            </a:r>
            <a:r>
              <a:rPr lang="en-US"/>
              <a:t> </a:t>
            </a:r>
            <a:r>
              <a:rPr lang="en-US" err="1"/>
              <a:t>perangkat</a:t>
            </a:r>
            <a:r>
              <a:rPr lang="en-US"/>
              <a:t> I/O </a:t>
            </a:r>
            <a:r>
              <a:rPr lang="en-US" err="1"/>
              <a:t>seperti</a:t>
            </a:r>
            <a:r>
              <a:rPr lang="en-US"/>
              <a:t> terminal, printer, modem, </a:t>
            </a:r>
            <a:r>
              <a:rPr lang="en-US" err="1"/>
              <a:t>dll</a:t>
            </a:r>
            <a:endParaRPr lang="en-US"/>
          </a:p>
        </p:txBody>
      </p:sp>
      <p:sp>
        <p:nvSpPr>
          <p:cNvPr id="58" name="Google Shape;1323;p45">
            <a:extLst>
              <a:ext uri="{FF2B5EF4-FFF2-40B4-BE49-F238E27FC236}">
                <a16:creationId xmlns:a16="http://schemas.microsoft.com/office/drawing/2014/main" id="{28474475-1082-6EBB-80C9-FCB9A3EC5579}"/>
              </a:ext>
            </a:extLst>
          </p:cNvPr>
          <p:cNvSpPr txBox="1">
            <a:spLocks/>
          </p:cNvSpPr>
          <p:nvPr/>
        </p:nvSpPr>
        <p:spPr>
          <a:xfrm>
            <a:off x="4050434" y="1826083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5400">
                <a:solidFill>
                  <a:schemeClr val="accent3"/>
                </a:solidFill>
              </a:rPr>
              <a:t>2</a:t>
            </a:r>
          </a:p>
        </p:txBody>
      </p:sp>
      <p:grpSp>
        <p:nvGrpSpPr>
          <p:cNvPr id="59" name="Google Shape;1434;p48">
            <a:extLst>
              <a:ext uri="{FF2B5EF4-FFF2-40B4-BE49-F238E27FC236}">
                <a16:creationId xmlns:a16="http://schemas.microsoft.com/office/drawing/2014/main" id="{E4892CC9-9AA5-DB47-1C3A-90F512261C87}"/>
              </a:ext>
            </a:extLst>
          </p:cNvPr>
          <p:cNvGrpSpPr/>
          <p:nvPr/>
        </p:nvGrpSpPr>
        <p:grpSpPr>
          <a:xfrm>
            <a:off x="4257254" y="1585775"/>
            <a:ext cx="1463951" cy="1486595"/>
            <a:chOff x="238125" y="3745825"/>
            <a:chExt cx="1319000" cy="1318725"/>
          </a:xfrm>
        </p:grpSpPr>
        <p:sp>
          <p:nvSpPr>
            <p:cNvPr id="60" name="Google Shape;1435;p48">
              <a:extLst>
                <a:ext uri="{FF2B5EF4-FFF2-40B4-BE49-F238E27FC236}">
                  <a16:creationId xmlns:a16="http://schemas.microsoft.com/office/drawing/2014/main" id="{4C2C1209-B357-17ED-05C8-E01400807E4B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6;p48">
              <a:extLst>
                <a:ext uri="{FF2B5EF4-FFF2-40B4-BE49-F238E27FC236}">
                  <a16:creationId xmlns:a16="http://schemas.microsoft.com/office/drawing/2014/main" id="{655241CE-C06E-1327-3402-65B319240C78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7;p48">
              <a:extLst>
                <a:ext uri="{FF2B5EF4-FFF2-40B4-BE49-F238E27FC236}">
                  <a16:creationId xmlns:a16="http://schemas.microsoft.com/office/drawing/2014/main" id="{23BB401C-5329-D2AF-8B15-090B86DE26A7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8;p48">
              <a:extLst>
                <a:ext uri="{FF2B5EF4-FFF2-40B4-BE49-F238E27FC236}">
                  <a16:creationId xmlns:a16="http://schemas.microsoft.com/office/drawing/2014/main" id="{6A3D0EE9-5F6B-DA12-C137-F61BB3F23AD5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439;p48">
              <a:extLst>
                <a:ext uri="{FF2B5EF4-FFF2-40B4-BE49-F238E27FC236}">
                  <a16:creationId xmlns:a16="http://schemas.microsoft.com/office/drawing/2014/main" id="{4742E7F7-59B7-F0E1-4A8B-70BA33360224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440;p48">
              <a:extLst>
                <a:ext uri="{FF2B5EF4-FFF2-40B4-BE49-F238E27FC236}">
                  <a16:creationId xmlns:a16="http://schemas.microsoft.com/office/drawing/2014/main" id="{7927074B-75AB-D0C1-B1B8-9DC7488130DB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441;p48">
              <a:extLst>
                <a:ext uri="{FF2B5EF4-FFF2-40B4-BE49-F238E27FC236}">
                  <a16:creationId xmlns:a16="http://schemas.microsoft.com/office/drawing/2014/main" id="{E1FB8868-2C43-1B91-12C5-54A869CB8EB5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442;p48">
              <a:extLst>
                <a:ext uri="{FF2B5EF4-FFF2-40B4-BE49-F238E27FC236}">
                  <a16:creationId xmlns:a16="http://schemas.microsoft.com/office/drawing/2014/main" id="{A5A15F37-CA26-E75D-A96A-DEB0394E1881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443;p48">
              <a:extLst>
                <a:ext uri="{FF2B5EF4-FFF2-40B4-BE49-F238E27FC236}">
                  <a16:creationId xmlns:a16="http://schemas.microsoft.com/office/drawing/2014/main" id="{72475B48-069F-62E4-0C5E-E6E3DDE110B2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444;p48">
              <a:extLst>
                <a:ext uri="{FF2B5EF4-FFF2-40B4-BE49-F238E27FC236}">
                  <a16:creationId xmlns:a16="http://schemas.microsoft.com/office/drawing/2014/main" id="{814C883F-1A74-FF34-B13E-4C03FC672813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445;p48">
              <a:extLst>
                <a:ext uri="{FF2B5EF4-FFF2-40B4-BE49-F238E27FC236}">
                  <a16:creationId xmlns:a16="http://schemas.microsoft.com/office/drawing/2014/main" id="{1B8203A2-0D9C-4291-1B44-31DDBA8BFB24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446;p48">
              <a:extLst>
                <a:ext uri="{FF2B5EF4-FFF2-40B4-BE49-F238E27FC236}">
                  <a16:creationId xmlns:a16="http://schemas.microsoft.com/office/drawing/2014/main" id="{AA312BC0-68D2-B319-BB17-8FBC3A3EC994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447;p48">
              <a:extLst>
                <a:ext uri="{FF2B5EF4-FFF2-40B4-BE49-F238E27FC236}">
                  <a16:creationId xmlns:a16="http://schemas.microsoft.com/office/drawing/2014/main" id="{56E4FF0F-6244-D3D4-78E2-8D32BFBA9A45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448;p48">
              <a:extLst>
                <a:ext uri="{FF2B5EF4-FFF2-40B4-BE49-F238E27FC236}">
                  <a16:creationId xmlns:a16="http://schemas.microsoft.com/office/drawing/2014/main" id="{763BBB8B-651D-C254-669F-8B6D1FF74A61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449;p48">
              <a:extLst>
                <a:ext uri="{FF2B5EF4-FFF2-40B4-BE49-F238E27FC236}">
                  <a16:creationId xmlns:a16="http://schemas.microsoft.com/office/drawing/2014/main" id="{44534F9A-B933-AB07-A68F-179B1B5D5A6A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450;p48">
              <a:extLst>
                <a:ext uri="{FF2B5EF4-FFF2-40B4-BE49-F238E27FC236}">
                  <a16:creationId xmlns:a16="http://schemas.microsoft.com/office/drawing/2014/main" id="{723D9466-1549-00B9-BBFF-9533B6D72E36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451;p48">
              <a:extLst>
                <a:ext uri="{FF2B5EF4-FFF2-40B4-BE49-F238E27FC236}">
                  <a16:creationId xmlns:a16="http://schemas.microsoft.com/office/drawing/2014/main" id="{0656F653-E70A-D2C9-CB6C-6F37C31F06F3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452;p48">
              <a:extLst>
                <a:ext uri="{FF2B5EF4-FFF2-40B4-BE49-F238E27FC236}">
                  <a16:creationId xmlns:a16="http://schemas.microsoft.com/office/drawing/2014/main" id="{F809B0FA-0810-C164-D12F-7DBFF0616B3B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453;p48">
              <a:extLst>
                <a:ext uri="{FF2B5EF4-FFF2-40B4-BE49-F238E27FC236}">
                  <a16:creationId xmlns:a16="http://schemas.microsoft.com/office/drawing/2014/main" id="{9F04AF44-A46C-B46C-0756-660BD5267ABB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454;p48">
              <a:extLst>
                <a:ext uri="{FF2B5EF4-FFF2-40B4-BE49-F238E27FC236}">
                  <a16:creationId xmlns:a16="http://schemas.microsoft.com/office/drawing/2014/main" id="{538EF213-916B-45CA-B6E7-A5DBC7E6B735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455;p48">
              <a:extLst>
                <a:ext uri="{FF2B5EF4-FFF2-40B4-BE49-F238E27FC236}">
                  <a16:creationId xmlns:a16="http://schemas.microsoft.com/office/drawing/2014/main" id="{129B0822-E0D2-711B-A6F6-79F3D70E4E3F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456;p48">
              <a:extLst>
                <a:ext uri="{FF2B5EF4-FFF2-40B4-BE49-F238E27FC236}">
                  <a16:creationId xmlns:a16="http://schemas.microsoft.com/office/drawing/2014/main" id="{91E4E049-B580-FF7A-80D4-5928BED0274B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457;p48">
              <a:extLst>
                <a:ext uri="{FF2B5EF4-FFF2-40B4-BE49-F238E27FC236}">
                  <a16:creationId xmlns:a16="http://schemas.microsoft.com/office/drawing/2014/main" id="{8BF9D199-C518-6110-DAF3-8A3864234FFF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458;p48">
              <a:extLst>
                <a:ext uri="{FF2B5EF4-FFF2-40B4-BE49-F238E27FC236}">
                  <a16:creationId xmlns:a16="http://schemas.microsoft.com/office/drawing/2014/main" id="{64A04DA8-6489-DC05-9F5F-20C3929852D2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459;p48">
              <a:extLst>
                <a:ext uri="{FF2B5EF4-FFF2-40B4-BE49-F238E27FC236}">
                  <a16:creationId xmlns:a16="http://schemas.microsoft.com/office/drawing/2014/main" id="{AA6460C1-172D-DC38-3F77-B893682CF830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460;p48">
              <a:extLst>
                <a:ext uri="{FF2B5EF4-FFF2-40B4-BE49-F238E27FC236}">
                  <a16:creationId xmlns:a16="http://schemas.microsoft.com/office/drawing/2014/main" id="{A52D2DFC-E647-10D4-2C2E-65FB91B0C307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461;p48">
              <a:extLst>
                <a:ext uri="{FF2B5EF4-FFF2-40B4-BE49-F238E27FC236}">
                  <a16:creationId xmlns:a16="http://schemas.microsoft.com/office/drawing/2014/main" id="{5B6611FA-8D4A-879B-8ADB-6D99076BDC9F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462;p48">
              <a:extLst>
                <a:ext uri="{FF2B5EF4-FFF2-40B4-BE49-F238E27FC236}">
                  <a16:creationId xmlns:a16="http://schemas.microsoft.com/office/drawing/2014/main" id="{69A647D4-64CF-FD4B-ED9E-6A759CE5A097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463;p48">
              <a:extLst>
                <a:ext uri="{FF2B5EF4-FFF2-40B4-BE49-F238E27FC236}">
                  <a16:creationId xmlns:a16="http://schemas.microsoft.com/office/drawing/2014/main" id="{5EC89FBD-43BC-B78B-B52B-851A93E152CB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464;p48">
              <a:extLst>
                <a:ext uri="{FF2B5EF4-FFF2-40B4-BE49-F238E27FC236}">
                  <a16:creationId xmlns:a16="http://schemas.microsoft.com/office/drawing/2014/main" id="{B8E219A1-99E8-2489-6E3A-80439CC560BE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465;p48">
              <a:extLst>
                <a:ext uri="{FF2B5EF4-FFF2-40B4-BE49-F238E27FC236}">
                  <a16:creationId xmlns:a16="http://schemas.microsoft.com/office/drawing/2014/main" id="{89FAB63B-C6B9-C6C1-E9CB-B0EECDA45A31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466;p48">
              <a:extLst>
                <a:ext uri="{FF2B5EF4-FFF2-40B4-BE49-F238E27FC236}">
                  <a16:creationId xmlns:a16="http://schemas.microsoft.com/office/drawing/2014/main" id="{7AEA39F2-9922-7B1D-BE2B-E0B254C7C629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467;p48">
              <a:extLst>
                <a:ext uri="{FF2B5EF4-FFF2-40B4-BE49-F238E27FC236}">
                  <a16:creationId xmlns:a16="http://schemas.microsoft.com/office/drawing/2014/main" id="{059D4EBC-9D27-FA11-0B5B-D0C5FA85A1D7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468;p48">
              <a:extLst>
                <a:ext uri="{FF2B5EF4-FFF2-40B4-BE49-F238E27FC236}">
                  <a16:creationId xmlns:a16="http://schemas.microsoft.com/office/drawing/2014/main" id="{4B892C1D-0C7A-4F26-D7D2-22FCD8836575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469;p48">
              <a:extLst>
                <a:ext uri="{FF2B5EF4-FFF2-40B4-BE49-F238E27FC236}">
                  <a16:creationId xmlns:a16="http://schemas.microsoft.com/office/drawing/2014/main" id="{00FEA277-B639-09FF-6DC3-FABF0C09E5EA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470;p48">
              <a:extLst>
                <a:ext uri="{FF2B5EF4-FFF2-40B4-BE49-F238E27FC236}">
                  <a16:creationId xmlns:a16="http://schemas.microsoft.com/office/drawing/2014/main" id="{43F9B8C1-2CD6-DC6E-37ED-278D59C1B74B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471;p48">
              <a:extLst>
                <a:ext uri="{FF2B5EF4-FFF2-40B4-BE49-F238E27FC236}">
                  <a16:creationId xmlns:a16="http://schemas.microsoft.com/office/drawing/2014/main" id="{5AD6F312-0174-72C0-AA1D-BC287F65142A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472;p48">
              <a:extLst>
                <a:ext uri="{FF2B5EF4-FFF2-40B4-BE49-F238E27FC236}">
                  <a16:creationId xmlns:a16="http://schemas.microsoft.com/office/drawing/2014/main" id="{627684FC-806D-3A3C-69B4-EE3CFD3BCC8F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473;p48">
              <a:extLst>
                <a:ext uri="{FF2B5EF4-FFF2-40B4-BE49-F238E27FC236}">
                  <a16:creationId xmlns:a16="http://schemas.microsoft.com/office/drawing/2014/main" id="{C88E8F87-B47A-FEBF-6163-66FCA2E682A3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474;p48">
              <a:extLst>
                <a:ext uri="{FF2B5EF4-FFF2-40B4-BE49-F238E27FC236}">
                  <a16:creationId xmlns:a16="http://schemas.microsoft.com/office/drawing/2014/main" id="{BBA04442-21A6-4225-1DCA-5D8CB6A4EC7C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475;p48">
              <a:extLst>
                <a:ext uri="{FF2B5EF4-FFF2-40B4-BE49-F238E27FC236}">
                  <a16:creationId xmlns:a16="http://schemas.microsoft.com/office/drawing/2014/main" id="{EADA4548-0910-1D12-E155-3B72BBCC436A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6;p45">
            <a:extLst>
              <a:ext uri="{FF2B5EF4-FFF2-40B4-BE49-F238E27FC236}">
                <a16:creationId xmlns:a16="http://schemas.microsoft.com/office/drawing/2014/main" id="{003718C2-8A17-1953-01FB-81BED7271D58}"/>
              </a:ext>
            </a:extLst>
          </p:cNvPr>
          <p:cNvSpPr txBox="1">
            <a:spLocks/>
          </p:cNvSpPr>
          <p:nvPr/>
        </p:nvSpPr>
        <p:spPr>
          <a:xfrm>
            <a:off x="6689977" y="29232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D"/>
              <a:t>Directory File</a:t>
            </a:r>
          </a:p>
        </p:txBody>
      </p:sp>
      <p:sp>
        <p:nvSpPr>
          <p:cNvPr id="1324" name="Google Shape;1257;p45">
            <a:extLst>
              <a:ext uri="{FF2B5EF4-FFF2-40B4-BE49-F238E27FC236}">
                <a16:creationId xmlns:a16="http://schemas.microsoft.com/office/drawing/2014/main" id="{09DC2BA4-9C64-D9D5-0701-3640D5D055A9}"/>
              </a:ext>
            </a:extLst>
          </p:cNvPr>
          <p:cNvSpPr txBox="1">
            <a:spLocks/>
          </p:cNvSpPr>
          <p:nvPr/>
        </p:nvSpPr>
        <p:spPr>
          <a:xfrm>
            <a:off x="6404842" y="3496014"/>
            <a:ext cx="2506473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File </a:t>
            </a:r>
            <a:r>
              <a:rPr lang="en-US" err="1"/>
              <a:t>direktori</a:t>
            </a:r>
            <a:r>
              <a:rPr lang="en-US"/>
              <a:t> </a:t>
            </a:r>
            <a:r>
              <a:rPr lang="en-US" err="1"/>
              <a:t>merupakan</a:t>
            </a:r>
            <a:r>
              <a:rPr lang="en-US"/>
              <a:t> file </a:t>
            </a:r>
            <a:r>
              <a:rPr lang="en-US" err="1"/>
              <a:t>berisi</a:t>
            </a:r>
            <a:r>
              <a:rPr lang="en-US"/>
              <a:t> </a:t>
            </a:r>
            <a:r>
              <a:rPr lang="en-US" err="1"/>
              <a:t>informasi-informasi</a:t>
            </a:r>
            <a:r>
              <a:rPr lang="en-US"/>
              <a:t> </a:t>
            </a:r>
            <a:r>
              <a:rPr lang="en-US" err="1"/>
              <a:t>mengenai</a:t>
            </a:r>
            <a:r>
              <a:rPr lang="en-US"/>
              <a:t> file-file yang </a:t>
            </a:r>
            <a:r>
              <a:rPr lang="en-US" err="1"/>
              <a:t>termasuk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direktori</a:t>
            </a:r>
            <a:r>
              <a:rPr lang="en-US"/>
              <a:t> </a:t>
            </a:r>
            <a:r>
              <a:rPr lang="en-US" err="1"/>
              <a:t>itu</a:t>
            </a:r>
            <a:endParaRPr lang="en-US"/>
          </a:p>
        </p:txBody>
      </p:sp>
      <p:sp>
        <p:nvSpPr>
          <p:cNvPr id="1325" name="Google Shape;1323;p45">
            <a:extLst>
              <a:ext uri="{FF2B5EF4-FFF2-40B4-BE49-F238E27FC236}">
                <a16:creationId xmlns:a16="http://schemas.microsoft.com/office/drawing/2014/main" id="{77C5EE53-B41F-56DA-7FE9-0AD8C101E54E}"/>
              </a:ext>
            </a:extLst>
          </p:cNvPr>
          <p:cNvSpPr txBox="1">
            <a:spLocks/>
          </p:cNvSpPr>
          <p:nvPr/>
        </p:nvSpPr>
        <p:spPr>
          <a:xfrm>
            <a:off x="6685487" y="1826081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sz="5400">
                <a:solidFill>
                  <a:schemeClr val="accent3"/>
                </a:solidFill>
              </a:rPr>
              <a:t>3</a:t>
            </a:r>
          </a:p>
        </p:txBody>
      </p:sp>
      <p:grpSp>
        <p:nvGrpSpPr>
          <p:cNvPr id="1326" name="Google Shape;1434;p48">
            <a:extLst>
              <a:ext uri="{FF2B5EF4-FFF2-40B4-BE49-F238E27FC236}">
                <a16:creationId xmlns:a16="http://schemas.microsoft.com/office/drawing/2014/main" id="{B3EFD1B6-BB90-9F22-AE51-C6294EF9E44D}"/>
              </a:ext>
            </a:extLst>
          </p:cNvPr>
          <p:cNvGrpSpPr/>
          <p:nvPr/>
        </p:nvGrpSpPr>
        <p:grpSpPr>
          <a:xfrm>
            <a:off x="6892307" y="1585773"/>
            <a:ext cx="1463951" cy="1486595"/>
            <a:chOff x="238125" y="3745825"/>
            <a:chExt cx="1319000" cy="1318725"/>
          </a:xfrm>
        </p:grpSpPr>
        <p:sp>
          <p:nvSpPr>
            <p:cNvPr id="1327" name="Google Shape;1435;p48">
              <a:extLst>
                <a:ext uri="{FF2B5EF4-FFF2-40B4-BE49-F238E27FC236}">
                  <a16:creationId xmlns:a16="http://schemas.microsoft.com/office/drawing/2014/main" id="{551766E2-19DF-D69A-CD8D-0D245FDBB19B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436;p48">
              <a:extLst>
                <a:ext uri="{FF2B5EF4-FFF2-40B4-BE49-F238E27FC236}">
                  <a16:creationId xmlns:a16="http://schemas.microsoft.com/office/drawing/2014/main" id="{56B2F9BE-774D-DA96-87BC-629337CAD952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437;p48">
              <a:extLst>
                <a:ext uri="{FF2B5EF4-FFF2-40B4-BE49-F238E27FC236}">
                  <a16:creationId xmlns:a16="http://schemas.microsoft.com/office/drawing/2014/main" id="{D1D6D9FE-A10D-8EEB-2F83-4039BC449B23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438;p48">
              <a:extLst>
                <a:ext uri="{FF2B5EF4-FFF2-40B4-BE49-F238E27FC236}">
                  <a16:creationId xmlns:a16="http://schemas.microsoft.com/office/drawing/2014/main" id="{6FDC86C0-02CE-FBB7-CDD1-83AA64AA830A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439;p48">
              <a:extLst>
                <a:ext uri="{FF2B5EF4-FFF2-40B4-BE49-F238E27FC236}">
                  <a16:creationId xmlns:a16="http://schemas.microsoft.com/office/drawing/2014/main" id="{D864E167-250F-F281-521A-D458A0D0B93E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440;p48">
              <a:extLst>
                <a:ext uri="{FF2B5EF4-FFF2-40B4-BE49-F238E27FC236}">
                  <a16:creationId xmlns:a16="http://schemas.microsoft.com/office/drawing/2014/main" id="{2A2B61C2-9D89-3053-8F2A-7C6C5DE3F6EF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441;p48">
              <a:extLst>
                <a:ext uri="{FF2B5EF4-FFF2-40B4-BE49-F238E27FC236}">
                  <a16:creationId xmlns:a16="http://schemas.microsoft.com/office/drawing/2014/main" id="{7C419AD8-FE2C-6435-CEFF-3C8CDC1575FA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442;p48">
              <a:extLst>
                <a:ext uri="{FF2B5EF4-FFF2-40B4-BE49-F238E27FC236}">
                  <a16:creationId xmlns:a16="http://schemas.microsoft.com/office/drawing/2014/main" id="{C1B485D7-5D24-624D-65BE-3F2E7BB1CA5A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443;p48">
              <a:extLst>
                <a:ext uri="{FF2B5EF4-FFF2-40B4-BE49-F238E27FC236}">
                  <a16:creationId xmlns:a16="http://schemas.microsoft.com/office/drawing/2014/main" id="{AB89B5E1-9885-724E-51AD-A3E906377757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444;p48">
              <a:extLst>
                <a:ext uri="{FF2B5EF4-FFF2-40B4-BE49-F238E27FC236}">
                  <a16:creationId xmlns:a16="http://schemas.microsoft.com/office/drawing/2014/main" id="{A5B57016-A137-90AA-1BF7-75966D8A097B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445;p48">
              <a:extLst>
                <a:ext uri="{FF2B5EF4-FFF2-40B4-BE49-F238E27FC236}">
                  <a16:creationId xmlns:a16="http://schemas.microsoft.com/office/drawing/2014/main" id="{6FF76465-C1C8-15E3-A515-4AA104DA6BF0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446;p48">
              <a:extLst>
                <a:ext uri="{FF2B5EF4-FFF2-40B4-BE49-F238E27FC236}">
                  <a16:creationId xmlns:a16="http://schemas.microsoft.com/office/drawing/2014/main" id="{3C325C64-872D-03DD-AF67-72DB78D70DAF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447;p48">
              <a:extLst>
                <a:ext uri="{FF2B5EF4-FFF2-40B4-BE49-F238E27FC236}">
                  <a16:creationId xmlns:a16="http://schemas.microsoft.com/office/drawing/2014/main" id="{2C3E017A-A4D1-CAE8-3EE0-CE27A3F03895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448;p48">
              <a:extLst>
                <a:ext uri="{FF2B5EF4-FFF2-40B4-BE49-F238E27FC236}">
                  <a16:creationId xmlns:a16="http://schemas.microsoft.com/office/drawing/2014/main" id="{14C5B9A0-35D7-AA46-5544-618FB264B37B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449;p48">
              <a:extLst>
                <a:ext uri="{FF2B5EF4-FFF2-40B4-BE49-F238E27FC236}">
                  <a16:creationId xmlns:a16="http://schemas.microsoft.com/office/drawing/2014/main" id="{0AEF0438-5651-B9D2-2357-C9131C2E258C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450;p48">
              <a:extLst>
                <a:ext uri="{FF2B5EF4-FFF2-40B4-BE49-F238E27FC236}">
                  <a16:creationId xmlns:a16="http://schemas.microsoft.com/office/drawing/2014/main" id="{BEF6C98C-26A2-F15A-8C6E-8CABFB3932AB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451;p48">
              <a:extLst>
                <a:ext uri="{FF2B5EF4-FFF2-40B4-BE49-F238E27FC236}">
                  <a16:creationId xmlns:a16="http://schemas.microsoft.com/office/drawing/2014/main" id="{48E64B57-BC69-3DF0-ADD3-8E3622738BBC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452;p48">
              <a:extLst>
                <a:ext uri="{FF2B5EF4-FFF2-40B4-BE49-F238E27FC236}">
                  <a16:creationId xmlns:a16="http://schemas.microsoft.com/office/drawing/2014/main" id="{DB368B94-0ECA-037A-3518-CCDCDA992F48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453;p48">
              <a:extLst>
                <a:ext uri="{FF2B5EF4-FFF2-40B4-BE49-F238E27FC236}">
                  <a16:creationId xmlns:a16="http://schemas.microsoft.com/office/drawing/2014/main" id="{C922549B-C49B-30AD-4274-10589AC1FF46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454;p48">
              <a:extLst>
                <a:ext uri="{FF2B5EF4-FFF2-40B4-BE49-F238E27FC236}">
                  <a16:creationId xmlns:a16="http://schemas.microsoft.com/office/drawing/2014/main" id="{97477915-920E-2E3B-ACE4-AFE18FC04463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455;p48">
              <a:extLst>
                <a:ext uri="{FF2B5EF4-FFF2-40B4-BE49-F238E27FC236}">
                  <a16:creationId xmlns:a16="http://schemas.microsoft.com/office/drawing/2014/main" id="{FAD421FB-EE90-E6B3-2B85-5040EE910306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456;p48">
              <a:extLst>
                <a:ext uri="{FF2B5EF4-FFF2-40B4-BE49-F238E27FC236}">
                  <a16:creationId xmlns:a16="http://schemas.microsoft.com/office/drawing/2014/main" id="{6F173FCF-5363-9657-110E-5629085CE873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457;p48">
              <a:extLst>
                <a:ext uri="{FF2B5EF4-FFF2-40B4-BE49-F238E27FC236}">
                  <a16:creationId xmlns:a16="http://schemas.microsoft.com/office/drawing/2014/main" id="{E64EB591-534E-16EC-FC92-83656D9DF526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458;p48">
              <a:extLst>
                <a:ext uri="{FF2B5EF4-FFF2-40B4-BE49-F238E27FC236}">
                  <a16:creationId xmlns:a16="http://schemas.microsoft.com/office/drawing/2014/main" id="{32AC6149-4686-CF9F-A0BC-210E2264445F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459;p48">
              <a:extLst>
                <a:ext uri="{FF2B5EF4-FFF2-40B4-BE49-F238E27FC236}">
                  <a16:creationId xmlns:a16="http://schemas.microsoft.com/office/drawing/2014/main" id="{B32098FB-63F8-A918-9454-FE6C6DED2B18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460;p48">
              <a:extLst>
                <a:ext uri="{FF2B5EF4-FFF2-40B4-BE49-F238E27FC236}">
                  <a16:creationId xmlns:a16="http://schemas.microsoft.com/office/drawing/2014/main" id="{1099833A-5FFC-3A37-821F-A74840A26775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461;p48">
              <a:extLst>
                <a:ext uri="{FF2B5EF4-FFF2-40B4-BE49-F238E27FC236}">
                  <a16:creationId xmlns:a16="http://schemas.microsoft.com/office/drawing/2014/main" id="{65C8C18D-4DA0-D4AF-E2C2-1E4D42D9C3D5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462;p48">
              <a:extLst>
                <a:ext uri="{FF2B5EF4-FFF2-40B4-BE49-F238E27FC236}">
                  <a16:creationId xmlns:a16="http://schemas.microsoft.com/office/drawing/2014/main" id="{4F261970-B592-75D2-41BB-3AB4E3847A33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463;p48">
              <a:extLst>
                <a:ext uri="{FF2B5EF4-FFF2-40B4-BE49-F238E27FC236}">
                  <a16:creationId xmlns:a16="http://schemas.microsoft.com/office/drawing/2014/main" id="{5EF86581-C14F-737C-5B1C-823D5F3D2E56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464;p48">
              <a:extLst>
                <a:ext uri="{FF2B5EF4-FFF2-40B4-BE49-F238E27FC236}">
                  <a16:creationId xmlns:a16="http://schemas.microsoft.com/office/drawing/2014/main" id="{248914B0-E450-293F-BA55-7C2C859964DA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465;p48">
              <a:extLst>
                <a:ext uri="{FF2B5EF4-FFF2-40B4-BE49-F238E27FC236}">
                  <a16:creationId xmlns:a16="http://schemas.microsoft.com/office/drawing/2014/main" id="{5515AA69-DA43-CE30-0BC3-1F29AACCDCDD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466;p48">
              <a:extLst>
                <a:ext uri="{FF2B5EF4-FFF2-40B4-BE49-F238E27FC236}">
                  <a16:creationId xmlns:a16="http://schemas.microsoft.com/office/drawing/2014/main" id="{B2770F7C-7AF5-A45F-6494-98388733C3EF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467;p48">
              <a:extLst>
                <a:ext uri="{FF2B5EF4-FFF2-40B4-BE49-F238E27FC236}">
                  <a16:creationId xmlns:a16="http://schemas.microsoft.com/office/drawing/2014/main" id="{78D532F0-F9F7-5A7B-4CD7-D154531074A1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468;p48">
              <a:extLst>
                <a:ext uri="{FF2B5EF4-FFF2-40B4-BE49-F238E27FC236}">
                  <a16:creationId xmlns:a16="http://schemas.microsoft.com/office/drawing/2014/main" id="{DAEC2AA6-5DE9-5F95-5173-E197C815E48D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469;p48">
              <a:extLst>
                <a:ext uri="{FF2B5EF4-FFF2-40B4-BE49-F238E27FC236}">
                  <a16:creationId xmlns:a16="http://schemas.microsoft.com/office/drawing/2014/main" id="{79527DBA-23B0-6988-46C7-E2CEDDDE31EA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470;p48">
              <a:extLst>
                <a:ext uri="{FF2B5EF4-FFF2-40B4-BE49-F238E27FC236}">
                  <a16:creationId xmlns:a16="http://schemas.microsoft.com/office/drawing/2014/main" id="{E6141746-0432-B6E5-A1D8-47A19BCF387F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471;p48">
              <a:extLst>
                <a:ext uri="{FF2B5EF4-FFF2-40B4-BE49-F238E27FC236}">
                  <a16:creationId xmlns:a16="http://schemas.microsoft.com/office/drawing/2014/main" id="{B38B2BB9-D5BD-287D-0A66-20076CB37F04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472;p48">
              <a:extLst>
                <a:ext uri="{FF2B5EF4-FFF2-40B4-BE49-F238E27FC236}">
                  <a16:creationId xmlns:a16="http://schemas.microsoft.com/office/drawing/2014/main" id="{0067B39B-C280-31CB-C0B5-DDB8EF885BBD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473;p48">
              <a:extLst>
                <a:ext uri="{FF2B5EF4-FFF2-40B4-BE49-F238E27FC236}">
                  <a16:creationId xmlns:a16="http://schemas.microsoft.com/office/drawing/2014/main" id="{7E29DCA2-B11A-F9C5-A852-6BEDAA0132D2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474;p48">
              <a:extLst>
                <a:ext uri="{FF2B5EF4-FFF2-40B4-BE49-F238E27FC236}">
                  <a16:creationId xmlns:a16="http://schemas.microsoft.com/office/drawing/2014/main" id="{71C5F567-1B0A-6EB5-A816-FD869AC02775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475;p48">
              <a:extLst>
                <a:ext uri="{FF2B5EF4-FFF2-40B4-BE49-F238E27FC236}">
                  <a16:creationId xmlns:a16="http://schemas.microsoft.com/office/drawing/2014/main" id="{78950EB4-15E1-8F81-7A4A-8601D9D20B46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Google Shape;670;p31">
            <a:extLst>
              <a:ext uri="{FF2B5EF4-FFF2-40B4-BE49-F238E27FC236}">
                <a16:creationId xmlns:a16="http://schemas.microsoft.com/office/drawing/2014/main" id="{B700AA5F-A609-9AFA-71DD-90F27A2E5CBE}"/>
              </a:ext>
            </a:extLst>
          </p:cNvPr>
          <p:cNvSpPr/>
          <p:nvPr/>
        </p:nvSpPr>
        <p:spPr>
          <a:xfrm>
            <a:off x="3319040" y="1176905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417484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latin typeface="Maven Pro" panose="020B0604020202020204" charset="0"/>
              </a:rPr>
              <a:t>Informasi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tambahan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mengenai</a:t>
            </a:r>
            <a:r>
              <a:rPr lang="en-US" sz="1600">
                <a:latin typeface="Maven Pro" panose="020B0604020202020204" charset="0"/>
              </a:rPr>
              <a:t> file </a:t>
            </a:r>
            <a:r>
              <a:rPr lang="en-US" sz="1600" err="1">
                <a:latin typeface="Maven Pro" panose="020B0604020202020204" charset="0"/>
              </a:rPr>
              <a:t>untuk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memperjelas</a:t>
            </a:r>
            <a:r>
              <a:rPr lang="en-US" sz="1600">
                <a:latin typeface="Maven Pro" panose="020B0604020202020204" charset="0"/>
              </a:rPr>
              <a:t> dan </a:t>
            </a:r>
            <a:r>
              <a:rPr lang="en-US" sz="1600" err="1">
                <a:latin typeface="Maven Pro" panose="020B0604020202020204" charset="0"/>
              </a:rPr>
              <a:t>membatasi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operasi-operasi</a:t>
            </a:r>
            <a:r>
              <a:rPr lang="en-US" sz="1600">
                <a:latin typeface="Maven Pro" panose="020B0604020202020204" charset="0"/>
              </a:rPr>
              <a:t> yang </a:t>
            </a:r>
            <a:r>
              <a:rPr lang="en-US" sz="1600" err="1">
                <a:latin typeface="Maven Pro" panose="020B0604020202020204" charset="0"/>
              </a:rPr>
              <a:t>dapat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diterapkan</a:t>
            </a:r>
            <a:r>
              <a:rPr lang="en-US" sz="1600">
                <a:latin typeface="Maven Pro" panose="020B0604020202020204" charset="0"/>
              </a:rPr>
              <a:t> dan </a:t>
            </a:r>
            <a:r>
              <a:rPr lang="en-US" sz="1600" err="1">
                <a:latin typeface="Maven Pro" panose="020B0604020202020204" charset="0"/>
              </a:rPr>
              <a:t>dipergunakan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untuk</a:t>
            </a:r>
            <a:r>
              <a:rPr lang="en-US" sz="1600">
                <a:latin typeface="Maven Pro" panose="020B0604020202020204" charset="0"/>
              </a:rPr>
              <a:t> </a:t>
            </a:r>
            <a:r>
              <a:rPr lang="en-US" sz="1600" err="1">
                <a:latin typeface="Maven Pro" panose="020B0604020202020204" charset="0"/>
              </a:rPr>
              <a:t>pengelolaan</a:t>
            </a:r>
            <a:r>
              <a:rPr lang="en-US" sz="1600">
                <a:latin typeface="Maven Pro" panose="020B0604020202020204" charset="0"/>
              </a:rPr>
              <a:t> file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aven Pro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Creator, id orang yang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Owner,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endParaRPr lang="en-ID" sz="1600" kern="10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Password,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1600" kern="1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Current size,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byte </a:t>
            </a:r>
            <a:r>
              <a:rPr lang="en-ID" sz="1600" kern="10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1600" kern="1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endParaRPr lang="en-ID" sz="1600" kern="10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Maven Pro" panose="020B060402020202020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Atribut File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DD924DEA-5279-83FB-09AA-7C58C753004F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45167" y="410875"/>
            <a:ext cx="29275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Operasi File</a:t>
            </a:r>
            <a:endParaRPr b="1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943490" y="989140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DEF41-062A-AA55-B515-C6311B54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6957" y="1257797"/>
            <a:ext cx="6627349" cy="29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98122" y="1296750"/>
            <a:ext cx="530920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irektori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kebanyakan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dikelola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endParaRPr lang="en-ID" sz="1600" dirty="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oleh system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rutin-rutin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endParaRPr lang="en-ID" sz="1600" dirty="0"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Kebanyakan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hirarki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berstruktur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denggan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master (root) tang di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dalamnya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6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subdirektori</a:t>
            </a:r>
            <a:endParaRPr sz="1600" dirty="0">
              <a:latin typeface="Maven Pro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98122" y="5272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</a:t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730020" y="1024749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0982A-137A-5767-EF20-61612F3D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23" y="1557706"/>
            <a:ext cx="2686500" cy="22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730020" y="794398"/>
            <a:ext cx="29275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Operasi Directory </a:t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2DEF41-062A-AA55-B515-C6311B54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0" y="1556362"/>
            <a:ext cx="7471099" cy="2390751"/>
          </a:xfrm>
          <a:prstGeom prst="rect">
            <a:avLst/>
          </a:prstGeom>
        </p:spPr>
      </p:pic>
      <p:sp>
        <p:nvSpPr>
          <p:cNvPr id="7" name="Google Shape;670;p31">
            <a:extLst>
              <a:ext uri="{FF2B5EF4-FFF2-40B4-BE49-F238E27FC236}">
                <a16:creationId xmlns:a16="http://schemas.microsoft.com/office/drawing/2014/main" id="{3C49C10E-2F08-6E06-FDFE-5B1C0F7DD57E}"/>
              </a:ext>
            </a:extLst>
          </p:cNvPr>
          <p:cNvSpPr/>
          <p:nvPr/>
        </p:nvSpPr>
        <p:spPr>
          <a:xfrm>
            <a:off x="818510" y="1277356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59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5001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Klasifikasi Directory</a:t>
            </a:r>
            <a:endParaRPr b="1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461383" y="1830603"/>
            <a:ext cx="219615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Tingkat tunggal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346825" y="3583959"/>
            <a:ext cx="248201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accent1"/>
                </a:solidFill>
              </a:rPr>
              <a:t>D</a:t>
            </a:r>
            <a:r>
              <a:rPr lang="en" sz="2400">
                <a:solidFill>
                  <a:schemeClr val="accent1"/>
                </a:solidFill>
              </a:rPr>
              <a:t>ua tingkat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518116" y="1866303"/>
            <a:ext cx="219616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Struktur pohon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714276" y="3505891"/>
            <a:ext cx="190954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Grafik asiklik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3071A0E8-C355-554B-EEDD-86DEC0C38D19}"/>
              </a:ext>
            </a:extLst>
          </p:cNvPr>
          <p:cNvSpPr/>
          <p:nvPr/>
        </p:nvSpPr>
        <p:spPr>
          <a:xfrm>
            <a:off x="746908" y="1048477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30020" y="1722411"/>
            <a:ext cx="364837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I/O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(hardware) yang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menginputkan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(input), dan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mengeluarkan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(output).</a:t>
            </a:r>
            <a:endParaRPr>
              <a:latin typeface="Maven Pro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45167" y="90329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Manajemen Perangkat I/O </a:t>
            </a:r>
            <a:endParaRPr b="1"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845167" y="1481090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52414-A1F8-E085-49E0-C401B3C6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47" y="1144138"/>
            <a:ext cx="3883602" cy="25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5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59725" y="1328996"/>
            <a:ext cx="3974625" cy="3069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tingkat</a:t>
            </a:r>
            <a:r>
              <a:rPr lang="en-US" sz="1600"/>
              <a:t> Tunggal </a:t>
            </a:r>
            <a:r>
              <a:rPr lang="en-US" sz="1600" err="1"/>
              <a:t>adalah</a:t>
            </a:r>
            <a:r>
              <a:rPr lang="en-US" sz="1600"/>
              <a:t> </a:t>
            </a:r>
            <a:r>
              <a:rPr lang="en-US" sz="1600" err="1"/>
              <a:t>struktur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paling </a:t>
            </a:r>
            <a:r>
              <a:rPr lang="en-US" sz="1600" err="1"/>
              <a:t>sederhana</a:t>
            </a:r>
            <a:r>
              <a:rPr lang="en-US" sz="1600"/>
              <a:t>. Di </a:t>
            </a:r>
            <a:r>
              <a:rPr lang="en-US" sz="1600" err="1"/>
              <a:t>dalamnya</a:t>
            </a:r>
            <a:r>
              <a:rPr lang="en-US" sz="1600"/>
              <a:t>, </a:t>
            </a:r>
            <a:r>
              <a:rPr lang="en-US" sz="1600" err="1"/>
              <a:t>semua</a:t>
            </a:r>
            <a:r>
              <a:rPr lang="en-US" sz="1600"/>
              <a:t> file </a:t>
            </a:r>
            <a:r>
              <a:rPr lang="en-US" sz="1600" err="1"/>
              <a:t>terdapat</a:t>
            </a:r>
            <a:r>
              <a:rPr lang="en-US" sz="1600"/>
              <a:t> </a:t>
            </a:r>
            <a:r>
              <a:rPr lang="en-US" sz="1600" err="1"/>
              <a:t>dalam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yang </a:t>
            </a:r>
            <a:r>
              <a:rPr lang="en-US" sz="1600" err="1"/>
              <a:t>sama</a:t>
            </a:r>
            <a:r>
              <a:rPr lang="en-US" sz="1600"/>
              <a:t> </a:t>
            </a:r>
            <a:r>
              <a:rPr lang="en-US" sz="1600" err="1"/>
              <a:t>sehingga</a:t>
            </a:r>
            <a:r>
              <a:rPr lang="en-US" sz="1600"/>
              <a:t> </a:t>
            </a:r>
            <a:r>
              <a:rPr lang="en-US" sz="1600" err="1"/>
              <a:t>mudah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didukung</a:t>
            </a:r>
            <a:r>
              <a:rPr lang="en-US" sz="1600"/>
              <a:t> dan </a:t>
            </a:r>
            <a:r>
              <a:rPr lang="en-US" sz="1600" err="1"/>
              <a:t>dipahami</a:t>
            </a:r>
            <a:endParaRPr lang="en-US" sz="1600"/>
          </a:p>
          <a:p>
            <a:pPr marL="285750" indent="-285750"/>
            <a:r>
              <a:rPr lang="en-US" sz="1600" err="1"/>
              <a:t>Namun</a:t>
            </a:r>
            <a:r>
              <a:rPr lang="en-US" sz="1600"/>
              <a:t>,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tingkat</a:t>
            </a:r>
            <a:r>
              <a:rPr lang="en-US" sz="1600"/>
              <a:t> Tunggal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kemungkinan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</a:t>
            </a:r>
            <a:r>
              <a:rPr lang="en-US" sz="1600" err="1"/>
              <a:t>bertabrakan</a:t>
            </a:r>
            <a:r>
              <a:rPr lang="en-US" sz="1600"/>
              <a:t> </a:t>
            </a:r>
            <a:r>
              <a:rPr lang="en-US" sz="1600" err="1"/>
              <a:t>karena</a:t>
            </a:r>
            <a:r>
              <a:rPr lang="en-US" sz="1600"/>
              <a:t> dua file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yang </a:t>
            </a:r>
            <a:r>
              <a:rPr lang="en-US" sz="1600" err="1"/>
              <a:t>sama</a:t>
            </a:r>
            <a:r>
              <a:rPr lang="en-US" sz="1600"/>
              <a:t>. </a:t>
            </a:r>
            <a:r>
              <a:rPr lang="en-US" sz="1600" err="1"/>
              <a:t>Pencarian</a:t>
            </a:r>
            <a:r>
              <a:rPr lang="en-US" sz="1600"/>
              <a:t>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memakan</a:t>
            </a:r>
            <a:r>
              <a:rPr lang="en-US" sz="1600"/>
              <a:t> </a:t>
            </a:r>
            <a:r>
              <a:rPr lang="en-US" sz="1600" err="1"/>
              <a:t>waktu</a:t>
            </a:r>
            <a:r>
              <a:rPr lang="en-US" sz="1600"/>
              <a:t> yang lama </a:t>
            </a:r>
            <a:r>
              <a:rPr lang="en-US" sz="1600" err="1"/>
              <a:t>jika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besar</a:t>
            </a: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Tingkat tunggal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17363"/>
            <a:ext cx="4260460" cy="15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9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195390"/>
            <a:ext cx="39746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Keuntungan</a:t>
            </a:r>
            <a:endParaRPr lang="en-US" sz="1600"/>
          </a:p>
          <a:p>
            <a:pPr marL="285750" indent="-285750"/>
            <a:r>
              <a:rPr lang="en-US" sz="1600"/>
              <a:t>Bisa </a:t>
            </a:r>
            <a:r>
              <a:rPr lang="en-US" sz="1600" err="1"/>
              <a:t>terdapat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dari</a:t>
            </a:r>
            <a:r>
              <a:rPr lang="en-US" sz="1600"/>
              <a:t> dua file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yang </a:t>
            </a:r>
            <a:r>
              <a:rPr lang="en-US" sz="1600" err="1"/>
              <a:t>sama</a:t>
            </a:r>
            <a:endParaRPr lang="en-US" sz="1600"/>
          </a:p>
          <a:p>
            <a:pPr marL="285750" indent="-285750"/>
            <a:r>
              <a:rPr lang="en-US" sz="1600"/>
              <a:t>Akan </a:t>
            </a:r>
            <a:r>
              <a:rPr lang="en-US" sz="1600" err="1"/>
              <a:t>ada</a:t>
            </a:r>
            <a:r>
              <a:rPr lang="en-US" sz="1600"/>
              <a:t> </a:t>
            </a:r>
            <a:r>
              <a:rPr lang="en-US" sz="1600" err="1"/>
              <a:t>keamanan</a:t>
            </a:r>
            <a:r>
              <a:rPr lang="en-US" sz="1600"/>
              <a:t> yang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mencegah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mengakses</a:t>
            </a:r>
            <a:r>
              <a:rPr lang="en-US" sz="1600"/>
              <a:t> </a:t>
            </a:r>
            <a:r>
              <a:rPr lang="en-US" sz="1600" err="1"/>
              <a:t>filel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lain</a:t>
            </a:r>
          </a:p>
          <a:p>
            <a:pPr marL="285750" indent="-285750"/>
            <a:r>
              <a:rPr lang="en-US" sz="1600" err="1"/>
              <a:t>Pencarian</a:t>
            </a:r>
            <a:r>
              <a:rPr lang="en-US" sz="1600"/>
              <a:t> file </a:t>
            </a:r>
            <a:r>
              <a:rPr lang="en-US" sz="1600" err="1"/>
              <a:t>menjadi</a:t>
            </a:r>
            <a:r>
              <a:rPr lang="en-US" sz="1600"/>
              <a:t> sangat </a:t>
            </a:r>
            <a:r>
              <a:rPr lang="en-US" sz="1600" err="1"/>
              <a:t>mudah</a:t>
            </a:r>
            <a:endParaRPr 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Kekurangan</a:t>
            </a:r>
            <a:r>
              <a:rPr lang="en-US" sz="1600"/>
              <a:t> 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berbagi</a:t>
            </a:r>
            <a:r>
              <a:rPr lang="en-US" sz="1600"/>
              <a:t> file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lain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kemampuan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membuat</a:t>
            </a:r>
            <a:r>
              <a:rPr lang="en-US" sz="1600"/>
              <a:t> </a:t>
            </a:r>
            <a:r>
              <a:rPr lang="en-US" sz="1600" err="1"/>
              <a:t>subdirektori</a:t>
            </a: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D</a:t>
            </a:r>
            <a:r>
              <a:rPr lang="en" b="1"/>
              <a:t>ua tingkat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909065" y="1341130"/>
            <a:ext cx="3774939" cy="20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17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215055"/>
            <a:ext cx="39746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Keuntungan</a:t>
            </a:r>
            <a:endParaRPr lang="en-US" sz="1600"/>
          </a:p>
          <a:p>
            <a:pPr marL="285750" indent="-285750"/>
            <a:r>
              <a:rPr lang="en-US" sz="1600" err="1"/>
              <a:t>Memungkinkan</a:t>
            </a:r>
            <a:r>
              <a:rPr lang="en-US" sz="1600"/>
              <a:t> </a:t>
            </a:r>
            <a:r>
              <a:rPr lang="en-US" sz="1600" err="1"/>
              <a:t>subdirektori</a:t>
            </a:r>
            <a:r>
              <a:rPr lang="en-US" sz="1600"/>
              <a:t> </a:t>
            </a:r>
            <a:r>
              <a:rPr lang="en-US" sz="1600" err="1"/>
              <a:t>dalam</a:t>
            </a:r>
            <a:r>
              <a:rPr lang="en-US" sz="1600"/>
              <a:t> </a:t>
            </a:r>
            <a:r>
              <a:rPr lang="en-US" sz="1600" err="1"/>
              <a:t>direktori</a:t>
            </a:r>
            <a:endParaRPr lang="en-US" sz="1600"/>
          </a:p>
          <a:p>
            <a:pPr marL="285750" indent="-285750"/>
            <a:r>
              <a:rPr lang="en-US" sz="1600" err="1"/>
              <a:t>Pencarian</a:t>
            </a:r>
            <a:r>
              <a:rPr lang="en-US" sz="1600"/>
              <a:t> </a:t>
            </a:r>
            <a:r>
              <a:rPr lang="en-US" sz="1600" err="1"/>
              <a:t>menjadi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mudah</a:t>
            </a:r>
            <a:endParaRPr lang="en-US" sz="1600"/>
          </a:p>
          <a:p>
            <a:pPr marL="285750" indent="-285750"/>
            <a:r>
              <a:rPr lang="en-US" sz="1600" err="1"/>
              <a:t>Penyortiran</a:t>
            </a:r>
            <a:r>
              <a:rPr lang="en-US" sz="1600"/>
              <a:t> file </a:t>
            </a:r>
            <a:r>
              <a:rPr lang="en-US" sz="1600" err="1"/>
              <a:t>penting</a:t>
            </a:r>
            <a:r>
              <a:rPr lang="en-US" sz="1600"/>
              <a:t> dan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penting</a:t>
            </a:r>
            <a:r>
              <a:rPr lang="en-US" sz="1600"/>
              <a:t> </a:t>
            </a:r>
            <a:r>
              <a:rPr lang="en-US" sz="1600" err="1"/>
              <a:t>menjadi</a:t>
            </a:r>
            <a:r>
              <a:rPr lang="en-US" sz="1600"/>
              <a:t> </a:t>
            </a:r>
            <a:r>
              <a:rPr lang="en-US" sz="1600" err="1"/>
              <a:t>mudah</a:t>
            </a:r>
            <a:endParaRPr lang="en-US" sz="1600"/>
          </a:p>
          <a:p>
            <a:pPr marL="285750" indent="-285750"/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ini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skalabel</a:t>
            </a:r>
            <a:r>
              <a:rPr lang="en-US" sz="160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Kekurangan</a:t>
            </a:r>
            <a:r>
              <a:rPr lang="en-US" sz="1600"/>
              <a:t> 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berbagi</a:t>
            </a:r>
            <a:r>
              <a:rPr lang="en-US" sz="1600"/>
              <a:t> file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pengguna</a:t>
            </a:r>
            <a:r>
              <a:rPr lang="en-US" sz="1600"/>
              <a:t> lain</a:t>
            </a:r>
          </a:p>
          <a:p>
            <a:pPr marL="285750" indent="-285750"/>
            <a:r>
              <a:rPr lang="en-US" sz="1600" err="1"/>
              <a:t>Pengguna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mengubah</a:t>
            </a:r>
            <a:r>
              <a:rPr lang="en-US" sz="1600"/>
              <a:t> data </a:t>
            </a:r>
            <a:r>
              <a:rPr lang="en-US" sz="1600" err="1"/>
              <a:t>direktori</a:t>
            </a:r>
            <a:r>
              <a:rPr lang="en-US" sz="1600"/>
              <a:t> root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S</a:t>
            </a:r>
            <a:r>
              <a:rPr lang="en" b="1"/>
              <a:t>truktur pohon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86479" y="1215055"/>
            <a:ext cx="3907630" cy="21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356600"/>
            <a:ext cx="523315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Keuntungan</a:t>
            </a:r>
            <a:endParaRPr lang="en-US" sz="1600"/>
          </a:p>
          <a:p>
            <a:pPr marL="285750" indent="-285750"/>
            <a:r>
              <a:rPr lang="en-US" sz="1600" err="1"/>
              <a:t>Berbagi</a:t>
            </a:r>
            <a:r>
              <a:rPr lang="en-US" sz="1600"/>
              <a:t> file dan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diperbolehkan</a:t>
            </a:r>
            <a:r>
              <a:rPr lang="en-US" sz="1600"/>
              <a:t> </a:t>
            </a:r>
            <a:r>
              <a:rPr lang="en-US" sz="1600" err="1"/>
              <a:t>antar</a:t>
            </a:r>
            <a:r>
              <a:rPr lang="en-US" sz="1600"/>
              <a:t> </a:t>
            </a:r>
            <a:r>
              <a:rPr lang="en-US" sz="1600" err="1"/>
              <a:t>banyak</a:t>
            </a:r>
            <a:r>
              <a:rPr lang="en-US" sz="1600"/>
              <a:t> </a:t>
            </a:r>
            <a:r>
              <a:rPr lang="en-US" sz="1600" err="1"/>
              <a:t>pengguna</a:t>
            </a:r>
            <a:endParaRPr lang="en-US" sz="1600"/>
          </a:p>
          <a:p>
            <a:pPr marL="285750" indent="-285750"/>
            <a:r>
              <a:rPr lang="en-US" sz="1600" err="1"/>
              <a:t>Pencarian</a:t>
            </a:r>
            <a:r>
              <a:rPr lang="en-US" sz="1600"/>
              <a:t> </a:t>
            </a:r>
            <a:r>
              <a:rPr lang="en-US" sz="1600" err="1"/>
              <a:t>menjadi</a:t>
            </a:r>
            <a:r>
              <a:rPr lang="en-US" sz="1600"/>
              <a:t> </a:t>
            </a:r>
            <a:r>
              <a:rPr lang="en-US" sz="1600" err="1"/>
              <a:t>lebih</a:t>
            </a:r>
            <a:r>
              <a:rPr lang="en-US" sz="1600"/>
              <a:t> </a:t>
            </a:r>
            <a:r>
              <a:rPr lang="en-US" sz="1600" err="1"/>
              <a:t>mudah</a:t>
            </a:r>
            <a:endParaRPr lang="en-US" sz="1600"/>
          </a:p>
          <a:p>
            <a:pPr marL="285750" indent="-285750"/>
            <a:r>
              <a:rPr lang="en-US" sz="1600" err="1"/>
              <a:t>Fleksibilitas</a:t>
            </a:r>
            <a:r>
              <a:rPr lang="en-US" sz="1600"/>
              <a:t> </a:t>
            </a:r>
            <a:r>
              <a:rPr lang="en-US" sz="1600" err="1"/>
              <a:t>meningkat</a:t>
            </a:r>
            <a:r>
              <a:rPr lang="en-US" sz="1600"/>
              <a:t> </a:t>
            </a:r>
            <a:r>
              <a:rPr lang="en-US" sz="1600" err="1"/>
              <a:t>karena</a:t>
            </a:r>
            <a:r>
              <a:rPr lang="en-US" sz="1600"/>
              <a:t> </a:t>
            </a:r>
            <a:r>
              <a:rPr lang="en-US" sz="1600" err="1"/>
              <a:t>akses</a:t>
            </a:r>
            <a:r>
              <a:rPr lang="en-US" sz="1600"/>
              <a:t> </a:t>
            </a:r>
            <a:r>
              <a:rPr lang="en-US" sz="1600" err="1"/>
              <a:t>berbagi</a:t>
            </a:r>
            <a:r>
              <a:rPr lang="en-US" sz="1600"/>
              <a:t> dan </a:t>
            </a:r>
            <a:r>
              <a:rPr lang="en-US" sz="1600" err="1"/>
              <a:t>pengeditan</a:t>
            </a:r>
            <a:r>
              <a:rPr lang="en-US" sz="1600"/>
              <a:t> file </a:t>
            </a:r>
            <a:r>
              <a:rPr lang="en-US" sz="1600" err="1"/>
              <a:t>tersedia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banyak</a:t>
            </a:r>
            <a:r>
              <a:rPr lang="en-US" sz="1600"/>
              <a:t> </a:t>
            </a:r>
            <a:r>
              <a:rPr lang="en-US" sz="1600" err="1"/>
              <a:t>pengguna</a:t>
            </a:r>
            <a:endParaRPr 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Kekurangan</a:t>
            </a:r>
            <a:r>
              <a:rPr lang="en-US" sz="1600"/>
              <a:t> </a:t>
            </a:r>
          </a:p>
          <a:p>
            <a:pPr marL="285750" indent="-285750"/>
            <a:r>
              <a:rPr lang="en-US" sz="1600" err="1"/>
              <a:t>Sulit</a:t>
            </a:r>
            <a:r>
              <a:rPr lang="en-US" sz="1600"/>
              <a:t> </a:t>
            </a:r>
            <a:r>
              <a:rPr lang="en-US" sz="1600" err="1"/>
              <a:t>mengimplementasikan</a:t>
            </a:r>
            <a:r>
              <a:rPr lang="en-US" sz="1600"/>
              <a:t> </a:t>
            </a:r>
            <a:r>
              <a:rPr lang="en-US" sz="1600" err="1"/>
              <a:t>struktur</a:t>
            </a:r>
            <a:r>
              <a:rPr lang="en-US" sz="1600"/>
              <a:t> </a:t>
            </a:r>
            <a:r>
              <a:rPr lang="en-US" sz="1600" err="1"/>
              <a:t>direktori</a:t>
            </a:r>
            <a:r>
              <a:rPr lang="en-US" sz="1600"/>
              <a:t> </a:t>
            </a:r>
            <a:r>
              <a:rPr lang="en-US" sz="1600" err="1"/>
              <a:t>ini</a:t>
            </a:r>
            <a:r>
              <a:rPr lang="en-US" sz="1600"/>
              <a:t> </a:t>
            </a:r>
            <a:r>
              <a:rPr lang="en-US" sz="1600" err="1"/>
              <a:t>karena</a:t>
            </a:r>
            <a:r>
              <a:rPr lang="en-US" sz="1600"/>
              <a:t> </a:t>
            </a:r>
            <a:r>
              <a:rPr lang="en-US" sz="1600" err="1"/>
              <a:t>struktur</a:t>
            </a:r>
            <a:r>
              <a:rPr lang="en-US" sz="1600"/>
              <a:t> yang </a:t>
            </a:r>
            <a:r>
              <a:rPr lang="en-US" sz="1600" err="1"/>
              <a:t>kompleks</a:t>
            </a:r>
            <a:endParaRPr lang="en-US" sz="1600"/>
          </a:p>
          <a:p>
            <a:pPr marL="285750" indent="-285750"/>
            <a:r>
              <a:rPr lang="en-US" sz="1600"/>
              <a:t>Jika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perlu</a:t>
            </a:r>
            <a:r>
              <a:rPr lang="en-US" sz="1600"/>
              <a:t> </a:t>
            </a:r>
            <a:r>
              <a:rPr lang="en-US" sz="1600" err="1"/>
              <a:t>menghapus</a:t>
            </a:r>
            <a:r>
              <a:rPr lang="en-US" sz="1600"/>
              <a:t> file </a:t>
            </a:r>
            <a:r>
              <a:rPr lang="en-US" sz="1600" err="1"/>
              <a:t>tersebut</a:t>
            </a:r>
            <a:r>
              <a:rPr lang="en-US" sz="1600"/>
              <a:t>, </a:t>
            </a:r>
            <a:r>
              <a:rPr lang="en-US" sz="1600" err="1"/>
              <a:t>maka</a:t>
            </a:r>
            <a:r>
              <a:rPr lang="en-US" sz="1600"/>
              <a:t>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perlu</a:t>
            </a:r>
            <a:r>
              <a:rPr lang="en-US" sz="1600"/>
              <a:t> </a:t>
            </a:r>
            <a:r>
              <a:rPr lang="en-US" sz="1600" err="1"/>
              <a:t>menghapus</a:t>
            </a:r>
            <a:r>
              <a:rPr lang="en-US" sz="1600"/>
              <a:t> </a:t>
            </a:r>
            <a:r>
              <a:rPr lang="en-US" sz="1600" err="1"/>
              <a:t>semua</a:t>
            </a:r>
            <a:r>
              <a:rPr lang="en-US" sz="1600"/>
              <a:t> </a:t>
            </a:r>
            <a:r>
              <a:rPr lang="en-US" sz="1600" err="1"/>
              <a:t>referensi</a:t>
            </a:r>
            <a:r>
              <a:rPr lang="en-US" sz="1600"/>
              <a:t> file </a:t>
            </a:r>
            <a:r>
              <a:rPr lang="en-US" sz="1600" err="1"/>
              <a:t>tersebut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menghapusnya</a:t>
            </a:r>
            <a:r>
              <a:rPr lang="en-US" sz="1600"/>
              <a:t> </a:t>
            </a:r>
            <a:r>
              <a:rPr lang="en-US" sz="1600" err="1"/>
              <a:t>secara</a:t>
            </a:r>
            <a:r>
              <a:rPr lang="en-US" sz="1600"/>
              <a:t> </a:t>
            </a:r>
            <a:r>
              <a:rPr lang="en-US" sz="1600" err="1"/>
              <a:t>permanen</a:t>
            </a:r>
            <a:endParaRPr lang="en-US" sz="16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G</a:t>
            </a:r>
            <a:r>
              <a:rPr lang="en" b="1"/>
              <a:t>rafik asiklik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0EC0C-0B37-5253-B149-C1EE41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591527" y="1116732"/>
            <a:ext cx="3235725" cy="18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0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B9912-E3F2-4784-9680-40159D91C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266" y="1893632"/>
            <a:ext cx="5687382" cy="94415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KEAMANAN KOMPUTER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DEFINISI, FUNGSI &amp; ANCAMAN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5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1263D-1CD0-4650-BEA3-516BBDF6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5025230" cy="2090100"/>
          </a:xfrm>
        </p:spPr>
        <p:txBody>
          <a:bodyPr/>
          <a:lstStyle/>
          <a:p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b="1" dirty="0"/>
              <a:t>John D. Howard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bukunya</a:t>
            </a:r>
            <a:r>
              <a:rPr lang="en-US" altLang="en-US" dirty="0"/>
              <a:t> “An Analysis of security incidents on the internet” </a:t>
            </a:r>
            <a:r>
              <a:rPr lang="en-US" altLang="en-US" dirty="0" err="1"/>
              <a:t>menyatakan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i="1" dirty="0" err="1"/>
              <a:t>Keamanan</a:t>
            </a:r>
            <a:r>
              <a:rPr lang="en-US" altLang="en-US" i="1" dirty="0"/>
              <a:t> </a:t>
            </a:r>
            <a:r>
              <a:rPr lang="en-US" altLang="en-US" i="1" dirty="0" err="1"/>
              <a:t>komputer</a:t>
            </a:r>
            <a:r>
              <a:rPr lang="en-US" altLang="en-US" i="1" dirty="0"/>
              <a:t> </a:t>
            </a:r>
            <a:r>
              <a:rPr lang="en-US" altLang="en-US" i="1" dirty="0" err="1"/>
              <a:t>adalah</a:t>
            </a:r>
            <a:r>
              <a:rPr lang="en-US" altLang="en-US" i="1" dirty="0"/>
              <a:t> </a:t>
            </a:r>
            <a:r>
              <a:rPr lang="en-US" altLang="en-US" i="1" dirty="0" err="1"/>
              <a:t>tindakan</a:t>
            </a:r>
            <a:r>
              <a:rPr lang="en-US" altLang="en-US" i="1" dirty="0"/>
              <a:t> </a:t>
            </a:r>
            <a:r>
              <a:rPr lang="en-US" altLang="en-US" i="1" dirty="0" err="1"/>
              <a:t>pencegahan</a:t>
            </a:r>
            <a:r>
              <a:rPr lang="en-US" altLang="en-US" i="1" dirty="0"/>
              <a:t> </a:t>
            </a:r>
            <a:r>
              <a:rPr lang="en-US" altLang="en-US" i="1" dirty="0" err="1"/>
              <a:t>dari</a:t>
            </a:r>
            <a:r>
              <a:rPr lang="en-US" altLang="en-US" i="1" dirty="0"/>
              <a:t> </a:t>
            </a:r>
            <a:r>
              <a:rPr lang="en-US" altLang="en-US" i="1" dirty="0" err="1"/>
              <a:t>serangan</a:t>
            </a:r>
            <a:r>
              <a:rPr lang="en-US" altLang="en-US" i="1" dirty="0"/>
              <a:t> </a:t>
            </a:r>
            <a:r>
              <a:rPr lang="en-US" altLang="en-US" i="1" dirty="0" err="1"/>
              <a:t>pengguna</a:t>
            </a:r>
            <a:r>
              <a:rPr lang="en-US" altLang="en-US" i="1" dirty="0"/>
              <a:t> </a:t>
            </a:r>
            <a:r>
              <a:rPr lang="en-US" altLang="en-US" i="1" dirty="0" err="1"/>
              <a:t>komputer</a:t>
            </a:r>
            <a:r>
              <a:rPr lang="en-US" altLang="en-US" i="1" dirty="0"/>
              <a:t> </a:t>
            </a:r>
            <a:r>
              <a:rPr lang="en-US" altLang="en-US" i="1" dirty="0" err="1"/>
              <a:t>atau</a:t>
            </a:r>
            <a:r>
              <a:rPr lang="en-US" altLang="en-US" i="1" dirty="0"/>
              <a:t> </a:t>
            </a:r>
            <a:r>
              <a:rPr lang="en-US" altLang="en-US" i="1" dirty="0" err="1"/>
              <a:t>pengakses</a:t>
            </a:r>
            <a:r>
              <a:rPr lang="en-US" altLang="en-US" i="1" dirty="0"/>
              <a:t> </a:t>
            </a:r>
            <a:r>
              <a:rPr lang="en-US" altLang="en-US" i="1" dirty="0" err="1"/>
              <a:t>jaringan</a:t>
            </a:r>
            <a:r>
              <a:rPr lang="en-US" altLang="en-US" i="1" dirty="0"/>
              <a:t> yang </a:t>
            </a:r>
            <a:r>
              <a:rPr lang="en-US" altLang="en-US" i="1" dirty="0" err="1"/>
              <a:t>tidak</a:t>
            </a:r>
            <a:r>
              <a:rPr lang="en-US" altLang="en-US" i="1" dirty="0"/>
              <a:t> </a:t>
            </a:r>
            <a:r>
              <a:rPr lang="en-US" altLang="en-US" i="1" dirty="0" err="1"/>
              <a:t>bertanggung</a:t>
            </a:r>
            <a:r>
              <a:rPr lang="en-US" altLang="en-US" i="1" dirty="0"/>
              <a:t> </a:t>
            </a:r>
            <a:r>
              <a:rPr lang="en-US" altLang="en-US" i="1" dirty="0" err="1"/>
              <a:t>jawab</a:t>
            </a:r>
            <a:r>
              <a:rPr lang="en-US" altLang="en-US" i="1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2AFD3-6356-48D8-940D-6021302A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991779"/>
            <a:ext cx="2686500" cy="577800"/>
          </a:xfrm>
        </p:spPr>
        <p:txBody>
          <a:bodyPr/>
          <a:lstStyle/>
          <a:p>
            <a:r>
              <a:rPr lang="en-ID" dirty="0" err="1"/>
              <a:t>Definisi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68891-866A-4CC5-9D28-7C9A08D3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63" y="1443037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FEBAE5-2EDA-4EA4-AE9E-B527ADA8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5298499" cy="2090100"/>
          </a:xfrm>
        </p:spPr>
        <p:txBody>
          <a:bodyPr/>
          <a:lstStyle/>
          <a:p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b="1" dirty="0" err="1"/>
              <a:t>Gollmann</a:t>
            </a:r>
            <a:r>
              <a:rPr lang="en-US" altLang="en-US" dirty="0"/>
              <a:t> pada </a:t>
            </a:r>
            <a:r>
              <a:rPr lang="en-US" altLang="en-US" dirty="0" err="1"/>
              <a:t>tahun</a:t>
            </a:r>
            <a:r>
              <a:rPr lang="en-US" altLang="en-US" dirty="0"/>
              <a:t> 1999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bukunya</a:t>
            </a:r>
            <a:r>
              <a:rPr lang="en-US" altLang="en-US" dirty="0"/>
              <a:t> “Computer Security” </a:t>
            </a:r>
            <a:r>
              <a:rPr lang="en-US" altLang="en-US" dirty="0" err="1"/>
              <a:t>menyatakan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:</a:t>
            </a:r>
            <a:endParaRPr lang="da-DK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da-DK" altLang="en-US" i="1" dirty="0"/>
              <a:t>Keamanan komputer adalah berhubungan dengan pencegahan diri dan deteksi terhadap tindakan pengganggu yang tidak dikenali dalam sistem komputer.</a:t>
            </a:r>
            <a:endParaRPr lang="en-US" altLang="en-US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2AB93-E383-4420-B9D1-D8133F68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972115"/>
            <a:ext cx="2686500" cy="577800"/>
          </a:xfrm>
        </p:spPr>
        <p:txBody>
          <a:bodyPr/>
          <a:lstStyle/>
          <a:p>
            <a:r>
              <a:rPr lang="en-ID" dirty="0" err="1"/>
              <a:t>Definisi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26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F8FD8-3402-48CC-9B11-48DE1199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6423107" cy="2090100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Watne</a:t>
            </a:r>
            <a:r>
              <a:rPr lang="en-US" dirty="0"/>
              <a:t>, Donald A and Turney, Peter BB. Auditing EDP, System Security yang </a:t>
            </a:r>
            <a:r>
              <a:rPr lang="en-US" dirty="0" err="1"/>
              <a:t>artinya</a:t>
            </a:r>
            <a:r>
              <a:rPr lang="en-US" dirty="0"/>
              <a:t> 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program dan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oleh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penyalahgunaan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BE63CC-2233-426B-B2F3-923754A4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854126"/>
            <a:ext cx="2686500" cy="577800"/>
          </a:xfrm>
        </p:spPr>
        <p:txBody>
          <a:bodyPr/>
          <a:lstStyle/>
          <a:p>
            <a:r>
              <a:rPr lang="en-ID" dirty="0" err="1"/>
              <a:t>Definisi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56A558-40D7-47F0-8BDC-5218C303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4"/>
            <a:ext cx="6023713" cy="24619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Ketersediaan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menjamin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bekerja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cepat</a:t>
            </a:r>
            <a:r>
              <a:rPr lang="en-US" altLang="en-US" dirty="0"/>
              <a:t> dan </a:t>
            </a:r>
            <a:r>
              <a:rPr lang="en-US" altLang="en-US" dirty="0" err="1"/>
              <a:t>pelayanan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ditolak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 yang </a:t>
            </a:r>
            <a:r>
              <a:rPr lang="en-US" altLang="en-US" dirty="0" err="1"/>
              <a:t>berhak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melindungi</a:t>
            </a:r>
            <a:r>
              <a:rPr lang="en-US" altLang="en-US" dirty="0"/>
              <a:t> </a:t>
            </a:r>
            <a:r>
              <a:rPr lang="en-US" altLang="en-US" dirty="0" err="1"/>
              <a:t>ancaman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Yang </a:t>
            </a:r>
            <a:r>
              <a:rPr lang="en-US" altLang="en-US" dirty="0" err="1"/>
              <a:t>bermaksud</a:t>
            </a:r>
            <a:r>
              <a:rPr lang="en-US" altLang="en-US" dirty="0"/>
              <a:t> / </a:t>
            </a:r>
            <a:r>
              <a:rPr lang="en-US" altLang="en-US" dirty="0" err="1"/>
              <a:t>Kecelakaan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penghapusan</a:t>
            </a:r>
            <a:r>
              <a:rPr lang="en-US" altLang="en-US" dirty="0"/>
              <a:t> data /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lain yang </a:t>
            </a:r>
            <a:r>
              <a:rPr lang="en-US" altLang="en-US" dirty="0" err="1"/>
              <a:t>mengakibatkan</a:t>
            </a:r>
            <a:r>
              <a:rPr lang="en-US" altLang="en-US" dirty="0"/>
              <a:t> </a:t>
            </a:r>
            <a:r>
              <a:rPr lang="en-US" altLang="en-US" dirty="0" err="1"/>
              <a:t>penolakan</a:t>
            </a:r>
            <a:r>
              <a:rPr lang="en-US" altLang="en-US" dirty="0"/>
              <a:t> </a:t>
            </a:r>
            <a:r>
              <a:rPr lang="en-US" altLang="en-US" dirty="0" err="1"/>
              <a:t>pelayanan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Berusaha</a:t>
            </a:r>
            <a:r>
              <a:rPr lang="en-US" altLang="en-US" dirty="0"/>
              <a:t> </a:t>
            </a:r>
            <a:r>
              <a:rPr lang="en-US" altLang="en-US" dirty="0" err="1"/>
              <a:t>memakai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data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diotorisasi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67538-C1E4-4006-A0A1-B17EBEC4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3" y="1002425"/>
            <a:ext cx="3461563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Ketersediaan</a:t>
            </a:r>
            <a:r>
              <a:rPr lang="en-ID" dirty="0"/>
              <a:t> (</a:t>
            </a:r>
            <a:r>
              <a:rPr lang="en-ID" dirty="0" err="1"/>
              <a:t>Avaibelity</a:t>
            </a:r>
            <a:r>
              <a:rPr lang="en-ID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13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2E281F-ED71-4C29-B2FB-6AF09FE23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6223409" cy="2090100"/>
          </a:xfrm>
        </p:spPr>
        <p:txBody>
          <a:bodyPr/>
          <a:lstStyle/>
          <a:p>
            <a:pPr algn="just"/>
            <a:r>
              <a:rPr lang="en-US" altLang="en-US" dirty="0" err="1"/>
              <a:t>Keutuhan</a:t>
            </a:r>
            <a:r>
              <a:rPr lang="en-US" altLang="en-US" dirty="0"/>
              <a:t> data (data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berubah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akses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sah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penyimpanan</a:t>
            </a:r>
            <a:r>
              <a:rPr lang="en-US" altLang="en-US" dirty="0"/>
              <a:t>, proses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pengangkutan</a:t>
            </a:r>
            <a:r>
              <a:rPr lang="en-US" altLang="en-US" dirty="0"/>
              <a:t>/</a:t>
            </a:r>
            <a:r>
              <a:rPr lang="en-US" altLang="en-US" dirty="0" err="1"/>
              <a:t>pemidahan</a:t>
            </a:r>
            <a:r>
              <a:rPr lang="en-US" altLang="en-US" dirty="0"/>
              <a:t>)</a:t>
            </a:r>
          </a:p>
          <a:p>
            <a:pPr algn="just"/>
            <a:r>
              <a:rPr lang="en-US" altLang="en-US" dirty="0" err="1"/>
              <a:t>Keutuhan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(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yang </a:t>
            </a:r>
            <a:r>
              <a:rPr lang="en-US" altLang="en-US" dirty="0" err="1"/>
              <a:t>yang</a:t>
            </a:r>
            <a:r>
              <a:rPr lang="en-US" altLang="en-US" dirty="0"/>
              <a:t> </a:t>
            </a:r>
            <a:r>
              <a:rPr lang="en-US" altLang="en-US" dirty="0" err="1"/>
              <a:t>diinginkan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keadaan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terhalang</a:t>
            </a:r>
            <a:r>
              <a:rPr lang="en-US" altLang="en-US" dirty="0"/>
              <a:t> dan </a:t>
            </a:r>
            <a:r>
              <a:rPr lang="en-US" altLang="en-US" dirty="0" err="1"/>
              <a:t>bebas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manipulasi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sah</a:t>
            </a:r>
            <a:r>
              <a:rPr lang="en-US" altLang="en-US" dirty="0"/>
              <a:t>).</a:t>
            </a:r>
          </a:p>
          <a:p>
            <a:pPr algn="just"/>
            <a:r>
              <a:rPr lang="en-US" altLang="en-US" dirty="0" err="1"/>
              <a:t>Keutuhan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r>
              <a:rPr lang="en-US" altLang="en-US" dirty="0"/>
              <a:t> </a:t>
            </a:r>
            <a:r>
              <a:rPr lang="en-US" altLang="en-US" dirty="0" err="1"/>
              <a:t>setelah</a:t>
            </a:r>
            <a:r>
              <a:rPr lang="en-US" altLang="en-US" dirty="0"/>
              <a:t> </a:t>
            </a:r>
            <a:r>
              <a:rPr lang="en-US" altLang="en-US" dirty="0" err="1"/>
              <a:t>ketersediaan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12EF5-99B7-40CC-9FA0-23E2D2A1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891759"/>
            <a:ext cx="2686500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Keutuhan</a:t>
            </a:r>
            <a:r>
              <a:rPr lang="en-ID" dirty="0"/>
              <a:t> (Integrity)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5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Sifat </a:t>
            </a:r>
            <a:r>
              <a:rPr lang="en-US" sz="2000" err="1"/>
              <a:t>aliran</a:t>
            </a:r>
            <a:r>
              <a:rPr lang="en-US" sz="2000"/>
              <a:t> </a:t>
            </a:r>
            <a:r>
              <a:rPr lang="en-US" sz="2000" err="1"/>
              <a:t>datanya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</a:t>
            </a:r>
            <a:r>
              <a:rPr lang="en-US" sz="2200" err="1"/>
              <a:t>orientasi</a:t>
            </a:r>
            <a:r>
              <a:rPr lang="en-US" sz="2200"/>
              <a:t> </a:t>
            </a:r>
            <a:r>
              <a:rPr lang="en-US" sz="2200" err="1"/>
              <a:t>blok</a:t>
            </a:r>
            <a:r>
              <a:rPr lang="en-US" sz="2200"/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</a:t>
            </a:r>
            <a:r>
              <a:rPr lang="en-US" sz="2200" err="1"/>
              <a:t>berorientasi</a:t>
            </a:r>
            <a:r>
              <a:rPr lang="en-US" sz="2200"/>
              <a:t> </a:t>
            </a:r>
            <a:r>
              <a:rPr lang="en-US" sz="2200" err="1"/>
              <a:t>aliran</a:t>
            </a:r>
            <a:r>
              <a:rPr lang="en-US" sz="2200"/>
              <a:t> </a:t>
            </a:r>
            <a:r>
              <a:rPr lang="en-US" sz="2200" err="1"/>
              <a:t>karakter</a:t>
            </a:r>
            <a:r>
              <a:rPr lang="en-US" sz="220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err="1"/>
              <a:t>Sasaran</a:t>
            </a:r>
            <a:r>
              <a:rPr lang="en-US" sz="2000"/>
              <a:t> </a:t>
            </a:r>
            <a:r>
              <a:rPr lang="en-US" sz="2000" err="1"/>
              <a:t>komunikasinya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yang </a:t>
            </a:r>
            <a:r>
              <a:rPr lang="en-US" sz="2200" err="1"/>
              <a:t>terbaca</a:t>
            </a:r>
            <a:r>
              <a:rPr lang="en-US" sz="2200"/>
              <a:t> </a:t>
            </a:r>
            <a:r>
              <a:rPr lang="en-US" sz="2200" err="1"/>
              <a:t>manusia</a:t>
            </a:r>
            <a:r>
              <a:rPr lang="en-US" sz="2200"/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yang </a:t>
            </a:r>
            <a:r>
              <a:rPr lang="en-US" sz="2200" err="1"/>
              <a:t>terbaca</a:t>
            </a:r>
            <a:r>
              <a:rPr lang="en-US" sz="2200"/>
              <a:t> oleh </a:t>
            </a:r>
            <a:r>
              <a:rPr lang="en-US" sz="2200" err="1"/>
              <a:t>mesin</a:t>
            </a:r>
            <a:r>
              <a:rPr lang="en-US" sz="2200"/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err="1"/>
              <a:t>Perangkat</a:t>
            </a:r>
            <a:r>
              <a:rPr lang="en-US" sz="2200"/>
              <a:t> </a:t>
            </a:r>
            <a:r>
              <a:rPr lang="en-US" sz="2200" err="1"/>
              <a:t>komunikasi</a:t>
            </a:r>
            <a:r>
              <a:rPr lang="en-US" sz="2200"/>
              <a:t>.</a:t>
            </a:r>
            <a:endParaRPr lang="en-ID" sz="22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Klasifikasi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988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23FE8-630D-4B55-A7CF-B3AEDEC1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4131851" cy="2090100"/>
          </a:xfrm>
        </p:spPr>
        <p:txBody>
          <a:bodyPr/>
          <a:lstStyle/>
          <a:p>
            <a:r>
              <a:rPr lang="en-US" altLang="en-US" dirty="0" err="1"/>
              <a:t>Kerahasiaan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yang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dibuka</a:t>
            </a:r>
            <a:r>
              <a:rPr lang="en-US" altLang="en-US" dirty="0"/>
              <a:t> oleh orang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berhak</a:t>
            </a:r>
            <a:r>
              <a:rPr lang="en-US" altLang="en-US" dirty="0"/>
              <a:t> /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diotorisasikan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B8069-FE8D-4ECE-AE15-5020B3F2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000254"/>
            <a:ext cx="3717202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Kerahasiaan</a:t>
            </a:r>
            <a:r>
              <a:rPr lang="en-ID" dirty="0"/>
              <a:t> (</a:t>
            </a:r>
            <a:r>
              <a:rPr lang="en-US" sz="3200" i="1" dirty="0">
                <a:solidFill>
                  <a:schemeClr val="bg1"/>
                </a:solidFill>
              </a:rPr>
              <a:t>Confidentiality)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60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AE2F4-5B16-4E17-B347-C13C565C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5855547" cy="2090100"/>
          </a:xfrm>
        </p:spPr>
        <p:txBody>
          <a:bodyPr/>
          <a:lstStyle/>
          <a:p>
            <a:r>
              <a:rPr lang="en-US" altLang="en-US" dirty="0" err="1"/>
              <a:t>Ditujukan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level </a:t>
            </a:r>
            <a:r>
              <a:rPr lang="en-US" altLang="en-US" dirty="0" err="1"/>
              <a:t>perorangan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Akuntabilitas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</a:t>
            </a:r>
            <a:r>
              <a:rPr lang="en-US" altLang="en-US" dirty="0" err="1"/>
              <a:t>aksi</a:t>
            </a:r>
            <a:r>
              <a:rPr lang="en-US" altLang="en-US" dirty="0"/>
              <a:t> </a:t>
            </a:r>
            <a:r>
              <a:rPr lang="en-US" altLang="en-US" dirty="0" err="1"/>
              <a:t>entitas</a:t>
            </a:r>
            <a:r>
              <a:rPr lang="en-US" altLang="en-US" dirty="0"/>
              <a:t> yang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dilacak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unik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entitas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</a:t>
            </a:r>
            <a:r>
              <a:rPr lang="en-US" altLang="en-US" dirty="0" err="1"/>
              <a:t>kebijakan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dan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pencegahan</a:t>
            </a:r>
            <a:r>
              <a:rPr lang="en-US" altLang="en-US" dirty="0"/>
              <a:t> </a:t>
            </a:r>
            <a:r>
              <a:rPr lang="en-US" altLang="en-US" dirty="0" err="1"/>
              <a:t>penolakan</a:t>
            </a:r>
            <a:r>
              <a:rPr lang="en-US" altLang="en-US" dirty="0"/>
              <a:t>, </a:t>
            </a:r>
            <a:r>
              <a:rPr lang="en-US" altLang="en-US" dirty="0" err="1"/>
              <a:t>isolasi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, </a:t>
            </a:r>
            <a:r>
              <a:rPr lang="en-US" altLang="en-US" dirty="0" err="1"/>
              <a:t>pendeteksian</a:t>
            </a:r>
            <a:r>
              <a:rPr lang="en-US" altLang="en-US" dirty="0"/>
              <a:t> </a:t>
            </a:r>
            <a:r>
              <a:rPr lang="en-US" altLang="en-US" dirty="0" err="1"/>
              <a:t>penyusupan</a:t>
            </a:r>
            <a:r>
              <a:rPr lang="en-US" altLang="en-US" dirty="0"/>
              <a:t>, recovery dan </a:t>
            </a:r>
            <a:r>
              <a:rPr lang="en-US" altLang="en-US" dirty="0" err="1"/>
              <a:t>tindakan</a:t>
            </a:r>
            <a:r>
              <a:rPr lang="en-US" altLang="en-US" dirty="0"/>
              <a:t> </a:t>
            </a:r>
            <a:r>
              <a:rPr lang="en-US" altLang="en-US" dirty="0" err="1"/>
              <a:t>hukum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170E7-2E9C-4ACA-BFD2-3A1CFB43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3" y="1101375"/>
            <a:ext cx="3845021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Akuntntabilitas</a:t>
            </a:r>
            <a:r>
              <a:rPr lang="en-ID" dirty="0"/>
              <a:t> (Accountability)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8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3AC43-3C4E-4595-92A6-7E00F766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5802996" cy="209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mamantapkan</a:t>
            </a:r>
            <a:r>
              <a:rPr lang="en-US" altLang="en-US" dirty="0"/>
              <a:t> </a:t>
            </a:r>
            <a:r>
              <a:rPr lang="en-US" altLang="en-US" dirty="0" err="1"/>
              <a:t>empat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yang </a:t>
            </a:r>
            <a:r>
              <a:rPr lang="en-US" altLang="en-US" dirty="0" err="1"/>
              <a:t>dicapai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dasar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meyakinkan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teknik</a:t>
            </a:r>
            <a:r>
              <a:rPr lang="en-US" altLang="en-US" dirty="0"/>
              <a:t> dan </a:t>
            </a:r>
            <a:r>
              <a:rPr lang="en-US" altLang="en-US" dirty="0" err="1"/>
              <a:t>operasional</a:t>
            </a:r>
            <a:r>
              <a:rPr lang="en-US" altLang="en-US" dirty="0"/>
              <a:t> </a:t>
            </a:r>
            <a:r>
              <a:rPr lang="en-US" altLang="en-US" dirty="0" err="1"/>
              <a:t>bekerja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melindungi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dan </a:t>
            </a:r>
            <a:r>
              <a:rPr lang="en-US" altLang="en-US" dirty="0" err="1"/>
              <a:t>pemrosesan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Jaminan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sesuatu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dicapai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C0AEF-77D9-4B2F-B1EE-BF0B20CD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560" y="1101375"/>
            <a:ext cx="3776124" cy="577800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Kepastian</a:t>
            </a:r>
            <a:r>
              <a:rPr lang="en-ID" dirty="0"/>
              <a:t> (Assurance)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14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41B17-E232-44F3-8E4E-16B44BEC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438" y="1610782"/>
            <a:ext cx="6149837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dan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:</a:t>
            </a:r>
            <a:endParaRPr lang="en-US" altLang="en-US" dirty="0"/>
          </a:p>
          <a:p>
            <a:r>
              <a:rPr lang="en-US" altLang="en-US" dirty="0" err="1"/>
              <a:t>Fungsionalitas</a:t>
            </a:r>
            <a:r>
              <a:rPr lang="en-US" altLang="en-US" dirty="0"/>
              <a:t> yang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diterapkan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benar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perlindungan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 oleh </a:t>
            </a:r>
            <a:r>
              <a:rPr lang="en-US" altLang="en-US" dirty="0" err="1"/>
              <a:t>pemakai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perangkat</a:t>
            </a:r>
            <a:r>
              <a:rPr lang="en-US" altLang="en-US" dirty="0"/>
              <a:t> </a:t>
            </a:r>
            <a:r>
              <a:rPr lang="en-US" altLang="en-US" dirty="0" err="1"/>
              <a:t>lunak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penahan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penertralisasi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by-pass yang </a:t>
            </a:r>
            <a:r>
              <a:rPr lang="en-US" altLang="en-US" dirty="0" err="1"/>
              <a:t>disengaja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05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94953-A5DE-4F8F-94E0-F258B309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893379"/>
            <a:ext cx="7074747" cy="2875896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Mendukung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organisasi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perusahaan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secara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keseluruhan</a:t>
            </a:r>
            <a:endParaRPr lang="en-US" altLang="en-US" sz="1800" dirty="0"/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bagian</a:t>
            </a:r>
            <a:r>
              <a:rPr lang="en-US" altLang="en-US" sz="1800" dirty="0"/>
              <a:t> integral </a:t>
            </a:r>
            <a:r>
              <a:rPr lang="en-US" altLang="en-US" sz="1800" dirty="0" err="1"/>
              <a:t>perhatian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manajemen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terhadap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keseluruhan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sistem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keamanan</a:t>
            </a:r>
            <a:r>
              <a:rPr lang="en-US" altLang="en-US" sz="1800" dirty="0"/>
              <a:t>.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efektif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biaya</a:t>
            </a:r>
            <a:r>
              <a:rPr lang="en-US" altLang="en-US" sz="1800" dirty="0"/>
              <a:t>.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Pertanggungjawab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kelayakan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dibuat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tegas</a:t>
            </a:r>
            <a:endParaRPr lang="en-US" altLang="en-US" sz="1800" dirty="0"/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altLang="en-US" sz="1800" dirty="0" err="1"/>
              <a:t>Pemilik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sistem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memiliki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tanggungjawab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keluar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terhadap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organisasi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dimilikinya</a:t>
            </a:r>
            <a:endParaRPr lang="en-US" altLang="en-US" sz="1800" dirty="0"/>
          </a:p>
          <a:p>
            <a:pPr marL="571500" indent="-571500"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6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membutuhkan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pendekatan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komprehensif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terpadu</a:t>
            </a:r>
            <a:r>
              <a:rPr lang="en-US" altLang="en-US" sz="1800" dirty="0"/>
              <a:t>.</a:t>
            </a:r>
          </a:p>
          <a:p>
            <a:pPr marL="571500" indent="-571500"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6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ditinjau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secara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periodik</a:t>
            </a:r>
            <a:endParaRPr lang="en-US" altLang="en-US" sz="1800" dirty="0"/>
          </a:p>
          <a:p>
            <a:pPr marL="571500" indent="-571500">
              <a:buClr>
                <a:schemeClr val="tx1"/>
              </a:buClr>
              <a:buSzTx/>
              <a:buFont typeface="Wingdings" panose="05000000000000000000" pitchFamily="2" charset="2"/>
              <a:buAutoNum type="alphaLcParenR" startAt="6"/>
            </a:pPr>
            <a:r>
              <a:rPr lang="en-US" altLang="en-US" sz="1800" dirty="0" err="1"/>
              <a:t>Keamanan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dibatasi</a:t>
            </a:r>
            <a:r>
              <a:rPr lang="en-US" altLang="en-US" sz="1800" dirty="0"/>
              <a:t> oleh </a:t>
            </a:r>
            <a:r>
              <a:rPr lang="en-US" altLang="en-US" sz="1800" dirty="0" err="1"/>
              <a:t>faktor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masyarakat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sosial</a:t>
            </a:r>
            <a:r>
              <a:rPr lang="en-US" altLang="en-US" sz="1800" dirty="0"/>
              <a:t>.</a:t>
            </a:r>
          </a:p>
          <a:p>
            <a:pPr marL="571500" indent="-571500"/>
            <a:endParaRPr lang="en-US" altLang="en-US" sz="1800" dirty="0"/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endParaRPr lang="en-US" alt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98B91F-F21C-4BF8-BBD7-BB4232A9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028" y="190957"/>
            <a:ext cx="2769296" cy="702421"/>
          </a:xfrm>
        </p:spPr>
        <p:txBody>
          <a:bodyPr/>
          <a:lstStyle/>
          <a:p>
            <a:r>
              <a:rPr lang="en-ID" dirty="0" err="1"/>
              <a:t>Fungsi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7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6E1EC4-27D6-4D67-AD34-8010491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7221892" cy="209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Kesalahan</a:t>
            </a:r>
            <a:r>
              <a:rPr lang="en-US" altLang="en-US" dirty="0"/>
              <a:t> dan </a:t>
            </a:r>
            <a:r>
              <a:rPr lang="en-US" altLang="en-US" dirty="0" err="1"/>
              <a:t>Penghilangan</a:t>
            </a:r>
            <a:endParaRPr lang="en-US" altLang="en-US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Disebabkan</a:t>
            </a:r>
            <a:r>
              <a:rPr lang="en-US" altLang="en-US" dirty="0"/>
              <a:t> oleh para </a:t>
            </a:r>
            <a:r>
              <a:rPr lang="en-US" altLang="en-US" dirty="0" err="1"/>
              <a:t>pemakai</a:t>
            </a:r>
            <a:r>
              <a:rPr lang="en-US" altLang="en-US" dirty="0"/>
              <a:t> yang </a:t>
            </a:r>
            <a:r>
              <a:rPr lang="en-US" altLang="en-US" dirty="0" err="1"/>
              <a:t>membuat</a:t>
            </a:r>
            <a:r>
              <a:rPr lang="en-US" altLang="en-US" dirty="0"/>
              <a:t> dan </a:t>
            </a:r>
            <a:r>
              <a:rPr lang="en-US" altLang="en-US" dirty="0" err="1"/>
              <a:t>mengedit</a:t>
            </a:r>
            <a:r>
              <a:rPr lang="en-US" altLang="en-US" dirty="0"/>
              <a:t> data.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Penipuan</a:t>
            </a:r>
            <a:r>
              <a:rPr lang="en-US" altLang="en-US" dirty="0"/>
              <a:t> dan </a:t>
            </a:r>
            <a:r>
              <a:rPr lang="en-US" altLang="en-US" dirty="0" err="1"/>
              <a:t>Pencurian</a:t>
            </a:r>
            <a:endParaRPr lang="en-US" altLang="en-US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oleh orang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orang </a:t>
            </a:r>
            <a:r>
              <a:rPr lang="en-US" altLang="en-US" dirty="0" err="1"/>
              <a:t>luar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Sabotase</a:t>
            </a:r>
            <a:r>
              <a:rPr lang="en-US" altLang="en-US" dirty="0"/>
              <a:t> oleh </a:t>
            </a:r>
            <a:r>
              <a:rPr lang="en-US" altLang="en-US" dirty="0" err="1"/>
              <a:t>Karyawan</a:t>
            </a:r>
            <a:endParaRPr lang="en-US" altLang="en-US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kerusakan</a:t>
            </a:r>
            <a:r>
              <a:rPr lang="en-US" altLang="en-US" dirty="0"/>
              <a:t> h/w, </a:t>
            </a:r>
            <a:r>
              <a:rPr lang="en-US" altLang="en-US" dirty="0" err="1"/>
              <a:t>fasilitas</a:t>
            </a:r>
            <a:r>
              <a:rPr lang="en-US" altLang="en-US" dirty="0"/>
              <a:t>, </a:t>
            </a:r>
            <a:r>
              <a:rPr lang="en-US" altLang="en-US" dirty="0" err="1"/>
              <a:t>penanaman</a:t>
            </a:r>
            <a:r>
              <a:rPr lang="en-US" altLang="en-US" dirty="0"/>
              <a:t> </a:t>
            </a:r>
            <a:r>
              <a:rPr lang="en-US" altLang="en-US" dirty="0" err="1"/>
              <a:t>bom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menghancurkan</a:t>
            </a:r>
            <a:r>
              <a:rPr lang="en-US" altLang="en-US" dirty="0"/>
              <a:t> program/data,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7BF7F-8C3C-40D7-AC5A-806E1295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89" y="559159"/>
            <a:ext cx="2686500" cy="577800"/>
          </a:xfrm>
        </p:spPr>
        <p:txBody>
          <a:bodyPr/>
          <a:lstStyle/>
          <a:p>
            <a:r>
              <a:rPr lang="en-ID" dirty="0" err="1"/>
              <a:t>Ancaman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42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6E1EC4-27D6-4D67-AD34-8010491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7221892" cy="2090100"/>
          </a:xfrm>
        </p:spPr>
        <p:txBody>
          <a:bodyPr/>
          <a:lstStyle/>
          <a:p>
            <a:r>
              <a:rPr lang="en-US" altLang="en-US" dirty="0" err="1"/>
              <a:t>Hilangnya</a:t>
            </a:r>
            <a:r>
              <a:rPr lang="en-US" altLang="en-US" dirty="0"/>
              <a:t> </a:t>
            </a:r>
            <a:r>
              <a:rPr lang="en-US" altLang="en-US" dirty="0" err="1"/>
              <a:t>Pendukung</a:t>
            </a:r>
            <a:r>
              <a:rPr lang="en-US" altLang="en-US" dirty="0"/>
              <a:t> dan </a:t>
            </a:r>
            <a:r>
              <a:rPr lang="en-US" altLang="en-US" dirty="0" err="1"/>
              <a:t>Infrastruktur</a:t>
            </a:r>
            <a:r>
              <a:rPr lang="en-US" altLang="en-US" dirty="0"/>
              <a:t> </a:t>
            </a:r>
            <a:r>
              <a:rPr lang="en-US" altLang="en-US" dirty="0" err="1"/>
              <a:t>Fisik</a:t>
            </a:r>
            <a:endParaRPr lang="en-US" altLang="en-US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en-US" dirty="0"/>
              <a:t>Karena </a:t>
            </a:r>
            <a:r>
              <a:rPr lang="en-US" altLang="en-US" dirty="0" err="1"/>
              <a:t>terjadinya</a:t>
            </a:r>
            <a:r>
              <a:rPr lang="en-US" altLang="en-US" dirty="0"/>
              <a:t> </a:t>
            </a:r>
            <a:r>
              <a:rPr lang="en-US" altLang="en-US" dirty="0" err="1"/>
              <a:t>gangguan</a:t>
            </a:r>
            <a:r>
              <a:rPr lang="en-US" altLang="en-US" dirty="0"/>
              <a:t> </a:t>
            </a:r>
            <a:r>
              <a:rPr lang="en-US" altLang="en-US" dirty="0" err="1"/>
              <a:t>daya</a:t>
            </a:r>
            <a:r>
              <a:rPr lang="en-US" altLang="en-US" dirty="0"/>
              <a:t> </a:t>
            </a:r>
            <a:r>
              <a:rPr lang="en-US" altLang="en-US" dirty="0" err="1"/>
              <a:t>listrik</a:t>
            </a:r>
            <a:r>
              <a:rPr lang="en-US" altLang="en-US" dirty="0"/>
              <a:t>, </a:t>
            </a:r>
            <a:r>
              <a:rPr lang="en-US" altLang="en-US" dirty="0" err="1"/>
              <a:t>kebakaran</a:t>
            </a:r>
            <a:r>
              <a:rPr lang="en-US" altLang="en-US" dirty="0"/>
              <a:t>, </a:t>
            </a:r>
            <a:r>
              <a:rPr lang="en-US" altLang="en-US" dirty="0" err="1"/>
              <a:t>banjir</a:t>
            </a:r>
            <a:r>
              <a:rPr lang="en-US" altLang="en-US" dirty="0"/>
              <a:t>,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  <a:p>
            <a:r>
              <a:rPr lang="en-US" altLang="en-US" i="1" dirty="0"/>
              <a:t>Malicious Hackers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en-US" dirty="0" err="1"/>
              <a:t>Mengacu</a:t>
            </a:r>
            <a:r>
              <a:rPr lang="en-US" altLang="en-US" dirty="0"/>
              <a:t> pada </a:t>
            </a:r>
            <a:r>
              <a:rPr lang="en-US" altLang="en-US" dirty="0" err="1"/>
              <a:t>mereka</a:t>
            </a:r>
            <a:r>
              <a:rPr lang="en-US" altLang="en-US" dirty="0"/>
              <a:t> yang </a:t>
            </a:r>
            <a:r>
              <a:rPr lang="en-US" altLang="en-US" dirty="0" err="1"/>
              <a:t>menerobos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otoritas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Spionase</a:t>
            </a:r>
            <a:r>
              <a:rPr lang="en-US" altLang="en-US" dirty="0"/>
              <a:t> </a:t>
            </a:r>
            <a:r>
              <a:rPr lang="en-US" altLang="en-US" dirty="0" err="1"/>
              <a:t>Industri</a:t>
            </a:r>
            <a:endParaRPr lang="en-US" altLang="en-US" dirty="0"/>
          </a:p>
          <a:p>
            <a:pPr lvl="1"/>
            <a:r>
              <a:rPr lang="en-US" altLang="en-US" dirty="0"/>
              <a:t>Tindakan </a:t>
            </a:r>
            <a:r>
              <a:rPr lang="en-US" altLang="en-US" dirty="0" err="1"/>
              <a:t>mengumpulkan</a:t>
            </a:r>
            <a:r>
              <a:rPr lang="en-US" altLang="en-US" dirty="0"/>
              <a:t> data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swasta</a:t>
            </a:r>
            <a:r>
              <a:rPr lang="en-US" altLang="en-US" dirty="0"/>
              <a:t> / </a:t>
            </a:r>
            <a:r>
              <a:rPr lang="en-US" altLang="en-US" dirty="0" err="1"/>
              <a:t>pemerintah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kepentingan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.</a:t>
            </a:r>
          </a:p>
          <a:p>
            <a:pPr marL="114300" indent="0"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7BF7F-8C3C-40D7-AC5A-806E1295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7" y="549327"/>
            <a:ext cx="2686500" cy="577800"/>
          </a:xfrm>
        </p:spPr>
        <p:txBody>
          <a:bodyPr/>
          <a:lstStyle/>
          <a:p>
            <a:r>
              <a:rPr lang="en-ID" dirty="0" err="1"/>
              <a:t>Ancaman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5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6E1EC4-27D6-4D67-AD34-8010491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7221892" cy="209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Malicious Code (</a:t>
            </a:r>
            <a:r>
              <a:rPr lang="en-US" altLang="en-US" dirty="0"/>
              <a:t>Kode </a:t>
            </a:r>
            <a:r>
              <a:rPr lang="en-US" altLang="en-US" dirty="0" err="1"/>
              <a:t>Jahat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Mengacu</a:t>
            </a:r>
            <a:r>
              <a:rPr lang="en-US" altLang="en-US" dirty="0"/>
              <a:t> pada virus, </a:t>
            </a:r>
            <a:r>
              <a:rPr lang="en-US" altLang="en-US" dirty="0" err="1"/>
              <a:t>cacing</a:t>
            </a:r>
            <a:r>
              <a:rPr lang="en-US" altLang="en-US" dirty="0"/>
              <a:t>, </a:t>
            </a:r>
            <a:r>
              <a:rPr lang="en-US" altLang="en-US" dirty="0" err="1"/>
              <a:t>kuda</a:t>
            </a:r>
            <a:r>
              <a:rPr lang="en-US" altLang="en-US" dirty="0"/>
              <a:t> trojan, </a:t>
            </a:r>
            <a:r>
              <a:rPr lang="en-US" altLang="en-US" dirty="0" err="1"/>
              <a:t>pengeboman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, </a:t>
            </a:r>
            <a:r>
              <a:rPr lang="en-US" altLang="en-US" dirty="0" err="1"/>
              <a:t>dll</a:t>
            </a:r>
            <a:r>
              <a:rPr lang="en-US" altLang="en-US" dirty="0"/>
              <a:t> </a:t>
            </a:r>
            <a:r>
              <a:rPr lang="en-US" altLang="en-US" dirty="0" err="1"/>
              <a:t>perangkat</a:t>
            </a:r>
            <a:r>
              <a:rPr lang="en-US" altLang="en-US" dirty="0"/>
              <a:t> </a:t>
            </a:r>
            <a:r>
              <a:rPr lang="en-US" altLang="en-US" dirty="0" err="1"/>
              <a:t>lunak</a:t>
            </a:r>
            <a:r>
              <a:rPr lang="en-US" altLang="en-US" dirty="0"/>
              <a:t> yang “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diudang</a:t>
            </a:r>
            <a:r>
              <a:rPr lang="en-US" altLang="en-US" dirty="0"/>
              <a:t>”.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Mata-Mata oleh </a:t>
            </a:r>
            <a:r>
              <a:rPr lang="en-US" altLang="en-US" dirty="0" err="1"/>
              <a:t>Pemerintah</a:t>
            </a:r>
            <a:r>
              <a:rPr lang="en-US" altLang="en-US" dirty="0"/>
              <a:t> </a:t>
            </a:r>
            <a:r>
              <a:rPr lang="en-US" altLang="en-US" dirty="0" err="1"/>
              <a:t>Asing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tentang</a:t>
            </a:r>
            <a:r>
              <a:rPr lang="en-US" altLang="en-US" dirty="0"/>
              <a:t> </a:t>
            </a:r>
            <a:r>
              <a:rPr lang="en-US" altLang="en-US" dirty="0" err="1"/>
              <a:t>kebijakan</a:t>
            </a:r>
            <a:r>
              <a:rPr lang="en-US" altLang="en-US" dirty="0"/>
              <a:t> </a:t>
            </a:r>
            <a:r>
              <a:rPr lang="en-US" altLang="en-US" dirty="0" err="1"/>
              <a:t>ekonomi</a:t>
            </a:r>
            <a:r>
              <a:rPr lang="en-US" altLang="en-US" dirty="0"/>
              <a:t>, </a:t>
            </a:r>
            <a:r>
              <a:rPr lang="en-US" altLang="en-US" dirty="0" err="1"/>
              <a:t>politik</a:t>
            </a:r>
            <a:r>
              <a:rPr lang="en-US" altLang="en-US" dirty="0"/>
              <a:t> dan </a:t>
            </a:r>
            <a:r>
              <a:rPr lang="en-US" altLang="en-US" dirty="0" err="1"/>
              <a:t>pertahanan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Barang</a:t>
            </a:r>
            <a:r>
              <a:rPr lang="en-US" altLang="en-US" dirty="0"/>
              <a:t> </a:t>
            </a:r>
            <a:r>
              <a:rPr lang="en-US" altLang="en-US" dirty="0" err="1"/>
              <a:t>sensitif</a:t>
            </a:r>
            <a:r>
              <a:rPr lang="en-US" altLang="en-US" dirty="0"/>
              <a:t> dan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dilindungi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Ancaman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kerahasian</a:t>
            </a:r>
            <a:r>
              <a:rPr lang="en-US" altLang="en-US" dirty="0"/>
              <a:t> </a:t>
            </a:r>
            <a:r>
              <a:rPr lang="en-US" altLang="en-US" dirty="0" err="1"/>
              <a:t>Pribadi</a:t>
            </a: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7BF7F-8C3C-40D7-AC5A-806E1295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89" y="568992"/>
            <a:ext cx="2686500" cy="577800"/>
          </a:xfrm>
        </p:spPr>
        <p:txBody>
          <a:bodyPr/>
          <a:lstStyle/>
          <a:p>
            <a:r>
              <a:rPr lang="en-ID" dirty="0" err="1"/>
              <a:t>Ancaman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348658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/>
              <a:t>Kecepatan</a:t>
            </a:r>
            <a:r>
              <a:rPr lang="en-US" sz="2200" dirty="0"/>
              <a:t> </a:t>
            </a:r>
            <a:r>
              <a:rPr lang="en-US" sz="2200" dirty="0" err="1"/>
              <a:t>transmisi</a:t>
            </a:r>
            <a:r>
              <a:rPr lang="en-US" sz="2200" dirty="0"/>
              <a:t> data.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/>
              <a:t>Besarnya</a:t>
            </a:r>
            <a:r>
              <a:rPr lang="en-US" sz="2200" dirty="0"/>
              <a:t> unit yang </a:t>
            </a:r>
            <a:r>
              <a:rPr lang="en-US" sz="2200" dirty="0" err="1"/>
              <a:t>ditransfer</a:t>
            </a:r>
            <a:r>
              <a:rPr lang="en-US" sz="2200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/>
              <a:t>Kondisi-kondisi</a:t>
            </a:r>
            <a:r>
              <a:rPr lang="en-US" sz="2200" dirty="0"/>
              <a:t> </a:t>
            </a:r>
            <a:r>
              <a:rPr lang="en-US" sz="2200" dirty="0" err="1"/>
              <a:t>kesalahan</a:t>
            </a:r>
            <a:r>
              <a:rPr lang="en-US" sz="2200" dirty="0"/>
              <a:t>.</a:t>
            </a:r>
            <a:endParaRPr lang="en-ID" sz="22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4" y="485725"/>
            <a:ext cx="500678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Faktor Pembeda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240504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Input / Output </a:t>
            </a:r>
            <a:r>
              <a:rPr lang="en-US" sz="2200" dirty="0" err="1"/>
              <a:t>terprogram</a:t>
            </a:r>
            <a:br>
              <a:rPr lang="en-ID" sz="2200" dirty="0"/>
            </a:br>
            <a:r>
              <a:rPr lang="en-ID" sz="2200" dirty="0"/>
              <a:t>Ketika </a:t>
            </a:r>
            <a:r>
              <a:rPr lang="en-ID" sz="2200" dirty="0" err="1"/>
              <a:t>perangkat</a:t>
            </a:r>
            <a:r>
              <a:rPr lang="en-ID" sz="2200" dirty="0"/>
              <a:t> input / output </a:t>
            </a:r>
            <a:r>
              <a:rPr lang="en-ID" sz="2200" dirty="0" err="1"/>
              <a:t>menangani</a:t>
            </a:r>
            <a:r>
              <a:rPr lang="en-ID" sz="2200" dirty="0"/>
              <a:t> </a:t>
            </a:r>
            <a:r>
              <a:rPr lang="en-ID" sz="2200" dirty="0" err="1"/>
              <a:t>permintaan</a:t>
            </a:r>
            <a:r>
              <a:rPr lang="en-ID" sz="2200" dirty="0"/>
              <a:t>, </a:t>
            </a:r>
            <a:r>
              <a:rPr lang="en-ID" sz="2200" dirty="0" err="1"/>
              <a:t>perangkat</a:t>
            </a:r>
            <a:r>
              <a:rPr lang="en-ID" sz="2200" dirty="0"/>
              <a:t> men-set bit status di register </a:t>
            </a:r>
            <a:r>
              <a:rPr lang="en-ID" sz="2200" dirty="0" err="1"/>
              <a:t>suatu</a:t>
            </a:r>
            <a:r>
              <a:rPr lang="en-ID" sz="2200" dirty="0"/>
              <a:t> </a:t>
            </a:r>
            <a:r>
              <a:rPr lang="en-ID" sz="2200" dirty="0" err="1"/>
              <a:t>perangkat</a:t>
            </a:r>
            <a:r>
              <a:rPr lang="en-ID" sz="2200" dirty="0"/>
              <a:t>. </a:t>
            </a:r>
            <a:r>
              <a:rPr lang="en-ID" sz="2200" dirty="0" err="1"/>
              <a:t>Perangkat</a:t>
            </a:r>
            <a:r>
              <a:rPr lang="en-ID" sz="2200" dirty="0"/>
              <a:t>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memberitahu</a:t>
            </a:r>
            <a:r>
              <a:rPr lang="en-ID" sz="2200" dirty="0"/>
              <a:t> </a:t>
            </a:r>
            <a:r>
              <a:rPr lang="en-ID" sz="2200" dirty="0" err="1"/>
              <a:t>ke</a:t>
            </a:r>
            <a:r>
              <a:rPr lang="en-ID" sz="2200" dirty="0"/>
              <a:t> </a:t>
            </a:r>
            <a:r>
              <a:rPr lang="en-ID" sz="2200" dirty="0" err="1"/>
              <a:t>pemroses</a:t>
            </a:r>
            <a:r>
              <a:rPr lang="en-ID" sz="2200" dirty="0"/>
              <a:t> </a:t>
            </a:r>
            <a:r>
              <a:rPr lang="en-ID" sz="2200" dirty="0" err="1"/>
              <a:t>saat</a:t>
            </a:r>
            <a:r>
              <a:rPr lang="en-ID" sz="2200" dirty="0"/>
              <a:t> </a:t>
            </a:r>
            <a:r>
              <a:rPr lang="en-ID" sz="2200" dirty="0" err="1"/>
              <a:t>tugas</a:t>
            </a:r>
            <a:r>
              <a:rPr lang="en-ID" sz="2200" dirty="0"/>
              <a:t> </a:t>
            </a:r>
            <a:r>
              <a:rPr lang="en-ID" sz="2200" dirty="0" err="1"/>
              <a:t>sudah</a:t>
            </a:r>
            <a:r>
              <a:rPr lang="en-ID" sz="2200" dirty="0"/>
              <a:t> </a:t>
            </a:r>
            <a:r>
              <a:rPr lang="en-ID" sz="2200" dirty="0" err="1"/>
              <a:t>selesai</a:t>
            </a:r>
            <a:r>
              <a:rPr lang="en-ID" sz="2200" dirty="0"/>
              <a:t> </a:t>
            </a:r>
            <a:r>
              <a:rPr lang="en-ID" sz="2200" dirty="0" err="1"/>
              <a:t>dilakukan</a:t>
            </a:r>
            <a:r>
              <a:rPr lang="en-ID" sz="2200" dirty="0"/>
              <a:t>, </a:t>
            </a:r>
            <a:r>
              <a:rPr lang="en-ID" sz="2200" dirty="0" err="1"/>
              <a:t>sehinga</a:t>
            </a:r>
            <a:r>
              <a:rPr lang="en-ID" sz="2200" dirty="0"/>
              <a:t> </a:t>
            </a:r>
            <a:r>
              <a:rPr lang="en-ID" sz="2200" dirty="0" err="1"/>
              <a:t>pemroses</a:t>
            </a:r>
            <a:r>
              <a:rPr lang="en-ID" sz="2200" dirty="0"/>
              <a:t> </a:t>
            </a:r>
            <a:r>
              <a:rPr lang="en-ID" sz="2200" dirty="0" err="1"/>
              <a:t>harus</a:t>
            </a:r>
            <a:r>
              <a:rPr lang="en-ID" sz="2200" dirty="0"/>
              <a:t> </a:t>
            </a:r>
            <a:r>
              <a:rPr lang="en-ID" sz="2200" dirty="0" err="1"/>
              <a:t>selalu</a:t>
            </a:r>
            <a:r>
              <a:rPr lang="en-ID" sz="2200" dirty="0"/>
              <a:t> </a:t>
            </a:r>
            <a:r>
              <a:rPr lang="en-ID" sz="2200" dirty="0" err="1"/>
              <a:t>mengecek</a:t>
            </a:r>
            <a:r>
              <a:rPr lang="en-ID" sz="2200" dirty="0"/>
              <a:t> register.</a:t>
            </a:r>
            <a:endParaRPr lang="en-US" sz="22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4" y="485725"/>
            <a:ext cx="58726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Teknik Pemrograman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54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17168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 dirty="0"/>
              <a:t>Input / Output </a:t>
            </a:r>
            <a:r>
              <a:rPr lang="en-US" sz="1800" dirty="0" err="1"/>
              <a:t>dikendalikan</a:t>
            </a:r>
            <a:r>
              <a:rPr lang="en-US" sz="1800" dirty="0"/>
              <a:t> </a:t>
            </a:r>
            <a:r>
              <a:rPr lang="en-US" sz="1800" dirty="0" err="1"/>
              <a:t>interupsi</a:t>
            </a:r>
            <a:br>
              <a:rPr lang="en-US" sz="1800" dirty="0"/>
            </a:br>
            <a:r>
              <a:rPr lang="en-US" sz="1800" dirty="0"/>
              <a:t>Teknik I/O </a:t>
            </a:r>
            <a:r>
              <a:rPr lang="en-US" sz="1800" dirty="0" err="1"/>
              <a:t>dikendalikan</a:t>
            </a:r>
            <a:r>
              <a:rPr lang="en-US" sz="1800" dirty="0"/>
              <a:t> </a:t>
            </a:r>
            <a:r>
              <a:rPr lang="en-US" sz="1800" dirty="0" err="1"/>
              <a:t>interupsi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mekanisme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lvl="1" indent="-457200">
              <a:lnSpc>
                <a:spcPct val="100000"/>
              </a:lnSpc>
            </a:pPr>
            <a:r>
              <a:rPr lang="en-US" sz="1800" dirty="0" err="1"/>
              <a:t>Pemroses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I/O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melanjutkan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</a:t>
            </a:r>
          </a:p>
          <a:p>
            <a:pPr lvl="1" indent="-457200">
              <a:lnSpc>
                <a:spcPct val="100000"/>
              </a:lnSpc>
            </a:pPr>
            <a:r>
              <a:rPr lang="nn-NO" sz="1800" dirty="0"/>
              <a:t>Perangkat I/O akan menginterupsi meminta layanan saat perangkat telah siap bertukar data dengan pemroses.</a:t>
            </a:r>
          </a:p>
          <a:p>
            <a:pPr lvl="1" indent="-457200">
              <a:lnSpc>
                <a:spcPct val="100000"/>
              </a:lnSpc>
            </a:pP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interupsi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keras</a:t>
            </a:r>
            <a:r>
              <a:rPr lang="en-US" sz="1800" dirty="0"/>
              <a:t> (yang </a:t>
            </a:r>
            <a:r>
              <a:rPr lang="en-US" sz="1800" dirty="0" err="1"/>
              <a:t>memberitahukan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siap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transfer), </a:t>
            </a:r>
            <a:r>
              <a:rPr lang="en-US" sz="1800" dirty="0" err="1"/>
              <a:t>pemroses</a:t>
            </a:r>
            <a:r>
              <a:rPr lang="en-US" sz="1800" dirty="0"/>
              <a:t> </a:t>
            </a:r>
            <a:r>
              <a:rPr lang="en-US" sz="1800" dirty="0" err="1"/>
              <a:t>segera</a:t>
            </a:r>
            <a:r>
              <a:rPr lang="en-US" sz="1800" dirty="0"/>
              <a:t> </a:t>
            </a:r>
            <a:r>
              <a:rPr lang="en-US" sz="1800" dirty="0" err="1"/>
              <a:t>mengeksekusi</a:t>
            </a:r>
            <a:r>
              <a:rPr lang="en-US" sz="1800" dirty="0"/>
              <a:t> transfer data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4" y="485725"/>
            <a:ext cx="58726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Teknik Pemrograman Perangkat I/O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1931756"/>
            <a:ext cx="6020700" cy="872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Manajemen </a:t>
            </a:r>
            <a:r>
              <a:rPr lang="en">
                <a:solidFill>
                  <a:schemeClr val="accent2"/>
                </a:solidFill>
              </a:rPr>
              <a:t>File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54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30020" y="1722411"/>
            <a:ext cx="364837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mengorganisir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file pada disk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partisi</a:t>
            </a:r>
            <a:endParaRPr>
              <a:latin typeface="Maven Pro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45167" y="90329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Manajemen File </a:t>
            </a:r>
            <a:endParaRPr b="1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Pengertian Manajemen File, Konsep, Struktur, Sifat, Atribut, Fungsi,  Sasaran, Arsitektur, Tipe, Cara, dan Manfaatnya - Sosial79">
            <a:extLst>
              <a:ext uri="{FF2B5EF4-FFF2-40B4-BE49-F238E27FC236}">
                <a16:creationId xmlns:a16="http://schemas.microsoft.com/office/drawing/2014/main" id="{15509141-FB77-7831-417D-5D9CE0CFE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61" y="1330988"/>
            <a:ext cx="3372326" cy="248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12F8A3E-D2B5-048E-3A4F-300908CD83AF}"/>
              </a:ext>
            </a:extLst>
          </p:cNvPr>
          <p:cNvSpPr/>
          <p:nvPr/>
        </p:nvSpPr>
        <p:spPr>
          <a:xfrm>
            <a:off x="845167" y="1481090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Persistence,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bertahan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meski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membuatnya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 supply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dihilangkan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hasil-hasil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agar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endParaRPr lang="en-ID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Size, file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berukuran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endParaRPr lang="en-ID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Sharebility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file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konkuren</a:t>
            </a:r>
            <a:endParaRPr lang="en-ID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Sifat File</a:t>
            </a:r>
            <a:endParaRPr b="1"/>
          </a:p>
        </p:txBody>
      </p:sp>
      <p:sp>
        <p:nvSpPr>
          <p:cNvPr id="2" name="Google Shape;670;p31">
            <a:extLst>
              <a:ext uri="{FF2B5EF4-FFF2-40B4-BE49-F238E27FC236}">
                <a16:creationId xmlns:a16="http://schemas.microsoft.com/office/drawing/2014/main" id="{CE30D426-2767-34E8-7D8F-5E02FA5E0D84}"/>
              </a:ext>
            </a:extLst>
          </p:cNvPr>
          <p:cNvSpPr/>
          <p:nvPr/>
        </p:nvSpPr>
        <p:spPr>
          <a:xfrm>
            <a:off x="679725" y="1010318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440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1510</Words>
  <Application>Microsoft Office PowerPoint</Application>
  <PresentationFormat>On-screen Show (16:9)</PresentationFormat>
  <Paragraphs>188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Nunito Light</vt:lpstr>
      <vt:lpstr>Arial</vt:lpstr>
      <vt:lpstr>Wingdings</vt:lpstr>
      <vt:lpstr>Calibri</vt:lpstr>
      <vt:lpstr>Livvic Light</vt:lpstr>
      <vt:lpstr>Advent Pro SemiBold</vt:lpstr>
      <vt:lpstr>Fira Sans Condensed Medium</vt:lpstr>
      <vt:lpstr>Share Tech</vt:lpstr>
      <vt:lpstr>Fira Sans Extra Condensed Medium</vt:lpstr>
      <vt:lpstr>Maven Pro</vt:lpstr>
      <vt:lpstr>Data Science Consulting by Slidesgo</vt:lpstr>
      <vt:lpstr>Manajemen Perangkat Input/Output</vt:lpstr>
      <vt:lpstr>Manajemen Perangkat I/O </vt:lpstr>
      <vt:lpstr>Klasifikasi Perangkat I/O</vt:lpstr>
      <vt:lpstr>Faktor Pembeda Perangkat I/O</vt:lpstr>
      <vt:lpstr>Teknik Pemrograman Perangkat I/O</vt:lpstr>
      <vt:lpstr>Teknik Pemrograman Perangkat I/O</vt:lpstr>
      <vt:lpstr>Manajemen File</vt:lpstr>
      <vt:lpstr>Manajemen File </vt:lpstr>
      <vt:lpstr>Sifat File</vt:lpstr>
      <vt:lpstr>Sasaran Sistem Manajemen File</vt:lpstr>
      <vt:lpstr>Mengetahui file yang tak terpakai</vt:lpstr>
      <vt:lpstr>Fungsi Manajemen File</vt:lpstr>
      <vt:lpstr>Arsitektur Pengelolaan File</vt:lpstr>
      <vt:lpstr>Tipe File</vt:lpstr>
      <vt:lpstr>Atribut File</vt:lpstr>
      <vt:lpstr>Operasi File</vt:lpstr>
      <vt:lpstr>Directory </vt:lpstr>
      <vt:lpstr>Operasi Directory </vt:lpstr>
      <vt:lpstr>Klasifikasi Directory</vt:lpstr>
      <vt:lpstr>Tingkat tunggal</vt:lpstr>
      <vt:lpstr>Dua tingkat</vt:lpstr>
      <vt:lpstr>Struktur pohon</vt:lpstr>
      <vt:lpstr>Grafik asiklik</vt:lpstr>
      <vt:lpstr>KEAMANAN KOMPUTER DEFINISI, FUNGSI &amp; ANCAMAN</vt:lpstr>
      <vt:lpstr>Definisi</vt:lpstr>
      <vt:lpstr>Definisi</vt:lpstr>
      <vt:lpstr>Definisi</vt:lpstr>
      <vt:lpstr>Fungsi Ketersediaan (Avaibelity)</vt:lpstr>
      <vt:lpstr>Fungsi Keutuhan (Integrity)</vt:lpstr>
      <vt:lpstr>Fungsi Kerahasiaan (Confidentiality)</vt:lpstr>
      <vt:lpstr>Fungsi Akuntntabilitas (Accountability)</vt:lpstr>
      <vt:lpstr>Fungsi Jaminan Atau Kepastian (Assurance)</vt:lpstr>
      <vt:lpstr>PowerPoint Presentation</vt:lpstr>
      <vt:lpstr>Fungsi</vt:lpstr>
      <vt:lpstr>Ancaman</vt:lpstr>
      <vt:lpstr>Ancaman</vt:lpstr>
      <vt:lpstr>Ancaman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File</dc:title>
  <dc:creator>Andry Alif</dc:creator>
  <cp:lastModifiedBy>Andry Alif</cp:lastModifiedBy>
  <cp:revision>15</cp:revision>
  <dcterms:modified xsi:type="dcterms:W3CDTF">2023-10-15T07:11:35Z</dcterms:modified>
</cp:coreProperties>
</file>