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71" r:id="rId5"/>
    <p:sldId id="276" r:id="rId6"/>
    <p:sldId id="277" r:id="rId7"/>
    <p:sldId id="290" r:id="rId8"/>
    <p:sldId id="275" r:id="rId9"/>
    <p:sldId id="272" r:id="rId10"/>
    <p:sldId id="273" r:id="rId11"/>
    <p:sldId id="279" r:id="rId12"/>
    <p:sldId id="280" r:id="rId13"/>
    <p:sldId id="281" r:id="rId14"/>
    <p:sldId id="283" r:id="rId15"/>
    <p:sldId id="284" r:id="rId16"/>
    <p:sldId id="285" r:id="rId17"/>
    <p:sldId id="287" r:id="rId18"/>
    <p:sldId id="288" r:id="rId19"/>
    <p:sldId id="289" r:id="rId20"/>
    <p:sldId id="268" r:id="rId21"/>
    <p:sldId id="291" r:id="rId22"/>
    <p:sldId id="292" r:id="rId23"/>
    <p:sldId id="293" r:id="rId24"/>
    <p:sldId id="294" r:id="rId25"/>
    <p:sldId id="295" r:id="rId26"/>
    <p:sldId id="296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78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 referensi aa di atas mereferensi ke suatu instance anonymous inner class</a:t>
            </a:r>
            <a:b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merupakan subclass dari class A.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222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Inner Class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Dhany</a:t>
            </a:r>
            <a:r>
              <a:rPr lang="en-US" dirty="0" smtClean="0"/>
              <a:t> </a:t>
            </a:r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r>
              <a:rPr lang="en-US" dirty="0" smtClean="0"/>
              <a:t>, S.T., </a:t>
            </a:r>
            <a:r>
              <a:rPr lang="en-US" dirty="0" err="1" smtClean="0"/>
              <a:t>M.Kom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Static Inner Class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48B133-4A24-43D8-9E30-8FFC6FB5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772816"/>
            <a:ext cx="6607792" cy="4680520"/>
          </a:xfrm>
        </p:spPr>
      </p:pic>
    </p:spTree>
    <p:extLst>
      <p:ext uri="{BB962C8B-B14F-4D97-AF65-F5344CB8AC3E}">
        <p14:creationId xmlns:p14="http://schemas.microsoft.com/office/powerpoint/2010/main" val="16054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Method-Local Inner Class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id-ID" sz="2800" dirty="0"/>
              <a:t>Method-local inner class </a:t>
            </a:r>
            <a:r>
              <a:rPr lang="en-US" altLang="id-ID" sz="2800" dirty="0" err="1"/>
              <a:t>adalah</a:t>
            </a:r>
            <a:r>
              <a:rPr lang="en-US" altLang="id-ID" sz="2800" dirty="0"/>
              <a:t> </a:t>
            </a:r>
            <a:r>
              <a:rPr lang="en-US" altLang="id-ID" sz="2800" b="1" dirty="0"/>
              <a:t>inner class yang </a:t>
            </a:r>
            <a:r>
              <a:rPr lang="en-US" altLang="id-ID" sz="2800" b="1" dirty="0" err="1"/>
              <a:t>dideklarasikan</a:t>
            </a:r>
            <a:r>
              <a:rPr lang="en-US" altLang="id-ID" sz="2800" b="1" dirty="0"/>
              <a:t> di </a:t>
            </a:r>
            <a:r>
              <a:rPr lang="en-US" altLang="id-ID" sz="2800" b="1" dirty="0" err="1"/>
              <a:t>dalam</a:t>
            </a:r>
            <a:r>
              <a:rPr lang="en-US" altLang="id-ID" sz="2800" b="1" dirty="0"/>
              <a:t> method</a:t>
            </a:r>
            <a:r>
              <a:rPr lang="en-US" altLang="id-ID" sz="2800" dirty="0"/>
              <a:t>.</a:t>
            </a:r>
          </a:p>
          <a:p>
            <a:pPr algn="just"/>
            <a:r>
              <a:rPr lang="id-ID" altLang="id-ID" sz="2800" dirty="0"/>
              <a:t>Mendeklarasikan method-local inner class bukan berarti kita telah membuat objek dari class tersebut. Jadi, sebelum inner class tersebut digunakan, kita harus membuat objeknya dari suatu tempat </a:t>
            </a:r>
            <a:r>
              <a:rPr lang="id-ID" altLang="id-ID" sz="2800" u="sng" dirty="0"/>
              <a:t>di dalam method dan setelah definisi inner class tersebut</a:t>
            </a:r>
            <a:r>
              <a:rPr lang="id-ID" altLang="id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Method-Local Inner Class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3804F1-A152-4854-89C8-253F053FC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988840"/>
            <a:ext cx="6480720" cy="3746917"/>
          </a:xfrm>
        </p:spPr>
      </p:pic>
    </p:spTree>
    <p:extLst>
      <p:ext uri="{BB962C8B-B14F-4D97-AF65-F5344CB8AC3E}">
        <p14:creationId xmlns:p14="http://schemas.microsoft.com/office/powerpoint/2010/main" val="351210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Method-Local Inner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4D11-99A8-4860-89F3-C5E67C00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267200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/>
              <a:t>Objek method-local inner class memiliki akses ke semua member dari outer class (termasuk member outer class yang ber access modifier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d-ID" dirty="0"/>
              <a:t>)</a:t>
            </a:r>
          </a:p>
          <a:p>
            <a:pPr marL="0" indent="0" algn="just">
              <a:buNone/>
            </a:pPr>
            <a:r>
              <a:rPr lang="id-ID" dirty="0"/>
              <a:t>Objek dari method-local inner class tidak dapat mengakses local variabel (termasuk parameter) dari method dimana method-local inner class tersebut didefinisikan. Kecuali bila variabel tersebut bermodifier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0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Method-Local Inner Class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4030E-29F8-4217-9DF1-9BC84AEE8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772816"/>
            <a:ext cx="7231195" cy="4503937"/>
          </a:xfrm>
        </p:spPr>
      </p:pic>
    </p:spTree>
    <p:extLst>
      <p:ext uri="{BB962C8B-B14F-4D97-AF65-F5344CB8AC3E}">
        <p14:creationId xmlns:p14="http://schemas.microsoft.com/office/powerpoint/2010/main" val="31633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Anonymous Inner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4D11-99A8-4860-89F3-C5E67C00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324526" cy="4267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d-ID" dirty="0"/>
              <a:t>Anonymous inner class adalah suatu inner class yang dideklarasikan tanpa nama kelas.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d-ID" dirty="0"/>
              <a:t> Anonymous inner class pasti adalah salah satu dari 2 hal berikut 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id-ID" dirty="0"/>
              <a:t>Subclass dari suatu class yang telah dideklarasikan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id-ID" dirty="0"/>
              <a:t>Class implementasi dari suatu interface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d-ID" dirty="0"/>
              <a:t>Tujuan utama dari anonymous inner class adalah mengoverride satu atau lebih method dari super classnya atau mengimplement semua method dari suatu interface.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d-ID" dirty="0"/>
              <a:t>Anonymous inner class tidak dapat mengimplement lebih dari sebuah interface.</a:t>
            </a:r>
          </a:p>
        </p:txBody>
      </p:sp>
    </p:spTree>
    <p:extLst>
      <p:ext uri="{BB962C8B-B14F-4D97-AF65-F5344CB8AC3E}">
        <p14:creationId xmlns:p14="http://schemas.microsoft.com/office/powerpoint/2010/main" val="5303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Anonymous Inner Class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01753F-77B0-4D88-B14C-8B2583A6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1700808"/>
            <a:ext cx="5569405" cy="4738538"/>
          </a:xfrm>
        </p:spPr>
      </p:pic>
    </p:spTree>
    <p:extLst>
      <p:ext uri="{BB962C8B-B14F-4D97-AF65-F5344CB8AC3E}">
        <p14:creationId xmlns:p14="http://schemas.microsoft.com/office/powerpoint/2010/main" val="24666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4D11-99A8-4860-89F3-C5E67C00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324526" cy="453650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d-ID" dirty="0"/>
              <a:t>Java Collections adalah framework yang menyediakan sebuah tempat untuk menyimpan dan memanipulasi sekumpulan objek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d-ID" dirty="0"/>
              <a:t> Adapun kegiatan yang dapat dilakukan pada sebuah data seperti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400" dirty="0"/>
              <a:t>Pencarian,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400" dirty="0"/>
              <a:t>Pengurutan,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400" dirty="0"/>
              <a:t>Memasukkan,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400" dirty="0"/>
              <a:t>Menghapus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d-ID" dirty="0"/>
              <a:t>Java Collection secara  sederhana merupakan sebuah objek</a:t>
            </a:r>
          </a:p>
        </p:txBody>
      </p:sp>
    </p:spTree>
    <p:extLst>
      <p:ext uri="{BB962C8B-B14F-4D97-AF65-F5344CB8AC3E}">
        <p14:creationId xmlns:p14="http://schemas.microsoft.com/office/powerpoint/2010/main" val="39226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4D11-99A8-4860-89F3-C5E67C00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324526" cy="453650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d-ID" dirty="0"/>
              <a:t>Kerangka kerja Java Collection menyediakan dalam bentuk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id-ID" sz="2400" dirty="0"/>
              <a:t>Interfaces (Set, List, Queue, Deque dll) 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id-ID" sz="2400" dirty="0"/>
              <a:t>Class (ArrayList, Vector, LingkedList, PriorityQueue, HashSet, LinkedHashSet, TreeSet dll).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713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pPr algn="just"/>
            <a:r>
              <a:rPr lang="id-ID" dirty="0"/>
              <a:t>Hirarki Java Collection terlihat pada gambar berikut ini: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61C8D-CC70-4D4D-938C-37F4C0A9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604268"/>
            <a:ext cx="5256584" cy="50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Inner Class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800" dirty="0"/>
              <a:t>Disebut juga </a:t>
            </a:r>
            <a:r>
              <a:rPr lang="id-ID" sz="2800" i="1" dirty="0"/>
              <a:t>nested class</a:t>
            </a:r>
            <a:endParaRPr lang="en-US" sz="2800" i="1" dirty="0"/>
          </a:p>
          <a:p>
            <a:pPr algn="just"/>
            <a:r>
              <a:rPr lang="en-US" altLang="id-ID" sz="2800" b="1" dirty="0">
                <a:latin typeface="Corbel (Body)"/>
                <a:cs typeface="Times New Roman" panose="02020603050405020304" pitchFamily="18" charset="0"/>
              </a:rPr>
              <a:t>Inner class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dapat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dikatakan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sebagai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suatu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kelas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yang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berada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di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dalam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kelas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tertentu</a:t>
            </a:r>
            <a:endParaRPr lang="en-US" altLang="id-ID" sz="2800" dirty="0">
              <a:latin typeface="Corbel (Body)"/>
              <a:cs typeface="Times New Roman" panose="02020603050405020304" pitchFamily="18" charset="0"/>
            </a:endParaRPr>
          </a:p>
          <a:p>
            <a:pPr algn="just"/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Penamaan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inner class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harus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berbeda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dengan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nama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outer class</a:t>
            </a:r>
          </a:p>
          <a:p>
            <a:pPr algn="just"/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Merupakan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suatu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cara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untuk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mengelompokkan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kelas-kelas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dan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memudahkan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kontrol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terhadap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altLang="id-ID" sz="2800" dirty="0" err="1">
                <a:latin typeface="Corbel (Body)"/>
                <a:cs typeface="Times New Roman" panose="02020603050405020304" pitchFamily="18" charset="0"/>
              </a:rPr>
              <a:t>kelas</a:t>
            </a:r>
            <a:r>
              <a:rPr lang="en-US" altLang="id-ID" sz="2800" dirty="0">
                <a:latin typeface="Corbel (Body)"/>
                <a:cs typeface="Times New Roman" panose="02020603050405020304" pitchFamily="18" charset="0"/>
              </a:rPr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ArrayList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7339932-A4B5-4FC1-A5DD-89B938468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/>
              <a:t>Berbagai operasi dapat dilakukan dengan </a:t>
            </a:r>
            <a:r>
              <a:rPr lang="id-ID" i="1" dirty="0"/>
              <a:t>ArrayList </a:t>
            </a:r>
            <a:r>
              <a:rPr lang="id-ID" dirty="0"/>
              <a:t>adalah sebagai berikut:</a:t>
            </a:r>
          </a:p>
          <a:p>
            <a:r>
              <a:rPr lang="id-ID" b="1" dirty="0"/>
              <a:t>size()</a:t>
            </a:r>
            <a:r>
              <a:rPr lang="id-ID" dirty="0"/>
              <a:t>, untuk mencari panjang </a:t>
            </a:r>
            <a:r>
              <a:rPr lang="id-ID" i="1" dirty="0"/>
              <a:t>ArrayList</a:t>
            </a:r>
            <a:endParaRPr lang="id-ID" dirty="0"/>
          </a:p>
          <a:p>
            <a:r>
              <a:rPr lang="id-ID" b="1" dirty="0"/>
              <a:t>add()</a:t>
            </a:r>
            <a:r>
              <a:rPr lang="id-ID" dirty="0"/>
              <a:t>, untuk menambah elemen baru</a:t>
            </a:r>
          </a:p>
          <a:p>
            <a:r>
              <a:rPr lang="id-ID" b="1" dirty="0"/>
              <a:t>get()</a:t>
            </a:r>
            <a:r>
              <a:rPr lang="id-ID" dirty="0"/>
              <a:t>, untuk mengambil elemen pada indeks tertentu</a:t>
            </a:r>
          </a:p>
          <a:p>
            <a:r>
              <a:rPr lang="id-ID" b="1" dirty="0"/>
              <a:t>isEmpty()</a:t>
            </a:r>
            <a:r>
              <a:rPr lang="id-ID" dirty="0"/>
              <a:t>, untuk memeriksa apakah </a:t>
            </a:r>
            <a:r>
              <a:rPr lang="id-ID" i="1" dirty="0"/>
              <a:t>ArrayList</a:t>
            </a:r>
            <a:r>
              <a:rPr lang="id-ID" dirty="0"/>
              <a:t> kosong atau tidak</a:t>
            </a:r>
          </a:p>
          <a:p>
            <a:r>
              <a:rPr lang="id-ID" b="1" dirty="0"/>
              <a:t>indexOf()</a:t>
            </a:r>
            <a:r>
              <a:rPr lang="id-ID" dirty="0"/>
              <a:t>, untuk mengetahui indeks dari suatu nilai</a:t>
            </a:r>
          </a:p>
          <a:p>
            <a:r>
              <a:rPr lang="id-ID" b="1" dirty="0"/>
              <a:t>contains()</a:t>
            </a:r>
            <a:r>
              <a:rPr lang="id-ID" dirty="0"/>
              <a:t>, untuk memeriksa apakah suatu nilai ada dalam </a:t>
            </a:r>
            <a:r>
              <a:rPr lang="id-ID" i="1" dirty="0"/>
              <a:t>ArrayList</a:t>
            </a:r>
            <a:endParaRPr lang="id-ID" dirty="0"/>
          </a:p>
          <a:p>
            <a:r>
              <a:rPr lang="id-ID" b="1" dirty="0"/>
              <a:t>set()</a:t>
            </a:r>
            <a:r>
              <a:rPr lang="id-ID" dirty="0"/>
              <a:t>, untuk menimpa nilai pada indeks tertentu</a:t>
            </a:r>
          </a:p>
          <a:p>
            <a:r>
              <a:rPr lang="id-ID" b="1" dirty="0"/>
              <a:t>remove()</a:t>
            </a:r>
            <a:r>
              <a:rPr lang="id-ID" dirty="0"/>
              <a:t>, untuk menghapus nilai pada indeks tertentu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ArrayList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ED475E-6E31-489F-A87D-89767315FF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702847"/>
            <a:ext cx="6312338" cy="4880515"/>
          </a:xfrm>
        </p:spPr>
      </p:pic>
    </p:spTree>
    <p:extLst>
      <p:ext uri="{BB962C8B-B14F-4D97-AF65-F5344CB8AC3E}">
        <p14:creationId xmlns:p14="http://schemas.microsoft.com/office/powerpoint/2010/main" val="34069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ArrayList (For-each)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4A2048-6CA4-44A9-9F57-21ECFC00EF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912156"/>
            <a:ext cx="6408712" cy="4664844"/>
          </a:xfrm>
        </p:spPr>
      </p:pic>
    </p:spTree>
    <p:extLst>
      <p:ext uri="{BB962C8B-B14F-4D97-AF65-F5344CB8AC3E}">
        <p14:creationId xmlns:p14="http://schemas.microsoft.com/office/powerpoint/2010/main" val="420563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B8B4-63FA-494F-98FA-71AFC3FD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9969-0776-4374-A231-9BED43232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/>
          <a:lstStyle/>
          <a:p>
            <a:pPr marL="0" indent="0">
              <a:buNone/>
            </a:pPr>
            <a:r>
              <a:rPr lang="id-ID" sz="2800" dirty="0"/>
              <a:t>Sedangkan operasi yang dikhususkan untuk </a:t>
            </a:r>
            <a:r>
              <a:rPr lang="id-ID" sz="2800" i="1" dirty="0"/>
              <a:t>vector</a:t>
            </a:r>
            <a:r>
              <a:rPr lang="id-ID" sz="2800" dirty="0"/>
              <a:t> antara lain:</a:t>
            </a:r>
          </a:p>
          <a:p>
            <a:r>
              <a:rPr lang="id-ID" b="1" dirty="0"/>
              <a:t>firstElement()</a:t>
            </a:r>
            <a:r>
              <a:rPr lang="id-ID" dirty="0"/>
              <a:t>, mengambil nilai elemen pertama dari </a:t>
            </a:r>
            <a:r>
              <a:rPr lang="id-ID" i="1" dirty="0"/>
              <a:t>vector</a:t>
            </a:r>
            <a:endParaRPr lang="id-ID" dirty="0"/>
          </a:p>
          <a:p>
            <a:r>
              <a:rPr lang="id-ID" b="1" dirty="0"/>
              <a:t>lastElement()</a:t>
            </a:r>
            <a:r>
              <a:rPr lang="id-ID" dirty="0"/>
              <a:t>, mengambil nilai elemen terakhir dari </a:t>
            </a:r>
            <a:r>
              <a:rPr lang="id-ID" i="1" dirty="0"/>
              <a:t>vector</a:t>
            </a:r>
            <a:endParaRPr lang="id-ID" dirty="0"/>
          </a:p>
          <a:p>
            <a:r>
              <a:rPr lang="id-ID" b="1" dirty="0"/>
              <a:t>insertElementAt()</a:t>
            </a:r>
            <a:r>
              <a:rPr lang="id-ID" dirty="0"/>
              <a:t>, menyisipkan nilai elemen pada indeks tertentu di dalam </a:t>
            </a:r>
            <a:r>
              <a:rPr lang="id-ID" i="1" dirty="0"/>
              <a:t>vector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41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Vector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9230DA-2783-432A-B3A0-B429D4A50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1844824"/>
            <a:ext cx="6209704" cy="4032819"/>
          </a:xfrm>
        </p:spPr>
      </p:pic>
    </p:spTree>
    <p:extLst>
      <p:ext uri="{BB962C8B-B14F-4D97-AF65-F5344CB8AC3E}">
        <p14:creationId xmlns:p14="http://schemas.microsoft.com/office/powerpoint/2010/main" val="38160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Vector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E37478-A9A7-4088-ACA4-B1BC9C23EC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96" y="1736802"/>
            <a:ext cx="6084168" cy="4932558"/>
          </a:xfrm>
        </p:spPr>
      </p:pic>
    </p:spTree>
    <p:extLst>
      <p:ext uri="{BB962C8B-B14F-4D97-AF65-F5344CB8AC3E}">
        <p14:creationId xmlns:p14="http://schemas.microsoft.com/office/powerpoint/2010/main" val="117897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A23693-CB07-4BF9-8253-9EC5816F4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Terima Kasih	</a:t>
            </a:r>
          </a:p>
        </p:txBody>
      </p:sp>
    </p:spTree>
    <p:extLst>
      <p:ext uri="{BB962C8B-B14F-4D97-AF65-F5344CB8AC3E}">
        <p14:creationId xmlns:p14="http://schemas.microsoft.com/office/powerpoint/2010/main" val="159299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Kegunaan Inner Class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800" dirty="0"/>
              <a:t>Mengelompokan kelas-kelas</a:t>
            </a:r>
            <a:endParaRPr lang="en-US" sz="2800" i="1" dirty="0"/>
          </a:p>
          <a:p>
            <a:pPr algn="just"/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Melakukan kontrol terhadap kelas lain</a:t>
            </a:r>
            <a:endParaRPr lang="en-US" altLang="id-ID" sz="2800" dirty="0">
              <a:latin typeface="Corbel (Body)"/>
              <a:cs typeface="Times New Roman" panose="02020603050405020304" pitchFamily="18" charset="0"/>
            </a:endParaRPr>
          </a:p>
          <a:p>
            <a:pPr algn="just"/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Mengimplementasikan detail statement yang seharusnya tidak di </a:t>
            </a:r>
            <a:r>
              <a:rPr lang="id-ID" altLang="id-ID" sz="2800" i="1" dirty="0">
                <a:latin typeface="Corbel (Body)"/>
                <a:cs typeface="Times New Roman" panose="02020603050405020304" pitchFamily="18" charset="0"/>
              </a:rPr>
              <a:t>share </a:t>
            </a:r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dengan kelas lain</a:t>
            </a:r>
            <a:endParaRPr lang="en-US" altLang="id-ID" sz="2800" dirty="0">
              <a:latin typeface="Corbel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Kategori dari Inner Class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Non Static inner class</a:t>
            </a:r>
          </a:p>
          <a:p>
            <a:pPr algn="just"/>
            <a:r>
              <a:rPr lang="id-ID" sz="2800" dirty="0"/>
              <a:t>Static inner class (Top level nested class)</a:t>
            </a:r>
            <a:endParaRPr lang="en-US" altLang="id-ID" sz="2800" dirty="0">
              <a:latin typeface="Corbel (Body)"/>
              <a:cs typeface="Times New Roman" panose="02020603050405020304" pitchFamily="18" charset="0"/>
            </a:endParaRPr>
          </a:p>
          <a:p>
            <a:pPr algn="just"/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Local inner class</a:t>
            </a:r>
          </a:p>
          <a:p>
            <a:pPr algn="just"/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Anonymous inner class</a:t>
            </a:r>
            <a:endParaRPr lang="en-US" altLang="id-ID" sz="2800" dirty="0">
              <a:latin typeface="Corbel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Regular Inner Class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515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Contoh : </a:t>
            </a:r>
          </a:p>
          <a:p>
            <a:pPr marL="0" indent="0" algn="just">
              <a:buNone/>
            </a:pPr>
            <a:endParaRPr lang="en-US" altLang="id-ID" sz="2800" dirty="0">
              <a:latin typeface="Corbel (Body)"/>
              <a:cs typeface="Times New Roman" panose="02020603050405020304" pitchFamily="18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6845618-B927-4722-AEAA-ADCC3A6821FD}"/>
              </a:ext>
            </a:extLst>
          </p:cNvPr>
          <p:cNvSpPr txBox="1">
            <a:spLocks/>
          </p:cNvSpPr>
          <p:nvPr/>
        </p:nvSpPr>
        <p:spPr>
          <a:xfrm>
            <a:off x="1522414" y="2432112"/>
            <a:ext cx="5148062" cy="3013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d-ID" altLang="id-ID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OuterClass {</a:t>
            </a:r>
          </a:p>
          <a:p>
            <a:pPr marL="0" indent="0" algn="just">
              <a:buFont typeface="Arial" pitchFamily="34" charset="0"/>
              <a:buNone/>
            </a:pPr>
            <a:r>
              <a:rPr lang="id-ID" altLang="id-ID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class InnerClass {</a:t>
            </a:r>
          </a:p>
          <a:p>
            <a:pPr marL="0" indent="0" algn="just">
              <a:buFont typeface="Arial" pitchFamily="34" charset="0"/>
              <a:buNone/>
            </a:pPr>
            <a:r>
              <a:rPr lang="id-ID" altLang="id-ID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algn="just">
              <a:buFont typeface="Arial" pitchFamily="34" charset="0"/>
              <a:buNone/>
            </a:pPr>
            <a:r>
              <a:rPr lang="id-ID" altLang="id-ID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Font typeface="Arial" pitchFamily="34" charset="0"/>
              <a:buNone/>
            </a:pPr>
            <a:r>
              <a:rPr lang="id-ID" altLang="id-ID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07723B3E-7A2B-4E53-9270-06B2B981203F}"/>
              </a:ext>
            </a:extLst>
          </p:cNvPr>
          <p:cNvSpPr txBox="1">
            <a:spLocks/>
          </p:cNvSpPr>
          <p:nvPr/>
        </p:nvSpPr>
        <p:spPr>
          <a:xfrm>
            <a:off x="6814492" y="2447122"/>
            <a:ext cx="5148062" cy="37181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d-ID" altLang="id-ID" dirty="0">
                <a:latin typeface="+mj-lt"/>
                <a:cs typeface="Courier New" panose="02070309020205020404" pitchFamily="49" charset="0"/>
              </a:rPr>
              <a:t>Jika dicompile dengan perintah :</a:t>
            </a:r>
          </a:p>
          <a:p>
            <a:pPr marL="0" indent="0">
              <a:buFont typeface="Arial" pitchFamily="34" charset="0"/>
              <a:buNone/>
            </a:pPr>
            <a:r>
              <a:rPr lang="id-ID" altLang="id-ID" dirty="0">
                <a:latin typeface="+mj-lt"/>
                <a:cs typeface="Courier New" panose="02070309020205020404" pitchFamily="49" charset="0"/>
              </a:rPr>
              <a:t>&gt;</a:t>
            </a:r>
            <a:r>
              <a:rPr lang="id-ID" alt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javac Outer.java</a:t>
            </a:r>
          </a:p>
          <a:p>
            <a:pPr marL="0" indent="0">
              <a:buFont typeface="Arial" pitchFamily="34" charset="0"/>
              <a:buNone/>
            </a:pPr>
            <a:r>
              <a:rPr lang="id-ID" altLang="id-ID" dirty="0">
                <a:latin typeface="+mj-lt"/>
                <a:cs typeface="Courier New" panose="02070309020205020404" pitchFamily="49" charset="0"/>
              </a:rPr>
              <a:t>Maka akan tercipta 2 file .class, yaitu :</a:t>
            </a:r>
          </a:p>
          <a:p>
            <a:r>
              <a:rPr lang="id-ID" alt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OuterClass.class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MyOuter$MyInner.class </a:t>
            </a:r>
            <a:r>
              <a:rPr lang="id-ID" dirty="0"/>
              <a:t/>
            </a:r>
            <a:br>
              <a:rPr lang="id-ID" dirty="0"/>
            </a:br>
            <a:endParaRPr lang="id-ID" altLang="id-ID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9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Hal tentang Inner Class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Objek inner class memiliki akses ke semua member dari outer class (termasuk member outer class yang ber access modifier private).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Sebuah inner class tidak dapat memiliki member static</a:t>
            </a:r>
          </a:p>
          <a:p>
            <a:pPr marL="274320" lvl="1" indent="0" algn="just">
              <a:buNone/>
            </a:pPr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Misalnya:</a:t>
            </a:r>
            <a:r>
              <a:rPr lang="id-ID" altLang="id-ID" sz="2400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id-ID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method public static main() </a:t>
            </a:r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tidak bisa dibuat di dalam inner class.</a:t>
            </a:r>
          </a:p>
          <a:p>
            <a:pPr marL="0" indent="0" algn="just">
              <a:buNone/>
            </a:pPr>
            <a:endParaRPr lang="en-US" altLang="id-ID" sz="2800" dirty="0">
              <a:latin typeface="Corbel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Non Static Inner Class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Pemanggilan objek dari inner class dilakukan dengan membuat Class baru yang berisi main method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altLang="id-ID" sz="2800" dirty="0">
                <a:latin typeface="Corbel (Body)"/>
                <a:cs typeface="Times New Roman" panose="02020603050405020304" pitchFamily="18" charset="0"/>
              </a:rPr>
              <a:t>Pembuatan objek dilakukan dengan cara :</a:t>
            </a:r>
          </a:p>
          <a:p>
            <a:pPr marL="0" indent="0" algn="just">
              <a:buNone/>
            </a:pPr>
            <a:r>
              <a:rPr lang="id-ID" altLang="id-ID" sz="2800" dirty="0">
                <a:solidFill>
                  <a:schemeClr val="hlink"/>
                </a:solidFill>
              </a:rPr>
              <a:t>	</a:t>
            </a:r>
            <a:r>
              <a:rPr lang="en-US" altLang="id-ID" sz="2800" dirty="0" err="1">
                <a:solidFill>
                  <a:schemeClr val="hlink"/>
                </a:solidFill>
              </a:rPr>
              <a:t>Outer.Inner</a:t>
            </a:r>
            <a:r>
              <a:rPr lang="en-US" altLang="id-ID" sz="2800" dirty="0">
                <a:solidFill>
                  <a:schemeClr val="hlink"/>
                </a:solidFill>
              </a:rPr>
              <a:t> obj = new Outer</a:t>
            </a:r>
            <a:r>
              <a:rPr lang="id-ID" altLang="id-ID" sz="2800" dirty="0">
                <a:solidFill>
                  <a:schemeClr val="hlink"/>
                </a:solidFill>
              </a:rPr>
              <a:t>()</a:t>
            </a:r>
            <a:r>
              <a:rPr lang="en-US" altLang="id-ID" sz="2800" dirty="0">
                <a:solidFill>
                  <a:schemeClr val="hlink"/>
                </a:solidFill>
              </a:rPr>
              <a:t>.Inner();</a:t>
            </a:r>
            <a:endParaRPr lang="id-ID" altLang="id-ID" sz="2800" dirty="0">
              <a:latin typeface="Corbel (Body)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id-ID" sz="2800" dirty="0">
              <a:latin typeface="Corbel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A419-ED7C-4DB4-8C6A-BA0B3309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Non-Static Inner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CFD68-A450-4B78-8872-017036C2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772816"/>
            <a:ext cx="7704856" cy="4611666"/>
          </a:xfrm>
        </p:spPr>
      </p:pic>
    </p:spTree>
    <p:extLst>
      <p:ext uri="{BB962C8B-B14F-4D97-AF65-F5344CB8AC3E}">
        <p14:creationId xmlns:p14="http://schemas.microsoft.com/office/powerpoint/2010/main" val="33149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Static Inner Class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d-ID" sz="2800" dirty="0"/>
              <a:t>Inner class yang </a:t>
            </a:r>
            <a:r>
              <a:rPr lang="en-US" altLang="id-ID" sz="2800" dirty="0" err="1"/>
              <a:t>dideklarasikan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stati</a:t>
            </a:r>
            <a:r>
              <a:rPr lang="id-ID" altLang="id-ID" sz="2800" dirty="0"/>
              <a:t>c merupakan</a:t>
            </a:r>
            <a:r>
              <a:rPr lang="en-US" altLang="id-ID" sz="2800" dirty="0"/>
              <a:t> top-level class, </a:t>
            </a:r>
            <a:r>
              <a:rPr lang="id-ID" altLang="id-ID" sz="2800" dirty="0"/>
              <a:t>dimana </a:t>
            </a:r>
            <a:r>
              <a:rPr lang="en-US" altLang="id-ID" sz="2800" dirty="0" err="1"/>
              <a:t>bisa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langsung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dibuat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tanpa</a:t>
            </a:r>
            <a:r>
              <a:rPr lang="en-US" altLang="id-ID" sz="2800" dirty="0"/>
              <a:t> </a:t>
            </a:r>
            <a:r>
              <a:rPr lang="id-ID" altLang="id-ID" sz="2800" dirty="0"/>
              <a:t>membuat Class baru untuk menampung objek dari Inner Class.</a:t>
            </a:r>
            <a:endParaRPr lang="en-US" altLang="id-ID" sz="2800" dirty="0"/>
          </a:p>
          <a:p>
            <a:r>
              <a:rPr lang="en-US" altLang="id-ID" sz="2800" dirty="0"/>
              <a:t>Di </a:t>
            </a:r>
            <a:r>
              <a:rPr lang="en-US" altLang="id-ID" sz="2800" dirty="0" err="1"/>
              <a:t>kelas</a:t>
            </a:r>
            <a:r>
              <a:rPr lang="en-US" altLang="id-ID" sz="2800" dirty="0"/>
              <a:t> lain, </a:t>
            </a:r>
            <a:r>
              <a:rPr lang="en-US" altLang="id-ID" sz="2800" dirty="0" err="1"/>
              <a:t>obyek</a:t>
            </a:r>
            <a:r>
              <a:rPr lang="en-US" altLang="id-ID" sz="2800" dirty="0"/>
              <a:t> inner class </a:t>
            </a:r>
            <a:r>
              <a:rPr lang="en-US" altLang="id-ID" sz="2800" dirty="0" err="1"/>
              <a:t>bisa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dibuat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dengan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cara</a:t>
            </a:r>
            <a:r>
              <a:rPr lang="en-US" altLang="id-ID" sz="2800" dirty="0"/>
              <a:t>: 	</a:t>
            </a:r>
            <a:r>
              <a:rPr lang="en-US" altLang="id-ID" sz="2800" dirty="0" err="1">
                <a:solidFill>
                  <a:schemeClr val="hlink"/>
                </a:solidFill>
              </a:rPr>
              <a:t>Outer.Inner</a:t>
            </a:r>
            <a:r>
              <a:rPr lang="en-US" altLang="id-ID" sz="2800" dirty="0">
                <a:solidFill>
                  <a:schemeClr val="hlink"/>
                </a:solidFill>
              </a:rPr>
              <a:t> obj = new </a:t>
            </a:r>
            <a:r>
              <a:rPr lang="en-US" altLang="id-ID" sz="2800" dirty="0" err="1">
                <a:solidFill>
                  <a:schemeClr val="hlink"/>
                </a:solidFill>
              </a:rPr>
              <a:t>Outer.Inner</a:t>
            </a:r>
            <a:r>
              <a:rPr lang="en-US" altLang="id-ID" sz="2800" dirty="0">
                <a:solidFill>
                  <a:schemeClr val="hlink"/>
                </a:solidFill>
              </a:rPr>
              <a:t>();</a:t>
            </a:r>
          </a:p>
          <a:p>
            <a:r>
              <a:rPr lang="en-US" altLang="id-ID" sz="2800" dirty="0" err="1"/>
              <a:t>Variabel</a:t>
            </a:r>
            <a:r>
              <a:rPr lang="en-US" altLang="id-ID" sz="2800" dirty="0"/>
              <a:t> static </a:t>
            </a:r>
            <a:r>
              <a:rPr lang="en-US" altLang="id-ID" sz="2800" dirty="0" err="1"/>
              <a:t>milik</a:t>
            </a:r>
            <a:r>
              <a:rPr lang="en-US" altLang="id-ID" sz="2800" dirty="0"/>
              <a:t> static inner class juga </a:t>
            </a:r>
            <a:r>
              <a:rPr lang="en-US" altLang="id-ID" sz="2800" dirty="0" err="1"/>
              <a:t>bisa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langsung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diakses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melalui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nama</a:t>
            </a:r>
            <a:r>
              <a:rPr lang="en-US" altLang="id-ID" sz="2800" dirty="0"/>
              <a:t> outer class:</a:t>
            </a:r>
          </a:p>
          <a:p>
            <a:pPr>
              <a:buNone/>
            </a:pPr>
            <a:r>
              <a:rPr lang="en-US" altLang="id-ID" sz="2800" dirty="0"/>
              <a:t>		</a:t>
            </a:r>
            <a:r>
              <a:rPr lang="en-US" altLang="id-ID" sz="2800" dirty="0" err="1">
                <a:solidFill>
                  <a:schemeClr val="hlink"/>
                </a:solidFill>
              </a:rPr>
              <a:t>Outer.Inner.value</a:t>
            </a:r>
            <a:r>
              <a:rPr lang="en-US" altLang="id-ID" sz="2800" dirty="0">
                <a:solidFill>
                  <a:schemeClr val="hlink"/>
                </a:solidFill>
              </a:rPr>
              <a:t>;</a:t>
            </a:r>
            <a:endParaRPr lang="en-US" altLang="id-ID" sz="2800" dirty="0">
              <a:latin typeface="Corbel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857</TotalTime>
  <Words>556</Words>
  <Application>Microsoft Office PowerPoint</Application>
  <PresentationFormat>Custom</PresentationFormat>
  <Paragraphs>94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Consolas</vt:lpstr>
      <vt:lpstr>Corbel</vt:lpstr>
      <vt:lpstr>Corbel (Body)</vt:lpstr>
      <vt:lpstr>Courier New</vt:lpstr>
      <vt:lpstr>Times New Roman</vt:lpstr>
      <vt:lpstr>Wingdings</vt:lpstr>
      <vt:lpstr>Chalkboard 16x9</vt:lpstr>
      <vt:lpstr>Inner Class</vt:lpstr>
      <vt:lpstr>Inner Class</vt:lpstr>
      <vt:lpstr>Kegunaan Inner Class</vt:lpstr>
      <vt:lpstr>Kategori dari Inner Class</vt:lpstr>
      <vt:lpstr>Regular Inner Class</vt:lpstr>
      <vt:lpstr>Beberapa Hal tentang Inner Class</vt:lpstr>
      <vt:lpstr>Non Static Inner Class</vt:lpstr>
      <vt:lpstr>Non-Static Inner Class</vt:lpstr>
      <vt:lpstr>Static Inner Class</vt:lpstr>
      <vt:lpstr>Contoh Static Inner Class</vt:lpstr>
      <vt:lpstr>Method-Local Inner Class</vt:lpstr>
      <vt:lpstr>Method-Local Inner Class</vt:lpstr>
      <vt:lpstr>Method-Local Inner Class</vt:lpstr>
      <vt:lpstr>Method-Local Inner Class</vt:lpstr>
      <vt:lpstr>Anonymous Inner Class</vt:lpstr>
      <vt:lpstr>Anonymous Inner Class</vt:lpstr>
      <vt:lpstr>Collection</vt:lpstr>
      <vt:lpstr>Collection</vt:lpstr>
      <vt:lpstr>Hirarki Java Collection terlihat pada gambar berikut ini:</vt:lpstr>
      <vt:lpstr>ArrayList</vt:lpstr>
      <vt:lpstr>ArrayList</vt:lpstr>
      <vt:lpstr>ArrayList (For-each)</vt:lpstr>
      <vt:lpstr>Vector</vt:lpstr>
      <vt:lpstr>Vector</vt:lpstr>
      <vt:lpstr>Vector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Class</dc:title>
  <dc:creator>Windows User</dc:creator>
  <cp:lastModifiedBy>asus</cp:lastModifiedBy>
  <cp:revision>38</cp:revision>
  <dcterms:created xsi:type="dcterms:W3CDTF">2018-12-10T09:16:59Z</dcterms:created>
  <dcterms:modified xsi:type="dcterms:W3CDTF">2024-01-14T01:22:02Z</dcterms:modified>
</cp:coreProperties>
</file>