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69" d="100"/>
          <a:sy n="69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78E2-F909-4CEB-8F24-8534B233787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7335-1C1F-45D8-B3A6-F9616D70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828ED-FC81-4A07-9C07-1739717C588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6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9CB69-9D11-40E5-9D83-2086EEB9898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83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46418-57FA-4443-95EC-E2F2E6D6193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8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CA56F-DFEF-4C31-B290-6A81C2721C5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17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A1361-AA02-4FF5-B527-4DD9147EA43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3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79C9D-8807-4052-B6AA-6BC7F9653D3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6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599C0-C433-473A-BFB3-5659A00027A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6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26CB7-12F2-4282-92C8-77EAC9C6997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5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DBCEF-17AA-4D4E-9F96-581B150F6E8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92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0AA7F-EE39-4E28-8EDF-373E5A6A86F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4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4D9FC-9F0A-441E-A636-87E492A7D83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7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632CF6-533E-47F5-B97A-98F894614EE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1960" y="4005064"/>
            <a:ext cx="4932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2200" smtClean="0">
                <a:solidFill>
                  <a:schemeClr val="bg1"/>
                </a:solidFill>
              </a:rPr>
              <a:t>PERENCANAAN</a:t>
            </a:r>
            <a:r>
              <a:rPr lang="en-US" sz="2200" smtClean="0">
                <a:solidFill>
                  <a:schemeClr val="bg1"/>
                </a:solidFill>
              </a:rPr>
              <a:t> </a:t>
            </a:r>
            <a:r>
              <a:rPr lang="id-ID" sz="2200" smtClean="0">
                <a:solidFill>
                  <a:schemeClr val="bg1"/>
                </a:solidFill>
              </a:rPr>
              <a:t>MANAJEMEN </a:t>
            </a:r>
            <a:r>
              <a:rPr lang="en-US" sz="2200" smtClean="0">
                <a:solidFill>
                  <a:schemeClr val="bg1"/>
                </a:solidFill>
              </a:rPr>
              <a:t>SDM </a:t>
            </a:r>
            <a:r>
              <a:rPr lang="id-ID" sz="2200" smtClean="0">
                <a:solidFill>
                  <a:schemeClr val="bg1"/>
                </a:solidFill>
              </a:rPr>
              <a:t>PROYEK</a:t>
            </a:r>
            <a:endParaRPr lang="en-US" sz="2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77200" cy="4648200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AutoNum type="arabicPeriod" startAt="6"/>
            </a:pPr>
            <a:r>
              <a:rPr lang="en-US" b="1" dirty="0" err="1" smtClean="0">
                <a:solidFill>
                  <a:srgbClr val="86002D"/>
                </a:solidFill>
              </a:rPr>
              <a:t>Penalti</a:t>
            </a:r>
            <a:r>
              <a:rPr lang="en-US" b="1" dirty="0" smtClean="0">
                <a:solidFill>
                  <a:srgbClr val="86002D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konsekuensi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endParaRPr lang="id-ID" dirty="0" smtClean="0"/>
          </a:p>
          <a:p>
            <a:pPr>
              <a:spcBef>
                <a:spcPts val="600"/>
              </a:spcBef>
              <a:buFont typeface="Wingdings" pitchFamily="2" charset="2"/>
              <a:buAutoNum type="arabicPeriod" startAt="6"/>
            </a:pPr>
            <a:r>
              <a:rPr lang="en-US" b="1" dirty="0" err="1" smtClean="0">
                <a:solidFill>
                  <a:srgbClr val="86002D"/>
                </a:solidFill>
              </a:rPr>
              <a:t>Tantangan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kerja</a:t>
            </a:r>
            <a:r>
              <a:rPr lang="en-US" b="1" dirty="0">
                <a:solidFill>
                  <a:srgbClr val="86002D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menantang</a:t>
            </a:r>
            <a:endParaRPr lang="en-US" dirty="0"/>
          </a:p>
          <a:p>
            <a:pPr>
              <a:spcBef>
                <a:spcPts val="600"/>
              </a:spcBef>
              <a:buSzTx/>
              <a:buFont typeface="Wingdings" pitchFamily="2" charset="2"/>
              <a:buAutoNum type="arabicPeriod" startAt="6"/>
            </a:pPr>
            <a:r>
              <a:rPr lang="en-US" b="1" dirty="0" err="1">
                <a:solidFill>
                  <a:srgbClr val="86002D"/>
                </a:solidFill>
              </a:rPr>
              <a:t>Keahlian</a:t>
            </a:r>
            <a:r>
              <a:rPr lang="en-US" b="1" dirty="0">
                <a:solidFill>
                  <a:srgbClr val="86002D"/>
                </a:solidFill>
              </a:rPr>
              <a:t>:</a:t>
            </a:r>
            <a:r>
              <a:rPr lang="en-US" dirty="0">
                <a:solidFill>
                  <a:srgbClr val="86002D"/>
                </a:solidFill>
              </a:rPr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  <a:p>
            <a:pPr>
              <a:spcBef>
                <a:spcPts val="600"/>
              </a:spcBef>
              <a:buSzTx/>
              <a:buFont typeface="Wingdings" pitchFamily="2" charset="2"/>
              <a:buAutoNum type="arabicPeriod" startAt="6"/>
            </a:pPr>
            <a:r>
              <a:rPr lang="en-US" b="1" dirty="0" err="1">
                <a:solidFill>
                  <a:srgbClr val="86002D"/>
                </a:solidFill>
              </a:rPr>
              <a:t>Keakraban</a:t>
            </a:r>
            <a:r>
              <a:rPr lang="en-US" b="1" dirty="0">
                <a:solidFill>
                  <a:srgbClr val="86002D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akrab</a:t>
            </a:r>
            <a:endParaRPr lang="en-US" dirty="0"/>
          </a:p>
          <a:p>
            <a:pPr>
              <a:spcBef>
                <a:spcPts val="600"/>
              </a:spcBef>
              <a:buClr>
                <a:srgbClr val="006666"/>
              </a:buClr>
              <a:buSzPct val="75000"/>
              <a:buFont typeface="Wingdings" pitchFamily="2" charset="2"/>
              <a:buNone/>
            </a:pPr>
            <a:endParaRPr lang="id-ID" dirty="0" smtClean="0"/>
          </a:p>
          <a:p>
            <a:pPr>
              <a:spcBef>
                <a:spcPts val="600"/>
              </a:spcBef>
              <a:buClr>
                <a:srgbClr val="006666"/>
              </a:buClr>
              <a:buSzPct val="75000"/>
              <a:buFont typeface="Wingdings" pitchFamily="2" charset="2"/>
              <a:buNone/>
            </a:pPr>
            <a:r>
              <a:rPr lang="id-ID" dirty="0" smtClean="0"/>
              <a:t>M</a:t>
            </a:r>
            <a:r>
              <a:rPr lang="en-US" dirty="0" err="1" smtClean="0"/>
              <a:t>anajer</a:t>
            </a:r>
            <a:r>
              <a:rPr lang="en-US" dirty="0" smtClean="0"/>
              <a:t> </a:t>
            </a:r>
            <a:r>
              <a:rPr lang="id-ID" dirty="0" smtClean="0"/>
              <a:t>jangan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mengandalkan</a:t>
            </a:r>
            <a:r>
              <a:rPr lang="en-US" dirty="0" smtClean="0"/>
              <a:t> </a:t>
            </a:r>
            <a:r>
              <a:rPr lang="en-US" dirty="0" err="1" smtClean="0"/>
              <a:t>kewenangan</a:t>
            </a:r>
            <a:r>
              <a:rPr lang="id-ID" dirty="0" smtClean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dana</a:t>
            </a:r>
            <a:r>
              <a:rPr lang="id-ID" dirty="0" smtClean="0"/>
              <a:t>,</a:t>
            </a:r>
            <a:r>
              <a:rPr lang="en-US" dirty="0" smtClean="0"/>
              <a:t>  </a:t>
            </a:r>
            <a:r>
              <a:rPr lang="en-US" dirty="0" err="1"/>
              <a:t>penalti</a:t>
            </a:r>
            <a:r>
              <a:rPr lang="en-US" dirty="0"/>
              <a:t> 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900" dirty="0" smtClean="0"/>
              <a:t>9 DASAR PENGARUH </a:t>
            </a:r>
            <a:r>
              <a:rPr lang="id-ID" sz="4900" dirty="0" smtClean="0"/>
              <a:t/>
            </a:r>
            <a:br>
              <a:rPr lang="id-ID" sz="4900" dirty="0" smtClean="0"/>
            </a:br>
            <a:r>
              <a:rPr lang="en-US" sz="4900" dirty="0" smtClean="0"/>
              <a:t>(</a:t>
            </a:r>
            <a:r>
              <a:rPr lang="en-US" sz="3600" dirty="0" smtClean="0"/>
              <a:t>HJ </a:t>
            </a:r>
            <a:r>
              <a:rPr lang="id-ID" sz="3600" dirty="0" smtClean="0"/>
              <a:t> </a:t>
            </a:r>
            <a:r>
              <a:rPr lang="en-US" sz="3600" dirty="0" smtClean="0"/>
              <a:t>THAMLAIN &amp; DL WILEMON)</a:t>
            </a:r>
            <a:endParaRPr lang="id-ID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114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990033"/>
                </a:solidFill>
              </a:rPr>
              <a:t>Be proactive:</a:t>
            </a:r>
            <a:r>
              <a:rPr lang="en-US" dirty="0">
                <a:solidFill>
                  <a:srgbClr val="990033"/>
                </a:solidFill>
              </a:rPr>
              <a:t> </a:t>
            </a:r>
            <a:r>
              <a:rPr lang="en-US" dirty="0"/>
              <a:t>Take initiative, be responsible</a:t>
            </a:r>
          </a:p>
          <a:p>
            <a:pPr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b="1" dirty="0" smtClean="0">
                <a:solidFill>
                  <a:srgbClr val="990033"/>
                </a:solidFill>
              </a:rPr>
              <a:t>Put first things first: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 smtClean="0"/>
              <a:t>Use discipline to put off today's pleasures for greater future pleasures. </a:t>
            </a:r>
          </a:p>
          <a:p>
            <a:pPr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b="1" dirty="0" smtClean="0">
                <a:solidFill>
                  <a:srgbClr val="990033"/>
                </a:solidFill>
              </a:rPr>
              <a:t>Begin </a:t>
            </a:r>
            <a:r>
              <a:rPr lang="en-US" b="1" dirty="0">
                <a:solidFill>
                  <a:srgbClr val="990033"/>
                </a:solidFill>
              </a:rPr>
              <a:t>with the end in mind: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/>
              <a:t>Develop a mental image of how projects, including your life, will turn out.</a:t>
            </a:r>
          </a:p>
          <a:p>
            <a:pPr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b="1" dirty="0" smtClean="0">
                <a:solidFill>
                  <a:srgbClr val="990033"/>
                </a:solidFill>
              </a:rPr>
              <a:t>Think </a:t>
            </a:r>
            <a:r>
              <a:rPr lang="en-US" b="1" dirty="0">
                <a:solidFill>
                  <a:srgbClr val="990033"/>
                </a:solidFill>
              </a:rPr>
              <a:t>win/win:</a:t>
            </a:r>
            <a:r>
              <a:rPr lang="en-US" dirty="0">
                <a:solidFill>
                  <a:srgbClr val="990033"/>
                </a:solidFill>
              </a:rPr>
              <a:t> </a:t>
            </a:r>
            <a:r>
              <a:rPr lang="en-US" dirty="0"/>
              <a:t>There's plenty for all. 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7200" y="-7495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400" b="1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COVEY’S 8 </a:t>
            </a:r>
            <a:r>
              <a:rPr lang="en-US" sz="4400" b="1" dirty="0" smtClean="0">
                <a:solidFill>
                  <a:schemeClr val="accent1">
                    <a:lumMod val="90000"/>
                  </a:schemeClr>
                </a:solidFill>
                <a:latin typeface="+mj-lt"/>
              </a:rPr>
              <a:t>HABITS:</a:t>
            </a:r>
            <a:endParaRPr lang="id-ID" sz="4400" b="1" dirty="0" smtClean="0">
              <a:solidFill>
                <a:schemeClr val="accent1">
                  <a:lumMod val="90000"/>
                </a:schemeClr>
              </a:solidFill>
              <a:latin typeface="+mj-lt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accent1">
                    <a:lumMod val="90000"/>
                  </a:schemeClr>
                </a:solidFill>
                <a:latin typeface="+mj-lt"/>
              </a:rPr>
              <a:t>PENINGKATAN </a:t>
            </a:r>
            <a:r>
              <a:rPr lang="en-US" sz="3600" b="1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EFEKTIVITAS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4495800"/>
          </a:xfrm>
        </p:spPr>
        <p:txBody>
          <a:bodyPr>
            <a:noAutofit/>
          </a:bodyPr>
          <a:lstStyle/>
          <a:p>
            <a:pPr marL="449263" indent="-449263">
              <a:spcBef>
                <a:spcPts val="1200"/>
              </a:spcBef>
              <a:buFont typeface="+mj-lt"/>
              <a:buAutoNum type="arabicPeriod" startAt="5"/>
            </a:pPr>
            <a:r>
              <a:rPr lang="en-US" b="1" dirty="0" smtClean="0">
                <a:solidFill>
                  <a:srgbClr val="86002D"/>
                </a:solidFill>
              </a:rPr>
              <a:t>Seek </a:t>
            </a:r>
            <a:r>
              <a:rPr lang="en-US" b="1" dirty="0">
                <a:solidFill>
                  <a:srgbClr val="86002D"/>
                </a:solidFill>
              </a:rPr>
              <a:t>first to understand, then to be understood:</a:t>
            </a:r>
            <a:r>
              <a:rPr lang="en-US" dirty="0">
                <a:solidFill>
                  <a:srgbClr val="86002D"/>
                </a:solidFill>
              </a:rPr>
              <a:t> </a:t>
            </a:r>
            <a:r>
              <a:rPr lang="en-US" dirty="0"/>
              <a:t>Listen more, speak less.  </a:t>
            </a:r>
          </a:p>
          <a:p>
            <a:pPr marL="449263" indent="-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 startAt="5"/>
            </a:pPr>
            <a:r>
              <a:rPr lang="en-US" b="1" dirty="0">
                <a:solidFill>
                  <a:srgbClr val="86002D"/>
                </a:solidFill>
              </a:rPr>
              <a:t>Synergize:</a:t>
            </a:r>
            <a:r>
              <a:rPr lang="en-US" dirty="0">
                <a:solidFill>
                  <a:srgbClr val="86002D"/>
                </a:solidFill>
              </a:rPr>
              <a:t> </a:t>
            </a:r>
            <a:r>
              <a:rPr lang="en-US" dirty="0"/>
              <a:t>The whole is greater than the parts. </a:t>
            </a:r>
          </a:p>
          <a:p>
            <a:pPr marL="449263" indent="-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 startAt="5"/>
            </a:pPr>
            <a:r>
              <a:rPr lang="en-US" b="1" dirty="0">
                <a:solidFill>
                  <a:srgbClr val="86002D"/>
                </a:solidFill>
              </a:rPr>
              <a:t>Sharpen the saw:</a:t>
            </a:r>
            <a:r>
              <a:rPr lang="en-US" dirty="0"/>
              <a:t> Improve physically, mentally, emotionally and spiritually. </a:t>
            </a:r>
          </a:p>
          <a:p>
            <a:pPr marL="449263" indent="-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AutoNum type="arabicPeriod" startAt="5"/>
            </a:pPr>
            <a:r>
              <a:rPr lang="en-US" b="1" dirty="0">
                <a:solidFill>
                  <a:srgbClr val="86002D"/>
                </a:solidFill>
              </a:rPr>
              <a:t>Find your voice, and inspire others to find theirs:</a:t>
            </a:r>
            <a:r>
              <a:rPr lang="en-US" dirty="0"/>
              <a:t> Don't ignore that longing to make a difference. 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7200" y="-7495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400" b="1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COVEY’S 8 </a:t>
            </a:r>
            <a:r>
              <a:rPr lang="en-US" sz="4400" b="1" dirty="0" smtClean="0">
                <a:solidFill>
                  <a:schemeClr val="accent1">
                    <a:lumMod val="90000"/>
                  </a:schemeClr>
                </a:solidFill>
                <a:latin typeface="+mj-lt"/>
              </a:rPr>
              <a:t>HABITS:</a:t>
            </a:r>
            <a:endParaRPr lang="id-ID" sz="4400" b="1" dirty="0" smtClean="0">
              <a:solidFill>
                <a:schemeClr val="accent1">
                  <a:lumMod val="90000"/>
                </a:schemeClr>
              </a:solidFill>
              <a:latin typeface="+mj-lt"/>
            </a:endParaRPr>
          </a:p>
          <a:p>
            <a:pPr algn="ctr">
              <a:spcBef>
                <a:spcPts val="0"/>
              </a:spcBef>
            </a:pPr>
            <a:r>
              <a:rPr lang="en-US" sz="3600" b="1" dirty="0" smtClean="0">
                <a:solidFill>
                  <a:schemeClr val="accent1">
                    <a:lumMod val="90000"/>
                  </a:schemeClr>
                </a:solidFill>
                <a:latin typeface="+mj-lt"/>
              </a:rPr>
              <a:t>PENINGKATAN </a:t>
            </a:r>
            <a:r>
              <a:rPr lang="en-US" sz="3600" b="1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EFEKTIVITAS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4025" cy="990600"/>
          </a:xfrm>
          <a:noFill/>
          <a:ln/>
        </p:spPr>
        <p:txBody>
          <a:bodyPr anchor="b">
            <a:normAutofit/>
          </a:bodyPr>
          <a:lstStyle/>
          <a:p>
            <a:r>
              <a:rPr lang="en-US" sz="4000"/>
              <a:t>MANAJEMEN S.D.M. PROYEK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5344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id-ID" dirty="0" smtClean="0"/>
              <a:t>K</a:t>
            </a:r>
            <a:r>
              <a:rPr lang="en-US" dirty="0" err="1" smtClean="0"/>
              <a:t>egiatan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 smtClean="0"/>
              <a:t>manfaat</a:t>
            </a:r>
            <a:r>
              <a:rPr lang="id-ID" dirty="0" smtClean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efektivitas</a:t>
            </a:r>
            <a:r>
              <a:rPr lang="en-US" dirty="0" smtClean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</a:p>
          <a:p>
            <a:pPr marL="400050" indent="-400050">
              <a:lnSpc>
                <a:spcPct val="90000"/>
              </a:lnSpc>
              <a:spcBef>
                <a:spcPts val="1200"/>
              </a:spcBef>
              <a:buNone/>
            </a:pPr>
            <a:r>
              <a:rPr lang="id-ID" b="1" dirty="0" smtClean="0">
                <a:solidFill>
                  <a:srgbClr val="86002D"/>
                </a:solidFill>
              </a:rPr>
              <a:t>W</a:t>
            </a:r>
            <a:r>
              <a:rPr lang="en-US" b="1" dirty="0" err="1" smtClean="0">
                <a:solidFill>
                  <a:srgbClr val="86002D"/>
                </a:solidFill>
              </a:rPr>
              <a:t>aspadai</a:t>
            </a:r>
            <a:r>
              <a:rPr lang="en-US" b="1" dirty="0">
                <a:solidFill>
                  <a:srgbClr val="86002D"/>
                </a:solidFill>
              </a:rPr>
              <a:t>:</a:t>
            </a:r>
          </a:p>
          <a:p>
            <a:pPr marL="457200">
              <a:lnSpc>
                <a:spcPct val="90000"/>
              </a:lnSpc>
              <a:spcBef>
                <a:spcPts val="1200"/>
              </a:spcBef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:</a:t>
            </a:r>
          </a:p>
          <a:p>
            <a:pPr marL="1074738" lvl="1" indent="-446088">
              <a:lnSpc>
                <a:spcPct val="9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itchFamily="49" charset="0"/>
              <a:buChar char="o"/>
            </a:pP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personal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beda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 yang </a:t>
            </a:r>
            <a:r>
              <a:rPr lang="en-US" sz="3200" dirty="0" err="1"/>
              <a:t>berbeda</a:t>
            </a:r>
            <a:endParaRPr lang="en-US" sz="3200" dirty="0"/>
          </a:p>
          <a:p>
            <a:pPr marL="1074738" lvl="1" indent="-446088">
              <a:lnSpc>
                <a:spcPct val="9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itchFamily="49" charset="0"/>
              <a:buChar char="o"/>
            </a:pPr>
            <a:r>
              <a:rPr lang="id-ID" sz="3200" dirty="0" err="1" smtClean="0"/>
              <a:t>S</a:t>
            </a:r>
            <a:r>
              <a:rPr lang="en-US" sz="3200" dirty="0" err="1" smtClean="0"/>
              <a:t>ifat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jumlah</a:t>
            </a:r>
            <a:r>
              <a:rPr lang="en-US" sz="3200" dirty="0" smtClean="0"/>
              <a:t> stakeholder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berbeda</a:t>
            </a:r>
            <a:r>
              <a:rPr lang="id-ID" sz="3200" dirty="0" smtClean="0"/>
              <a:t> p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fase</a:t>
            </a:r>
            <a:r>
              <a:rPr lang="en-US" sz="3200" dirty="0" smtClean="0"/>
              <a:t>/</a:t>
            </a:r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 smtClean="0"/>
              <a:t>berbeda</a:t>
            </a:r>
            <a:r>
              <a:rPr lang="en-US" sz="3200" dirty="0" smtClean="0"/>
              <a:t> </a:t>
            </a:r>
            <a:endParaRPr lang="en-US" sz="3200" dirty="0"/>
          </a:p>
          <a:p>
            <a:pPr marL="457200">
              <a:lnSpc>
                <a:spcPct val="90000"/>
              </a:lnSpc>
              <a:spcBef>
                <a:spcPts val="1200"/>
              </a:spcBef>
            </a:pPr>
            <a:r>
              <a:rPr lang="id-ID" dirty="0" smtClean="0"/>
              <a:t>K</a:t>
            </a:r>
            <a:r>
              <a:rPr lang="en-US" dirty="0" err="1" smtClean="0"/>
              <a:t>egiatan</a:t>
            </a:r>
            <a:r>
              <a:rPr lang="en-US" dirty="0" smtClean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id-ID" dirty="0" smtClean="0"/>
              <a:t>perlu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214313"/>
            <a:ext cx="8229600" cy="1828800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en-US" b="1" dirty="0" smtClean="0">
                <a:solidFill>
                  <a:schemeClr val="accent1">
                    <a:lumMod val="90000"/>
                  </a:schemeClr>
                </a:solidFill>
              </a:rPr>
              <a:t>9  BIDANG PENGETAHUAN  YANG PERLU DIKUASAI MANAJER PROYEK</a:t>
            </a:r>
          </a:p>
          <a:p>
            <a:pPr marL="609600" indent="-609600" algn="ctr">
              <a:buFont typeface="Wingdings" pitchFamily="2" charset="2"/>
              <a:buNone/>
            </a:pPr>
            <a:r>
              <a:rPr lang="en-US" sz="1600" b="1" dirty="0" smtClean="0"/>
              <a:t>(SUMBER: SCHWALBE, I.T.PROJECT MANAGEMENT, THOMSON LEARNING,2006 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modifikasi</a:t>
            </a:r>
            <a:r>
              <a:rPr lang="en-US" sz="1600" b="1" dirty="0" smtClean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1863725"/>
            <a:ext cx="8915400" cy="4079875"/>
            <a:chOff x="240" y="1104"/>
            <a:chExt cx="5232" cy="2304"/>
          </a:xfrm>
        </p:grpSpPr>
        <p:sp>
          <p:nvSpPr>
            <p:cNvPr id="392197" name="Rectangle 5"/>
            <p:cNvSpPr>
              <a:spLocks noChangeArrowheads="1"/>
            </p:cNvSpPr>
            <p:nvPr/>
          </p:nvSpPr>
          <p:spPr bwMode="auto">
            <a:xfrm>
              <a:off x="1008" y="1104"/>
              <a:ext cx="2928" cy="2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198" name="Rectangle 6"/>
            <p:cNvSpPr>
              <a:spLocks noChangeArrowheads="1"/>
            </p:cNvSpPr>
            <p:nvPr/>
          </p:nvSpPr>
          <p:spPr bwMode="auto">
            <a:xfrm>
              <a:off x="3984" y="1104"/>
              <a:ext cx="624" cy="2304"/>
            </a:xfrm>
            <a:prstGeom prst="rect">
              <a:avLst/>
            </a:prstGeom>
            <a:gradFill rotWithShape="1">
              <a:gsLst>
                <a:gs pos="0">
                  <a:srgbClr val="EB1903">
                    <a:gamma/>
                    <a:shade val="46275"/>
                    <a:invGamma/>
                  </a:srgbClr>
                </a:gs>
                <a:gs pos="100000">
                  <a:srgbClr val="EB190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PIRANTI 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&amp;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TEKNIK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2199" name="AutoShape 7"/>
            <p:cNvSpPr>
              <a:spLocks noChangeArrowheads="1"/>
            </p:cNvSpPr>
            <p:nvPr/>
          </p:nvSpPr>
          <p:spPr bwMode="auto">
            <a:xfrm>
              <a:off x="1056" y="1859"/>
              <a:ext cx="3552" cy="720"/>
            </a:xfrm>
            <a:prstGeom prst="rightArrow">
              <a:avLst>
                <a:gd name="adj1" fmla="val 53611"/>
                <a:gd name="adj2" fmla="val 59040"/>
              </a:avLst>
            </a:prstGeom>
            <a:gradFill rotWithShape="1">
              <a:gsLst>
                <a:gs pos="0">
                  <a:srgbClr val="0000CC"/>
                </a:gs>
                <a:gs pos="100000">
                  <a:srgbClr val="99003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MANAJEMEN INTEGRASI PROYEK</a:t>
              </a:r>
            </a:p>
          </p:txBody>
        </p:sp>
        <p:sp>
          <p:nvSpPr>
            <p:cNvPr id="392200" name="Rectangle 8"/>
            <p:cNvSpPr>
              <a:spLocks noChangeArrowheads="1"/>
            </p:cNvSpPr>
            <p:nvPr/>
          </p:nvSpPr>
          <p:spPr bwMode="auto">
            <a:xfrm>
              <a:off x="1056" y="1296"/>
              <a:ext cx="672" cy="576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CAKUPAN 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1776" y="1296"/>
              <a:ext cx="672" cy="576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WAKTU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2" name="Rectangle 10"/>
            <p:cNvSpPr>
              <a:spLocks noChangeArrowheads="1"/>
            </p:cNvSpPr>
            <p:nvPr/>
          </p:nvSpPr>
          <p:spPr bwMode="auto">
            <a:xfrm>
              <a:off x="2496" y="1296"/>
              <a:ext cx="672" cy="576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BIAYA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3" name="Rectangle 11"/>
            <p:cNvSpPr>
              <a:spLocks noChangeArrowheads="1"/>
            </p:cNvSpPr>
            <p:nvPr/>
          </p:nvSpPr>
          <p:spPr bwMode="auto">
            <a:xfrm>
              <a:off x="3216" y="1296"/>
              <a:ext cx="673" cy="576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MUTU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4" name="AutoShape 12"/>
            <p:cNvSpPr>
              <a:spLocks noChangeArrowheads="1"/>
            </p:cNvSpPr>
            <p:nvPr/>
          </p:nvSpPr>
          <p:spPr bwMode="auto">
            <a:xfrm rot="-1087364">
              <a:off x="1255" y="1774"/>
              <a:ext cx="193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  <p:sp>
          <p:nvSpPr>
            <p:cNvPr id="392205" name="Rectangle 13"/>
            <p:cNvSpPr>
              <a:spLocks noChangeArrowheads="1"/>
            </p:cNvSpPr>
            <p:nvPr/>
          </p:nvSpPr>
          <p:spPr bwMode="auto">
            <a:xfrm>
              <a:off x="1056" y="2592"/>
              <a:ext cx="672" cy="576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SDM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6" name="Rectangle 14"/>
            <p:cNvSpPr>
              <a:spLocks noChangeArrowheads="1"/>
            </p:cNvSpPr>
            <p:nvPr/>
          </p:nvSpPr>
          <p:spPr bwMode="auto">
            <a:xfrm>
              <a:off x="1776" y="2592"/>
              <a:ext cx="672" cy="576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KOMUNI-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KASI 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7" name="Rectangle 15"/>
            <p:cNvSpPr>
              <a:spLocks noChangeArrowheads="1"/>
            </p:cNvSpPr>
            <p:nvPr/>
          </p:nvSpPr>
          <p:spPr bwMode="auto">
            <a:xfrm>
              <a:off x="2496" y="2592"/>
              <a:ext cx="672" cy="576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RESIKO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8" name="Rectangle 16"/>
            <p:cNvSpPr>
              <a:spLocks noChangeArrowheads="1"/>
            </p:cNvSpPr>
            <p:nvPr/>
          </p:nvSpPr>
          <p:spPr bwMode="auto">
            <a:xfrm>
              <a:off x="3216" y="2592"/>
              <a:ext cx="673" cy="576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MANAJM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PEMBE-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LIAN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</p:txBody>
        </p:sp>
        <p:sp>
          <p:nvSpPr>
            <p:cNvPr id="392209" name="AutoShape 17"/>
            <p:cNvSpPr>
              <a:spLocks noChangeArrowheads="1"/>
            </p:cNvSpPr>
            <p:nvPr/>
          </p:nvSpPr>
          <p:spPr bwMode="auto">
            <a:xfrm rot="1087364" flipV="1">
              <a:off x="1311" y="241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C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210" name="AutoShape 18"/>
            <p:cNvSpPr>
              <a:spLocks noChangeArrowheads="1"/>
            </p:cNvSpPr>
            <p:nvPr/>
          </p:nvSpPr>
          <p:spPr bwMode="auto">
            <a:xfrm rot="-1087364">
              <a:off x="2016" y="1776"/>
              <a:ext cx="192" cy="239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211" name="AutoShape 19"/>
            <p:cNvSpPr>
              <a:spLocks noChangeArrowheads="1"/>
            </p:cNvSpPr>
            <p:nvPr/>
          </p:nvSpPr>
          <p:spPr bwMode="auto">
            <a:xfrm rot="-1087364">
              <a:off x="2736" y="1776"/>
              <a:ext cx="192" cy="239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212" name="AutoShape 20"/>
            <p:cNvSpPr>
              <a:spLocks noChangeArrowheads="1"/>
            </p:cNvSpPr>
            <p:nvPr/>
          </p:nvSpPr>
          <p:spPr bwMode="auto">
            <a:xfrm rot="-1087364">
              <a:off x="3408" y="1776"/>
              <a:ext cx="192" cy="239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213" name="AutoShape 21"/>
            <p:cNvSpPr>
              <a:spLocks noChangeArrowheads="1"/>
            </p:cNvSpPr>
            <p:nvPr/>
          </p:nvSpPr>
          <p:spPr bwMode="auto">
            <a:xfrm rot="1087364" flipV="1">
              <a:off x="2688" y="239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C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214" name="AutoShape 22"/>
            <p:cNvSpPr>
              <a:spLocks noChangeArrowheads="1"/>
            </p:cNvSpPr>
            <p:nvPr/>
          </p:nvSpPr>
          <p:spPr bwMode="auto">
            <a:xfrm rot="1087364" flipV="1">
              <a:off x="2016" y="239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C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215" name="AutoShape 23"/>
            <p:cNvSpPr>
              <a:spLocks noChangeArrowheads="1"/>
            </p:cNvSpPr>
            <p:nvPr/>
          </p:nvSpPr>
          <p:spPr bwMode="auto">
            <a:xfrm rot="1087364" flipV="1">
              <a:off x="3456" y="239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C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2216" name="Text Box 24"/>
            <p:cNvSpPr txBox="1">
              <a:spLocks noChangeArrowheads="1"/>
            </p:cNvSpPr>
            <p:nvPr/>
          </p:nvSpPr>
          <p:spPr bwMode="auto">
            <a:xfrm>
              <a:off x="1776" y="1104"/>
              <a:ext cx="124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2217" name="Text Box 25"/>
            <p:cNvSpPr txBox="1">
              <a:spLocks noChangeArrowheads="1"/>
            </p:cNvSpPr>
            <p:nvPr/>
          </p:nvSpPr>
          <p:spPr bwMode="auto">
            <a:xfrm>
              <a:off x="1536" y="3216"/>
              <a:ext cx="206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2218" name="AutoShape 26"/>
            <p:cNvSpPr>
              <a:spLocks noChangeArrowheads="1"/>
            </p:cNvSpPr>
            <p:nvPr/>
          </p:nvSpPr>
          <p:spPr bwMode="auto">
            <a:xfrm>
              <a:off x="240" y="1488"/>
              <a:ext cx="720" cy="1296"/>
            </a:xfrm>
            <a:prstGeom prst="wedgeRoundRectCallout">
              <a:avLst>
                <a:gd name="adj1" fmla="val 56250"/>
                <a:gd name="adj2" fmla="val 1389"/>
                <a:gd name="adj3" fmla="val 16667"/>
              </a:avLst>
            </a:prstGeom>
            <a:gradFill rotWithShape="1">
              <a:gsLst>
                <a:gs pos="0">
                  <a:srgbClr val="008000">
                    <a:gamma/>
                    <a:shade val="69804"/>
                    <a:invGamma/>
                  </a:srgbClr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KEBU-TUHAN 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&amp; 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HARAP-AN 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STAKE-HOLDER</a:t>
              </a:r>
            </a:p>
          </p:txBody>
        </p:sp>
        <p:sp>
          <p:nvSpPr>
            <p:cNvPr id="392219" name="DownRibbonSharp"/>
            <p:cNvSpPr>
              <a:spLocks noEditPoints="1" noChangeArrowheads="1"/>
            </p:cNvSpPr>
            <p:nvPr/>
          </p:nvSpPr>
          <p:spPr bwMode="auto">
            <a:xfrm rot="5400000">
              <a:off x="4548" y="1836"/>
              <a:ext cx="1032" cy="816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1600 0 1260"/>
                <a:gd name="G6" fmla="*/ G5 1 2"/>
                <a:gd name="G7" fmla="+- 1260 0 0"/>
                <a:gd name="T0" fmla="*/ 10800 w 21600"/>
                <a:gd name="T1" fmla="*/ 1260 h 21600"/>
                <a:gd name="T2" fmla="*/ 2700 w 21600"/>
                <a:gd name="T3" fmla="*/ 10170 h 21600"/>
                <a:gd name="T4" fmla="*/ 10800 w 21600"/>
                <a:gd name="T5" fmla="*/ 21600 h 21600"/>
                <a:gd name="T6" fmla="*/ 18900 w 21600"/>
                <a:gd name="T7" fmla="*/ 1017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 w 21600"/>
                <a:gd name="T13" fmla="*/ G7 h 21600"/>
                <a:gd name="T14" fmla="*/ G4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8100" y="0"/>
                  </a:lnTo>
                  <a:lnTo>
                    <a:pt x="8100" y="1260"/>
                  </a:lnTo>
                  <a:lnTo>
                    <a:pt x="13500" y="1260"/>
                  </a:lnTo>
                  <a:lnTo>
                    <a:pt x="13500" y="0"/>
                  </a:lnTo>
                  <a:lnTo>
                    <a:pt x="21600" y="0"/>
                  </a:lnTo>
                  <a:lnTo>
                    <a:pt x="18900" y="10170"/>
                  </a:lnTo>
                  <a:lnTo>
                    <a:pt x="21600" y="20340"/>
                  </a:lnTo>
                  <a:lnTo>
                    <a:pt x="16200" y="2034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0340"/>
                  </a:lnTo>
                  <a:lnTo>
                    <a:pt x="0" y="20340"/>
                  </a:lnTo>
                  <a:lnTo>
                    <a:pt x="2700" y="10170"/>
                  </a:lnTo>
                  <a:close/>
                </a:path>
                <a:path w="21600" h="21600" fill="none" extrusionOk="0">
                  <a:moveTo>
                    <a:pt x="8100" y="1260"/>
                  </a:moveTo>
                  <a:lnTo>
                    <a:pt x="5400" y="1260"/>
                  </a:lnTo>
                  <a:lnTo>
                    <a:pt x="5400" y="20340"/>
                  </a:lnTo>
                </a:path>
                <a:path w="21600" h="21600" fill="none" extrusionOk="0">
                  <a:moveTo>
                    <a:pt x="5400" y="1260"/>
                  </a:moveTo>
                  <a:lnTo>
                    <a:pt x="8100" y="0"/>
                  </a:lnTo>
                </a:path>
                <a:path w="21600" h="21600" fill="none" extrusionOk="0">
                  <a:moveTo>
                    <a:pt x="13500" y="1260"/>
                  </a:moveTo>
                  <a:lnTo>
                    <a:pt x="16200" y="1260"/>
                  </a:lnTo>
                  <a:lnTo>
                    <a:pt x="16200" y="20340"/>
                  </a:lnTo>
                </a:path>
                <a:path w="21600" h="21600" fill="none" extrusionOk="0">
                  <a:moveTo>
                    <a:pt x="16200" y="1260"/>
                  </a:moveTo>
                  <a:lnTo>
                    <a:pt x="1350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 vert="eaVert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2220" name="Text Box 28"/>
            <p:cNvSpPr txBox="1">
              <a:spLocks noChangeArrowheads="1"/>
            </p:cNvSpPr>
            <p:nvPr/>
          </p:nvSpPr>
          <p:spPr bwMode="auto">
            <a:xfrm>
              <a:off x="4656" y="2016"/>
              <a:ext cx="768" cy="372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PROYEK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BERHASIL</a:t>
              </a:r>
            </a:p>
          </p:txBody>
        </p:sp>
      </p:grpSp>
      <p:sp>
        <p:nvSpPr>
          <p:cNvPr id="8197" name="AutoShape 29"/>
          <p:cNvSpPr>
            <a:spLocks noChangeArrowheads="1"/>
          </p:cNvSpPr>
          <p:nvPr/>
        </p:nvSpPr>
        <p:spPr bwMode="auto">
          <a:xfrm rot="2940000">
            <a:off x="1796409" y="5525932"/>
            <a:ext cx="1689603" cy="1022775"/>
          </a:xfrm>
          <a:prstGeom prst="leftArrow">
            <a:avLst>
              <a:gd name="adj1" fmla="val 50000"/>
              <a:gd name="adj2" fmla="val 5411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990000"/>
              </a:buClr>
              <a:buSzPct val="90000"/>
              <a:buFont typeface="Wingdings" pitchFamily="2" charset="2"/>
              <a:buNone/>
            </a:pPr>
            <a:r>
              <a:rPr lang="en-US" sz="2000" b="1" dirty="0"/>
              <a:t>BAHASAN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24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142875"/>
            <a:ext cx="8013700" cy="9271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KELOMPOK PROSES </a:t>
            </a:r>
            <a:r>
              <a:rPr lang="id-ID" sz="3600" smtClean="0"/>
              <a:t/>
            </a:r>
            <a:br>
              <a:rPr lang="id-ID" sz="3600" smtClean="0"/>
            </a:br>
            <a:r>
              <a:rPr lang="en-US" sz="3600" smtClean="0"/>
              <a:t>DALAM MANAJEMEN PROYEK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6688" y="1309688"/>
            <a:ext cx="8763000" cy="5176837"/>
            <a:chOff x="228600" y="1309648"/>
            <a:chExt cx="8763000" cy="5176837"/>
          </a:xfrm>
        </p:grpSpPr>
        <p:sp>
          <p:nvSpPr>
            <p:cNvPr id="393218" name="Rectangle 2" descr="Dotted grid"/>
            <p:cNvSpPr>
              <a:spLocks noChangeArrowheads="1"/>
            </p:cNvSpPr>
            <p:nvPr/>
          </p:nvSpPr>
          <p:spPr bwMode="auto">
            <a:xfrm>
              <a:off x="228600" y="1428710"/>
              <a:ext cx="8763000" cy="5000625"/>
            </a:xfrm>
            <a:prstGeom prst="rect">
              <a:avLst/>
            </a:prstGeom>
            <a:pattFill prst="dotGrid">
              <a:fgClr>
                <a:srgbClr val="DDDDDD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3220" name="AutoShape 4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85800" y="5267285"/>
              <a:ext cx="1862137" cy="776288"/>
            </a:xfrm>
            <a:prstGeom prst="cube">
              <a:avLst>
                <a:gd name="adj" fmla="val 16667"/>
              </a:avLst>
            </a:prstGeom>
            <a:gradFill rotWithShape="1">
              <a:gsLst>
                <a:gs pos="0">
                  <a:srgbClr val="006600"/>
                </a:gs>
                <a:gs pos="50000">
                  <a:srgbClr val="006600">
                    <a:gamma/>
                    <a:tint val="66667"/>
                    <a:invGamma/>
                  </a:srgbClr>
                </a:gs>
                <a:gs pos="100000">
                  <a:srgbClr val="006600"/>
                </a:gs>
              </a:gsLst>
              <a:lin ang="5400000" scaled="1"/>
            </a:gradFill>
            <a:ln w="9525">
              <a:solidFill>
                <a:srgbClr val="99FF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rgbClr val="99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LAHIRNYA</a:t>
              </a:r>
            </a:p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rgbClr val="99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PROYEK</a:t>
              </a:r>
            </a:p>
          </p:txBody>
        </p:sp>
        <p:sp>
          <p:nvSpPr>
            <p:cNvPr id="393221" name="AutoShape 5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74912" y="4492585"/>
              <a:ext cx="1563688" cy="776288"/>
            </a:xfrm>
            <a:prstGeom prst="cube">
              <a:avLst>
                <a:gd name="adj" fmla="val 15000"/>
              </a:avLst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tint val="82353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MEMULAI</a:t>
              </a:r>
            </a:p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PROYEK</a:t>
              </a:r>
            </a:p>
          </p:txBody>
        </p:sp>
        <p:sp>
          <p:nvSpPr>
            <p:cNvPr id="393222" name="AutoShape 6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741612" y="3662323"/>
              <a:ext cx="3725863" cy="763587"/>
            </a:xfrm>
            <a:prstGeom prst="cube">
              <a:avLst>
                <a:gd name="adj" fmla="val 15000"/>
              </a:avLst>
            </a:prstGeom>
            <a:gradFill rotWithShape="1">
              <a:gsLst>
                <a:gs pos="0">
                  <a:srgbClr val="500000"/>
                </a:gs>
                <a:gs pos="50000">
                  <a:srgbClr val="500000">
                    <a:gamma/>
                    <a:tint val="79216"/>
                    <a:invGamma/>
                  </a:srgbClr>
                </a:gs>
                <a:gs pos="100000">
                  <a:srgbClr val="500000"/>
                </a:gs>
              </a:gsLst>
              <a:lin ang="5400000" scaled="1"/>
            </a:gra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PERENCANAAN</a:t>
              </a:r>
            </a:p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PROYEK</a:t>
              </a:r>
            </a:p>
          </p:txBody>
        </p:sp>
        <p:sp>
          <p:nvSpPr>
            <p:cNvPr id="393223" name="AutoShape 7"/>
            <p:cNvSpPr>
              <a:spLocks noChangeArrowheads="1"/>
            </p:cNvSpPr>
            <p:nvPr/>
          </p:nvSpPr>
          <p:spPr bwMode="auto">
            <a:xfrm>
              <a:off x="2928937" y="2305010"/>
              <a:ext cx="5006975" cy="623888"/>
            </a:xfrm>
            <a:prstGeom prst="cube">
              <a:avLst>
                <a:gd name="adj" fmla="val 16667"/>
              </a:avLst>
            </a:prstGeom>
            <a:gradFill rotWithShape="1">
              <a:gsLst>
                <a:gs pos="0">
                  <a:srgbClr val="333333"/>
                </a:gs>
                <a:gs pos="50000">
                  <a:srgbClr val="333333">
                    <a:gamma/>
                    <a:tint val="82353"/>
                    <a:invGamma/>
                  </a:srgbClr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PENGAWASAN PROYEK</a:t>
              </a:r>
            </a:p>
          </p:txBody>
        </p:sp>
        <p:sp>
          <p:nvSpPr>
            <p:cNvPr id="393224" name="AutoShape 8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57937" y="1503323"/>
              <a:ext cx="2078038" cy="782637"/>
            </a:xfrm>
            <a:prstGeom prst="cube">
              <a:avLst>
                <a:gd name="adj" fmla="val 16667"/>
              </a:avLst>
            </a:prstGeom>
            <a:gradFill rotWithShape="1">
              <a:gsLst>
                <a:gs pos="0">
                  <a:srgbClr val="BC0000"/>
                </a:gs>
                <a:gs pos="50000">
                  <a:srgbClr val="BC0000">
                    <a:gamma/>
                    <a:tint val="69804"/>
                    <a:invGamma/>
                  </a:srgbClr>
                </a:gs>
                <a:gs pos="100000">
                  <a:srgbClr val="BC0000"/>
                </a:gs>
              </a:gsLst>
              <a:lin ang="5400000" scaled="1"/>
            </a:gradFill>
            <a:ln w="9525">
              <a:solidFill>
                <a:srgbClr val="FF825B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PENUTUPAN</a:t>
              </a:r>
            </a:p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PROYEK</a:t>
              </a:r>
            </a:p>
          </p:txBody>
        </p:sp>
        <p:sp>
          <p:nvSpPr>
            <p:cNvPr id="393225" name="Line 9"/>
            <p:cNvSpPr>
              <a:spLocks noChangeShapeType="1"/>
            </p:cNvSpPr>
            <p:nvPr/>
          </p:nvSpPr>
          <p:spPr bwMode="auto">
            <a:xfrm flipV="1">
              <a:off x="685800" y="6181685"/>
              <a:ext cx="8077200" cy="14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4745037" y="6149935"/>
              <a:ext cx="1427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WAKTU</a:t>
              </a:r>
            </a:p>
          </p:txBody>
        </p:sp>
        <p:sp>
          <p:nvSpPr>
            <p:cNvPr id="393227" name="Line 11"/>
            <p:cNvSpPr>
              <a:spLocks noChangeShapeType="1"/>
            </p:cNvSpPr>
            <p:nvPr/>
          </p:nvSpPr>
          <p:spPr bwMode="auto">
            <a:xfrm>
              <a:off x="2590800" y="1309648"/>
              <a:ext cx="1587" cy="4886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3228" name="Line 12"/>
            <p:cNvSpPr>
              <a:spLocks noChangeShapeType="1"/>
            </p:cNvSpPr>
            <p:nvPr/>
          </p:nvSpPr>
          <p:spPr bwMode="auto">
            <a:xfrm>
              <a:off x="8458200" y="1309648"/>
              <a:ext cx="1587" cy="4886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93229" name="AutoShape 13"/>
            <p:cNvSpPr>
              <a:spLocks noChangeArrowheads="1"/>
            </p:cNvSpPr>
            <p:nvPr/>
          </p:nvSpPr>
          <p:spPr bwMode="auto">
            <a:xfrm>
              <a:off x="2895600" y="3000335"/>
              <a:ext cx="5006975" cy="623888"/>
            </a:xfrm>
            <a:prstGeom prst="cube">
              <a:avLst>
                <a:gd name="adj" fmla="val 16667"/>
              </a:avLst>
            </a:prstGeom>
            <a:gradFill rotWithShape="1">
              <a:gsLst>
                <a:gs pos="0">
                  <a:srgbClr val="0000D6"/>
                </a:gs>
                <a:gs pos="50000">
                  <a:srgbClr val="0000D6">
                    <a:gamma/>
                    <a:tint val="79216"/>
                    <a:invGamma/>
                  </a:srgbClr>
                </a:gs>
                <a:gs pos="100000">
                  <a:srgbClr val="0000D6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+mn-cs"/>
                </a:rPr>
                <a:t>PELAKSANAAN PROYEK</a:t>
              </a:r>
            </a:p>
          </p:txBody>
        </p:sp>
        <p:sp>
          <p:nvSpPr>
            <p:cNvPr id="9234" name="AutoShape 15"/>
            <p:cNvSpPr>
              <a:spLocks noChangeArrowheads="1"/>
            </p:cNvSpPr>
            <p:nvPr/>
          </p:nvSpPr>
          <p:spPr bwMode="auto">
            <a:xfrm rot="2214500">
              <a:off x="5818188" y="4304987"/>
              <a:ext cx="1870075" cy="863600"/>
            </a:xfrm>
            <a:prstGeom prst="leftArrow">
              <a:avLst>
                <a:gd name="adj1" fmla="val 50000"/>
                <a:gd name="adj2" fmla="val 54136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990000"/>
                </a:buClr>
                <a:buSzPct val="90000"/>
                <a:buFont typeface="Wingdings" pitchFamily="2" charset="2"/>
                <a:buNone/>
              </a:pPr>
              <a:r>
                <a:rPr lang="en-US" sz="2800"/>
                <a:t>BAHASAN</a:t>
              </a: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 descr="5%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</p:spPr>
        <p:txBody>
          <a:bodyPr>
            <a:noAutofit/>
          </a:bodyPr>
          <a:lstStyle/>
          <a:p>
            <a:r>
              <a:rPr lang="en-US" dirty="0" smtClean="0"/>
              <a:t>PROSES-PROSES 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en-US" sz="3600" dirty="0" smtClean="0"/>
              <a:t>DALAM MANAJEMEN SDM PROYEK</a:t>
            </a:r>
            <a:endParaRPr lang="en-US" sz="3600" dirty="0"/>
          </a:p>
        </p:txBody>
      </p:sp>
      <p:sp>
        <p:nvSpPr>
          <p:cNvPr id="101378" name="Rectangle 2" descr="90%"/>
          <p:cNvSpPr>
            <a:spLocks noChangeArrowheads="1"/>
          </p:cNvSpPr>
          <p:nvPr/>
        </p:nvSpPr>
        <p:spPr bwMode="auto">
          <a:xfrm>
            <a:off x="228600" y="2895600"/>
            <a:ext cx="8645525" cy="2209800"/>
          </a:xfrm>
          <a:prstGeom prst="rect">
            <a:avLst/>
          </a:prstGeom>
          <a:pattFill prst="pct90">
            <a:fgClr>
              <a:schemeClr val="bg1"/>
            </a:fgClr>
            <a:bgClr>
              <a:srgbClr val="660066"/>
            </a:bgClr>
          </a:pattFill>
          <a:ln w="9525">
            <a:solidFill>
              <a:srgbClr val="CC99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 dirty="0"/>
          </a:p>
        </p:txBody>
      </p:sp>
      <p:sp>
        <p:nvSpPr>
          <p:cNvPr id="101379" name="Rectangle 3" descr="5%"/>
          <p:cNvSpPr>
            <a:spLocks noChangeArrowheads="1"/>
          </p:cNvSpPr>
          <p:nvPr/>
        </p:nvSpPr>
        <p:spPr bwMode="auto">
          <a:xfrm>
            <a:off x="228600" y="5105400"/>
            <a:ext cx="8645525" cy="1295400"/>
          </a:xfrm>
          <a:prstGeom prst="rect">
            <a:avLst/>
          </a:prstGeom>
          <a:pattFill prst="pct5">
            <a:fgClr>
              <a:srgbClr val="990033"/>
            </a:fgClr>
            <a:bgClr>
              <a:schemeClr val="bg1"/>
            </a:bgClr>
          </a:pattFill>
          <a:ln w="9525">
            <a:solidFill>
              <a:srgbClr val="FF97CB"/>
            </a:solidFill>
            <a:prstDash val="lgDash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990000"/>
              </a:buClr>
              <a:buSzPct val="90000"/>
              <a:buFont typeface="Wingdings" pitchFamily="2" charset="2"/>
              <a:buNone/>
            </a:pPr>
            <a:endParaRPr lang="id-ID" sz="3600" b="1">
              <a:solidFill>
                <a:srgbClr val="DE948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1380" name="Rectangle 4" descr="5%"/>
          <p:cNvSpPr>
            <a:spLocks noChangeArrowheads="1"/>
          </p:cNvSpPr>
          <p:nvPr/>
        </p:nvSpPr>
        <p:spPr bwMode="auto">
          <a:xfrm>
            <a:off x="228600" y="1371600"/>
            <a:ext cx="8664575" cy="1524000"/>
          </a:xfrm>
          <a:prstGeom prst="rect">
            <a:avLst/>
          </a:prstGeom>
          <a:pattFill prst="pct5">
            <a:fgClr>
              <a:srgbClr val="333399"/>
            </a:fgClr>
            <a:bgClr>
              <a:srgbClr val="D9FFF9"/>
            </a:bgClr>
          </a:pattFill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1389" name="Rectangle 13" descr="5%"/>
          <p:cNvSpPr>
            <a:spLocks noChangeArrowheads="1"/>
          </p:cNvSpPr>
          <p:nvPr/>
        </p:nvSpPr>
        <p:spPr bwMode="auto">
          <a:xfrm>
            <a:off x="304800" y="39624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lnSpc>
                <a:spcPct val="80000"/>
              </a:lnSpc>
              <a:spcBef>
                <a:spcPct val="20000"/>
              </a:spcBef>
              <a:buClr>
                <a:srgbClr val="800000"/>
              </a:buClr>
              <a:buSzPct val="90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KLP PROSES </a:t>
            </a:r>
          </a:p>
          <a:p>
            <a:pPr marL="363538" indent="-363538">
              <a:lnSpc>
                <a:spcPct val="80000"/>
              </a:lnSpc>
              <a:spcBef>
                <a:spcPct val="20000"/>
              </a:spcBef>
              <a:buClr>
                <a:srgbClr val="800000"/>
              </a:buClr>
              <a:buSzPct val="90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PELAKSANAAN</a:t>
            </a:r>
          </a:p>
        </p:txBody>
      </p:sp>
      <p:sp>
        <p:nvSpPr>
          <p:cNvPr id="101390" name="Rectangle 14" descr="5%"/>
          <p:cNvSpPr>
            <a:spLocks noChangeArrowheads="1"/>
          </p:cNvSpPr>
          <p:nvPr/>
        </p:nvSpPr>
        <p:spPr bwMode="auto">
          <a:xfrm>
            <a:off x="228600" y="55626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>
              <a:lnSpc>
                <a:spcPct val="80000"/>
              </a:lnSpc>
              <a:spcBef>
                <a:spcPct val="20000"/>
              </a:spcBef>
              <a:buClr>
                <a:srgbClr val="800000"/>
              </a:buClr>
              <a:buSzPct val="90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KLP PROSES </a:t>
            </a:r>
          </a:p>
          <a:p>
            <a:pPr marL="363538" indent="-363538">
              <a:lnSpc>
                <a:spcPct val="80000"/>
              </a:lnSpc>
              <a:spcBef>
                <a:spcPct val="20000"/>
              </a:spcBef>
              <a:buClr>
                <a:srgbClr val="800000"/>
              </a:buClr>
              <a:buSzPct val="90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rPr>
              <a:t>MONITORING &amp; PENGAWASAN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0275" y="1524000"/>
            <a:ext cx="6562725" cy="4800600"/>
            <a:chOff x="2200275" y="1524000"/>
            <a:chExt cx="6562725" cy="4800600"/>
          </a:xfrm>
        </p:grpSpPr>
        <p:sp>
          <p:nvSpPr>
            <p:cNvPr id="101382" name="AutoShape 6" descr="5%"/>
            <p:cNvSpPr>
              <a:spLocks noChangeArrowheads="1"/>
            </p:cNvSpPr>
            <p:nvPr/>
          </p:nvSpPr>
          <p:spPr bwMode="auto">
            <a:xfrm>
              <a:off x="3124200" y="2895600"/>
              <a:ext cx="3657600" cy="990600"/>
            </a:xfrm>
            <a:prstGeom prst="cube">
              <a:avLst>
                <a:gd name="adj" fmla="val 9727"/>
              </a:avLst>
            </a:prstGeom>
            <a:pattFill prst="pct5">
              <a:fgClr>
                <a:srgbClr val="9191DB"/>
              </a:fgClr>
              <a:bgClr>
                <a:srgbClr val="C8E6B8"/>
              </a:bgClr>
            </a:patt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lIns="18000" tIns="36000" rIns="18000" bIns="36000" anchor="ctr"/>
            <a:lstStyle/>
            <a:p>
              <a:pPr algn="ctr">
                <a:lnSpc>
                  <a:spcPct val="80000"/>
                </a:lnSpc>
              </a:pPr>
              <a:r>
                <a:rPr lang="en-US" sz="2600" dirty="0">
                  <a:solidFill>
                    <a:srgbClr val="002060"/>
                  </a:solidFill>
                  <a:latin typeface="Tahoma" pitchFamily="34" charset="0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 dirty="0" err="1">
                  <a:solidFill>
                    <a:srgbClr val="002060"/>
                  </a:solidFill>
                  <a:latin typeface="Tahoma" pitchFamily="34" charset="0"/>
                </a:rPr>
                <a:t>Penerimaan</a:t>
              </a:r>
              <a:r>
                <a:rPr lang="en-US" sz="2600" dirty="0">
                  <a:solidFill>
                    <a:srgbClr val="002060"/>
                  </a:solidFill>
                  <a:latin typeface="Tahoma" pitchFamily="34" charset="0"/>
                </a:rPr>
                <a:t> </a:t>
              </a:r>
              <a:r>
                <a:rPr lang="en-US" sz="2600" dirty="0" err="1">
                  <a:solidFill>
                    <a:srgbClr val="002060"/>
                  </a:solidFill>
                  <a:latin typeface="Tahoma" pitchFamily="34" charset="0"/>
                </a:rPr>
                <a:t>anggota</a:t>
              </a:r>
              <a:endParaRPr lang="en-US" sz="2600" dirty="0">
                <a:solidFill>
                  <a:srgbClr val="002060"/>
                </a:solidFill>
                <a:latin typeface="Tahoma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600" dirty="0" err="1">
                  <a:solidFill>
                    <a:srgbClr val="002060"/>
                  </a:solidFill>
                  <a:latin typeface="Tahoma" pitchFamily="34" charset="0"/>
                </a:rPr>
                <a:t>tim</a:t>
              </a:r>
              <a:r>
                <a:rPr lang="en-US" sz="2600" dirty="0">
                  <a:solidFill>
                    <a:srgbClr val="002060"/>
                  </a:solidFill>
                  <a:latin typeface="Tahoma" pitchFamily="34" charset="0"/>
                </a:rPr>
                <a:t> </a:t>
              </a:r>
              <a:r>
                <a:rPr lang="en-US" sz="2600" dirty="0" err="1">
                  <a:solidFill>
                    <a:srgbClr val="002060"/>
                  </a:solidFill>
                  <a:latin typeface="Tahoma" pitchFamily="34" charset="0"/>
                </a:rPr>
                <a:t>proyek</a:t>
              </a:r>
              <a:endParaRPr lang="en-US" sz="2600" dirty="0">
                <a:solidFill>
                  <a:srgbClr val="002060"/>
                </a:solidFill>
                <a:latin typeface="Tahoma" pitchFamily="34" charset="0"/>
              </a:endParaRPr>
            </a:p>
          </p:txBody>
        </p:sp>
        <p:sp>
          <p:nvSpPr>
            <p:cNvPr id="101383" name="AutoShape 7" descr="5%"/>
            <p:cNvSpPr>
              <a:spLocks noChangeArrowheads="1"/>
            </p:cNvSpPr>
            <p:nvPr/>
          </p:nvSpPr>
          <p:spPr bwMode="auto">
            <a:xfrm>
              <a:off x="2200275" y="1524000"/>
              <a:ext cx="2981325" cy="1295400"/>
            </a:xfrm>
            <a:prstGeom prst="cube">
              <a:avLst>
                <a:gd name="adj" fmla="val 9907"/>
              </a:avLst>
            </a:prstGeom>
            <a:solidFill>
              <a:srgbClr val="990033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lIns="18000" tIns="36000" rIns="18000" b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  <a:p>
              <a:pPr algn="ctr"/>
              <a:r>
                <a:rPr lang="en-US" sz="2600" b="1" dirty="0" err="1">
                  <a:solidFill>
                    <a:schemeClr val="bg1"/>
                  </a:solidFill>
                  <a:latin typeface="Tahoma" pitchFamily="34" charset="0"/>
                </a:rPr>
                <a:t>Perencanaan</a:t>
              </a:r>
              <a:endParaRPr lang="en-US" sz="2600" b="1" dirty="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Tahoma" pitchFamily="34" charset="0"/>
                </a:rPr>
                <a:t>SDM </a:t>
              </a:r>
              <a:r>
                <a:rPr lang="en-US" sz="2600" b="1" dirty="0" err="1">
                  <a:solidFill>
                    <a:schemeClr val="bg1"/>
                  </a:solidFill>
                  <a:latin typeface="Tahoma" pitchFamily="34" charset="0"/>
                </a:rPr>
                <a:t>proyek</a:t>
              </a:r>
              <a:endParaRPr lang="en-US" sz="2600" b="1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01384" name="AutoShape 8" descr="5%"/>
            <p:cNvSpPr>
              <a:spLocks noChangeArrowheads="1"/>
            </p:cNvSpPr>
            <p:nvPr/>
          </p:nvSpPr>
          <p:spPr bwMode="auto">
            <a:xfrm>
              <a:off x="5486400" y="5257800"/>
              <a:ext cx="3276600" cy="1066800"/>
            </a:xfrm>
            <a:prstGeom prst="cube">
              <a:avLst>
                <a:gd name="adj" fmla="val 4769"/>
              </a:avLst>
            </a:prstGeom>
            <a:pattFill prst="pct5">
              <a:fgClr>
                <a:srgbClr val="FFFF00"/>
              </a:fgClr>
              <a:bgClr>
                <a:srgbClr val="C9C9ED"/>
              </a:bgClr>
            </a:patt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lIns="18000" tIns="36000" rIns="18000" bIns="36000" anchor="ctr"/>
            <a:lstStyle/>
            <a:p>
              <a:pPr algn="ctr">
                <a:lnSpc>
                  <a:spcPct val="80000"/>
                </a:lnSpc>
              </a:pPr>
              <a:r>
                <a:rPr lang="en-US" sz="2600">
                  <a:solidFill>
                    <a:srgbClr val="002060"/>
                  </a:solidFill>
                  <a:latin typeface="Tahoma" pitchFamily="34" charset="0"/>
                </a:rPr>
                <a:t>4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>
                  <a:solidFill>
                    <a:srgbClr val="002060"/>
                  </a:solidFill>
                  <a:latin typeface="Tahoma" pitchFamily="34" charset="0"/>
                </a:rPr>
                <a:t>Mengelola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>
                  <a:solidFill>
                    <a:srgbClr val="002060"/>
                  </a:solidFill>
                  <a:latin typeface="Tahoma" pitchFamily="34" charset="0"/>
                </a:rPr>
                <a:t>Tim proyek</a:t>
              </a:r>
            </a:p>
          </p:txBody>
        </p:sp>
        <p:sp>
          <p:nvSpPr>
            <p:cNvPr id="101385" name="AutoShape 9"/>
            <p:cNvSpPr>
              <a:spLocks noChangeArrowheads="1"/>
            </p:cNvSpPr>
            <p:nvPr/>
          </p:nvSpPr>
          <p:spPr bwMode="auto">
            <a:xfrm flipV="1">
              <a:off x="7848600" y="4572000"/>
              <a:ext cx="457200" cy="609600"/>
            </a:xfrm>
            <a:custGeom>
              <a:avLst/>
              <a:gdLst>
                <a:gd name="G0" fmla="+- 8721 0 0"/>
                <a:gd name="G1" fmla="+- 18514 0 0"/>
                <a:gd name="G2" fmla="+- 7200 0 0"/>
                <a:gd name="G3" fmla="*/ 8721 1 2"/>
                <a:gd name="G4" fmla="+- G3 10800 0"/>
                <a:gd name="G5" fmla="+- 21600 8721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161 w 21600"/>
                <a:gd name="T1" fmla="*/ 0 h 21600"/>
                <a:gd name="T2" fmla="*/ 8721 w 21600"/>
                <a:gd name="T3" fmla="*/ 7200 h 21600"/>
                <a:gd name="T4" fmla="*/ 0 w 21600"/>
                <a:gd name="T5" fmla="*/ 17688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161" y="0"/>
                  </a:moveTo>
                  <a:lnTo>
                    <a:pt x="8721" y="7200"/>
                  </a:lnTo>
                  <a:lnTo>
                    <a:pt x="11807" y="7200"/>
                  </a:lnTo>
                  <a:lnTo>
                    <a:pt x="11807" y="13775"/>
                  </a:lnTo>
                  <a:lnTo>
                    <a:pt x="0" y="13775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990033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6" name="AutoShape 10"/>
            <p:cNvSpPr>
              <a:spLocks noChangeArrowheads="1"/>
            </p:cNvSpPr>
            <p:nvPr/>
          </p:nvSpPr>
          <p:spPr bwMode="auto">
            <a:xfrm flipV="1">
              <a:off x="5334000" y="2235200"/>
              <a:ext cx="457200" cy="584200"/>
            </a:xfrm>
            <a:custGeom>
              <a:avLst/>
              <a:gdLst>
                <a:gd name="G0" fmla="+- 8721 0 0"/>
                <a:gd name="G1" fmla="+- 19200 0 0"/>
                <a:gd name="G2" fmla="+- 6345 0 0"/>
                <a:gd name="G3" fmla="*/ 8721 1 2"/>
                <a:gd name="G4" fmla="+- G3 10800 0"/>
                <a:gd name="G5" fmla="+- 21600 8721 19200"/>
                <a:gd name="G6" fmla="+- 19200 6345 0"/>
                <a:gd name="G7" fmla="*/ G6 1 2"/>
                <a:gd name="G8" fmla="*/ 19200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9200 1 2"/>
                <a:gd name="G15" fmla="+- G5 0 G4"/>
                <a:gd name="G16" fmla="+- G0 0 G4"/>
                <a:gd name="G17" fmla="*/ G2 G15 G16"/>
                <a:gd name="T0" fmla="*/ 15161 w 21600"/>
                <a:gd name="T1" fmla="*/ 0 h 21600"/>
                <a:gd name="T2" fmla="*/ 8721 w 21600"/>
                <a:gd name="T3" fmla="*/ 6345 h 21600"/>
                <a:gd name="T4" fmla="*/ 0 w 21600"/>
                <a:gd name="T5" fmla="*/ 17056 h 21600"/>
                <a:gd name="T6" fmla="*/ 9600 w 21600"/>
                <a:gd name="T7" fmla="*/ 21600 h 21600"/>
                <a:gd name="T8" fmla="*/ 19200 w 21600"/>
                <a:gd name="T9" fmla="*/ 14370 h 21600"/>
                <a:gd name="T10" fmla="*/ 21600 w 21600"/>
                <a:gd name="T11" fmla="*/ 6345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161" y="0"/>
                  </a:moveTo>
                  <a:lnTo>
                    <a:pt x="8721" y="6345"/>
                  </a:lnTo>
                  <a:lnTo>
                    <a:pt x="11121" y="6345"/>
                  </a:lnTo>
                  <a:lnTo>
                    <a:pt x="11121" y="12511"/>
                  </a:lnTo>
                  <a:lnTo>
                    <a:pt x="0" y="12511"/>
                  </a:lnTo>
                  <a:lnTo>
                    <a:pt x="0" y="21600"/>
                  </a:lnTo>
                  <a:lnTo>
                    <a:pt x="19200" y="21600"/>
                  </a:lnTo>
                  <a:lnTo>
                    <a:pt x="19200" y="6345"/>
                  </a:lnTo>
                  <a:lnTo>
                    <a:pt x="21600" y="6345"/>
                  </a:lnTo>
                  <a:close/>
                </a:path>
              </a:pathLst>
            </a:custGeom>
            <a:solidFill>
              <a:srgbClr val="6600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7" name="AutoShape 11" descr="Dark horizontal"/>
            <p:cNvSpPr>
              <a:spLocks noChangeArrowheads="1"/>
            </p:cNvSpPr>
            <p:nvPr/>
          </p:nvSpPr>
          <p:spPr bwMode="auto">
            <a:xfrm flipH="1">
              <a:off x="2438400" y="2895600"/>
              <a:ext cx="2971800" cy="2819400"/>
            </a:xfrm>
            <a:custGeom>
              <a:avLst/>
              <a:gdLst>
                <a:gd name="G0" fmla="+- 16660 0 0"/>
                <a:gd name="G1" fmla="+- 19957 0 0"/>
                <a:gd name="G2" fmla="+- 2543 0 0"/>
                <a:gd name="G3" fmla="*/ 16660 1 2"/>
                <a:gd name="G4" fmla="+- G3 10800 0"/>
                <a:gd name="G5" fmla="+- 21600 16660 19957"/>
                <a:gd name="G6" fmla="+- 19957 2543 0"/>
                <a:gd name="G7" fmla="*/ G6 1 2"/>
                <a:gd name="G8" fmla="*/ 19957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9957 1 2"/>
                <a:gd name="G15" fmla="+- G5 0 G4"/>
                <a:gd name="G16" fmla="+- G0 0 G4"/>
                <a:gd name="G17" fmla="*/ G2 G15 G16"/>
                <a:gd name="T0" fmla="*/ 19130 w 21600"/>
                <a:gd name="T1" fmla="*/ 0 h 21600"/>
                <a:gd name="T2" fmla="*/ 16660 w 21600"/>
                <a:gd name="T3" fmla="*/ 2543 h 21600"/>
                <a:gd name="T4" fmla="*/ 0 w 21600"/>
                <a:gd name="T5" fmla="*/ 20705 h 21600"/>
                <a:gd name="T6" fmla="*/ 9979 w 21600"/>
                <a:gd name="T7" fmla="*/ 21600 h 21600"/>
                <a:gd name="T8" fmla="*/ 19957 w 21600"/>
                <a:gd name="T9" fmla="*/ 12176 h 21600"/>
                <a:gd name="T10" fmla="*/ 21600 w 21600"/>
                <a:gd name="T11" fmla="*/ 254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130" y="0"/>
                  </a:moveTo>
                  <a:lnTo>
                    <a:pt x="16660" y="2543"/>
                  </a:lnTo>
                  <a:lnTo>
                    <a:pt x="18303" y="2543"/>
                  </a:lnTo>
                  <a:lnTo>
                    <a:pt x="18303" y="19810"/>
                  </a:lnTo>
                  <a:lnTo>
                    <a:pt x="0" y="19810"/>
                  </a:lnTo>
                  <a:lnTo>
                    <a:pt x="0" y="21600"/>
                  </a:lnTo>
                  <a:lnTo>
                    <a:pt x="19957" y="21600"/>
                  </a:lnTo>
                  <a:lnTo>
                    <a:pt x="19957" y="2543"/>
                  </a:lnTo>
                  <a:lnTo>
                    <a:pt x="21600" y="2543"/>
                  </a:lnTo>
                  <a:close/>
                </a:path>
              </a:pathLst>
            </a:custGeom>
            <a:pattFill prst="dkHorz">
              <a:fgClr>
                <a:srgbClr val="B2B2B2"/>
              </a:fgClr>
              <a:bgClr>
                <a:schemeClr val="bg1"/>
              </a:bgClr>
            </a:pattFill>
            <a:ln w="9525">
              <a:solidFill>
                <a:srgbClr val="80808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1" name="AutoShape 15" descr="5%"/>
            <p:cNvSpPr>
              <a:spLocks noChangeArrowheads="1"/>
            </p:cNvSpPr>
            <p:nvPr/>
          </p:nvSpPr>
          <p:spPr bwMode="auto">
            <a:xfrm>
              <a:off x="4572000" y="3962400"/>
              <a:ext cx="3200400" cy="1066800"/>
            </a:xfrm>
            <a:prstGeom prst="cube">
              <a:avLst>
                <a:gd name="adj" fmla="val 9727"/>
              </a:avLst>
            </a:prstGeom>
            <a:pattFill prst="pct5">
              <a:fgClr>
                <a:srgbClr val="9191DB"/>
              </a:fgClr>
              <a:bgClr>
                <a:srgbClr val="C8E6B8"/>
              </a:bgClr>
            </a:patt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lIns="18000" tIns="36000" rIns="18000" bIns="36000" anchor="ctr"/>
            <a:lstStyle/>
            <a:p>
              <a:pPr algn="ctr">
                <a:lnSpc>
                  <a:spcPct val="80000"/>
                </a:lnSpc>
              </a:pPr>
              <a:r>
                <a:rPr lang="en-US" sz="2600">
                  <a:solidFill>
                    <a:srgbClr val="002060"/>
                  </a:solidFill>
                  <a:latin typeface="Tahoma" pitchFamily="34" charset="0"/>
                </a:rPr>
                <a:t>3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>
                  <a:solidFill>
                    <a:srgbClr val="002060"/>
                  </a:solidFill>
                  <a:latin typeface="Tahoma" pitchFamily="34" charset="0"/>
                </a:rPr>
                <a:t>Membangun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>
                  <a:solidFill>
                    <a:srgbClr val="002060"/>
                  </a:solidFill>
                  <a:latin typeface="Tahoma" pitchFamily="34" charset="0"/>
                </a:rPr>
                <a:t>tim proyek</a:t>
              </a:r>
            </a:p>
          </p:txBody>
        </p:sp>
        <p:sp>
          <p:nvSpPr>
            <p:cNvPr id="101393" name="AutoShape 17"/>
            <p:cNvSpPr>
              <a:spLocks noChangeArrowheads="1"/>
            </p:cNvSpPr>
            <p:nvPr/>
          </p:nvSpPr>
          <p:spPr bwMode="auto">
            <a:xfrm flipV="1">
              <a:off x="6858000" y="3302000"/>
              <a:ext cx="457200" cy="584200"/>
            </a:xfrm>
            <a:custGeom>
              <a:avLst/>
              <a:gdLst>
                <a:gd name="G0" fmla="+- 8721 0 0"/>
                <a:gd name="G1" fmla="+- 19200 0 0"/>
                <a:gd name="G2" fmla="+- 6345 0 0"/>
                <a:gd name="G3" fmla="*/ 8721 1 2"/>
                <a:gd name="G4" fmla="+- G3 10800 0"/>
                <a:gd name="G5" fmla="+- 21600 8721 19200"/>
                <a:gd name="G6" fmla="+- 19200 6345 0"/>
                <a:gd name="G7" fmla="*/ G6 1 2"/>
                <a:gd name="G8" fmla="*/ 19200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9200 1 2"/>
                <a:gd name="G15" fmla="+- G5 0 G4"/>
                <a:gd name="G16" fmla="+- G0 0 G4"/>
                <a:gd name="G17" fmla="*/ G2 G15 G16"/>
                <a:gd name="T0" fmla="*/ 15161 w 21600"/>
                <a:gd name="T1" fmla="*/ 0 h 21600"/>
                <a:gd name="T2" fmla="*/ 8721 w 21600"/>
                <a:gd name="T3" fmla="*/ 6345 h 21600"/>
                <a:gd name="T4" fmla="*/ 0 w 21600"/>
                <a:gd name="T5" fmla="*/ 17056 h 21600"/>
                <a:gd name="T6" fmla="*/ 9600 w 21600"/>
                <a:gd name="T7" fmla="*/ 21600 h 21600"/>
                <a:gd name="T8" fmla="*/ 19200 w 21600"/>
                <a:gd name="T9" fmla="*/ 14370 h 21600"/>
                <a:gd name="T10" fmla="*/ 21600 w 21600"/>
                <a:gd name="T11" fmla="*/ 6345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161" y="0"/>
                  </a:moveTo>
                  <a:lnTo>
                    <a:pt x="8721" y="6345"/>
                  </a:lnTo>
                  <a:lnTo>
                    <a:pt x="11121" y="6345"/>
                  </a:lnTo>
                  <a:lnTo>
                    <a:pt x="11121" y="12511"/>
                  </a:lnTo>
                  <a:lnTo>
                    <a:pt x="0" y="12511"/>
                  </a:lnTo>
                  <a:lnTo>
                    <a:pt x="0" y="21600"/>
                  </a:lnTo>
                  <a:lnTo>
                    <a:pt x="19200" y="21600"/>
                  </a:lnTo>
                  <a:lnTo>
                    <a:pt x="19200" y="6345"/>
                  </a:lnTo>
                  <a:lnTo>
                    <a:pt x="21600" y="6345"/>
                  </a:lnTo>
                  <a:close/>
                </a:path>
              </a:pathLst>
            </a:custGeom>
            <a:solidFill>
              <a:srgbClr val="6600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1" name="Rectangle 12" descr="5%"/>
          <p:cNvSpPr>
            <a:spLocks noGrp="1" noChangeArrowheads="1"/>
          </p:cNvSpPr>
          <p:nvPr>
            <p:ph idx="1"/>
          </p:nvPr>
        </p:nvSpPr>
        <p:spPr>
          <a:xfrm>
            <a:off x="5486400" y="1524000"/>
            <a:ext cx="3276600" cy="990599"/>
          </a:xfrm>
          <a:noFill/>
        </p:spPr>
        <p:txBody>
          <a:bodyPr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990033"/>
                </a:solidFill>
              </a:rPr>
              <a:t>KLP PROSES </a:t>
            </a:r>
            <a:endParaRPr lang="id-ID" b="1" dirty="0" smtClean="0">
              <a:solidFill>
                <a:srgbClr val="990033"/>
              </a:solidFill>
            </a:endParaRPr>
          </a:p>
          <a:p>
            <a:pPr marL="0" indent="0" algn="r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dirty="0" smtClean="0">
                <a:solidFill>
                  <a:srgbClr val="990033"/>
                </a:solidFill>
              </a:rPr>
              <a:t>PERENCANAAN</a:t>
            </a:r>
            <a:endParaRPr lang="en-US" b="1" dirty="0">
              <a:solidFill>
                <a:srgbClr val="990033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PERENCANAAN SDM PROYEK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648200"/>
          </a:xfrm>
        </p:spPr>
        <p:txBody>
          <a:bodyPr>
            <a:noAutofit/>
          </a:bodyPr>
          <a:lstStyle/>
          <a:p>
            <a:pPr marL="361950" indent="-36195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990033"/>
                </a:solidFill>
              </a:rPr>
              <a:t>PENGERTIAN UMUM</a:t>
            </a:r>
          </a:p>
          <a:p>
            <a:pPr marL="361950" indent="-36195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,</a:t>
            </a:r>
          </a:p>
          <a:p>
            <a:pPr marL="781050" lvl="1" indent="-238125">
              <a:lnSpc>
                <a:spcPct val="90000"/>
              </a:lnSpc>
              <a:spcBef>
                <a:spcPct val="50000"/>
              </a:spcBef>
            </a:pPr>
            <a:r>
              <a:rPr lang="en-US" sz="3200" dirty="0" err="1"/>
              <a:t>Peran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, </a:t>
            </a:r>
          </a:p>
          <a:p>
            <a:pPr marL="781050" lvl="1" indent="-238125">
              <a:lnSpc>
                <a:spcPct val="90000"/>
              </a:lnSpc>
              <a:spcBef>
                <a:spcPct val="50000"/>
              </a:spcBef>
            </a:pPr>
            <a:r>
              <a:rPr lang="en-US" sz="3200" dirty="0" err="1"/>
              <a:t>Tanggung</a:t>
            </a:r>
            <a:r>
              <a:rPr lang="en-US" sz="3200" dirty="0"/>
              <a:t> </a:t>
            </a:r>
            <a:r>
              <a:rPr lang="en-US" sz="3200" dirty="0" err="1"/>
              <a:t>jawab</a:t>
            </a:r>
            <a:r>
              <a:rPr lang="en-US" sz="3200" dirty="0"/>
              <a:t>, </a:t>
            </a:r>
          </a:p>
          <a:p>
            <a:pPr marL="781050" lvl="1" indent="-238125">
              <a:lnSpc>
                <a:spcPct val="90000"/>
              </a:lnSpc>
              <a:spcBef>
                <a:spcPct val="50000"/>
              </a:spcBef>
            </a:pP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pelaporan</a:t>
            </a:r>
            <a:endParaRPr lang="en-US" sz="3200" dirty="0"/>
          </a:p>
          <a:p>
            <a:pPr marL="781050" lvl="1" indent="-238125">
              <a:lnSpc>
                <a:spcPct val="90000"/>
              </a:lnSpc>
              <a:spcBef>
                <a:spcPct val="50000"/>
              </a:spcBef>
            </a:pP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rencana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r>
              <a:rPr lang="en-US" sz="3200" dirty="0"/>
              <a:t> </a:t>
            </a:r>
            <a:r>
              <a:rPr lang="en-US" sz="3200" dirty="0" err="1"/>
              <a:t>penentuan</a:t>
            </a:r>
            <a:r>
              <a:rPr lang="en-US" sz="3200" dirty="0"/>
              <a:t> </a:t>
            </a:r>
            <a:r>
              <a:rPr lang="en-US" sz="3200" dirty="0" err="1"/>
              <a:t>staf</a:t>
            </a:r>
            <a:endParaRPr lang="en-US" sz="3200" dirty="0"/>
          </a:p>
          <a:p>
            <a:pPr marL="781050" lvl="1" indent="-238125">
              <a:lnSpc>
                <a:spcPct val="90000"/>
              </a:lnSpc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05800" cy="4876800"/>
          </a:xfrm>
        </p:spPr>
        <p:txBody>
          <a:bodyPr/>
          <a:lstStyle/>
          <a:p>
            <a:pPr marL="533400" indent="-5334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Faktor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lingkungan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perusahaan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budaya</a:t>
            </a:r>
            <a:r>
              <a:rPr lang="id-ID" dirty="0" smtClean="0"/>
              <a:t> dan struktur organisasi  </a:t>
            </a:r>
            <a:endParaRPr lang="en-US" dirty="0"/>
          </a:p>
          <a:p>
            <a:pPr marL="533400" indent="-5334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b="1" dirty="0" err="1">
                <a:solidFill>
                  <a:srgbClr val="86002D"/>
                </a:solidFill>
              </a:rPr>
              <a:t>Aset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proses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organisasi</a:t>
            </a:r>
            <a:r>
              <a:rPr lang="en-US" dirty="0"/>
              <a:t> (template,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, </a:t>
            </a:r>
            <a:r>
              <a:rPr lang="en-US" dirty="0" err="1"/>
              <a:t>pelatihan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533400" indent="-533400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b="1" dirty="0" err="1">
                <a:solidFill>
                  <a:srgbClr val="86002D"/>
                </a:solidFill>
              </a:rPr>
              <a:t>Rencana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manajemen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proyek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id-ID" dirty="0" smtClean="0"/>
              <a:t>untuk melaksanakan </a:t>
            </a:r>
            <a:r>
              <a:rPr lang="en-US" dirty="0" err="1" smtClean="0"/>
              <a:t>kegiatan</a:t>
            </a:r>
            <a:r>
              <a:rPr lang="id-ID" dirty="0" smtClean="0"/>
              <a:t> proyek.</a:t>
            </a:r>
            <a:endParaRPr lang="en-US" dirty="0"/>
          </a:p>
          <a:p>
            <a:pPr marL="1038225" lvl="1" indent="-495300">
              <a:spcBef>
                <a:spcPct val="40000"/>
              </a:spcBef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Autofit/>
          </a:bodyPr>
          <a:lstStyle/>
          <a:p>
            <a:pPr marL="533400" lvl="0" indent="-533400">
              <a:lnSpc>
                <a:spcPct val="90000"/>
              </a:lnSpc>
              <a:spcBef>
                <a:spcPts val="0"/>
              </a:spcBef>
            </a:pPr>
            <a:r>
              <a:rPr lang="en-US" sz="3600" dirty="0" err="1" smtClean="0">
                <a:solidFill>
                  <a:schemeClr val="bg2">
                    <a:lumMod val="90000"/>
                  </a:schemeClr>
                </a:solidFill>
                <a:latin typeface="Calibri" pitchFamily="34" charset="0"/>
                <a:cs typeface="+mn-cs"/>
              </a:rPr>
              <a:t>Masukan</a:t>
            </a:r>
            <a:r>
              <a:rPr lang="en-US" sz="3600" dirty="0" smtClean="0">
                <a:latin typeface="Calibri" pitchFamily="34" charset="0"/>
                <a:cs typeface="+mn-cs"/>
              </a:rPr>
              <a:t> </a:t>
            </a:r>
            <a:r>
              <a:rPr lang="id-ID" sz="3600" dirty="0" smtClean="0">
                <a:latin typeface="Calibri" pitchFamily="34" charset="0"/>
                <a:cs typeface="+mn-cs"/>
              </a:rPr>
              <a:t/>
            </a:r>
            <a:br>
              <a:rPr lang="id-ID" sz="3600" dirty="0" smtClean="0">
                <a:latin typeface="Calibri" pitchFamily="34" charset="0"/>
                <a:cs typeface="+mn-cs"/>
              </a:rPr>
            </a:br>
            <a:r>
              <a:rPr lang="en-US" sz="3600" dirty="0" smtClean="0">
                <a:latin typeface="Calibri" pitchFamily="34" charset="0"/>
                <a:cs typeface="+mn-cs"/>
              </a:rPr>
              <a:t>MERENCANAKAN SDM</a:t>
            </a:r>
            <a:r>
              <a:rPr lang="id-ID" sz="3600" dirty="0" smtClean="0">
                <a:latin typeface="Calibri" pitchFamily="34" charset="0"/>
                <a:cs typeface="+mn-cs"/>
              </a:rPr>
              <a:t> </a:t>
            </a:r>
            <a:r>
              <a:rPr lang="en-US" sz="3600" dirty="0" smtClean="0">
                <a:latin typeface="Calibri" pitchFamily="34" charset="0"/>
                <a:cs typeface="+mn-cs"/>
              </a:rPr>
              <a:t>PROYE</a:t>
            </a:r>
            <a:r>
              <a:rPr lang="id-ID" sz="3600" dirty="0" smtClean="0">
                <a:latin typeface="Calibri" pitchFamily="34" charset="0"/>
                <a:cs typeface="+mn-cs"/>
              </a:rPr>
              <a:t>K</a:t>
            </a:r>
            <a:endParaRPr lang="id-ID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924800" cy="4876800"/>
          </a:xfrm>
        </p:spPr>
        <p:txBody>
          <a:bodyPr>
            <a:noAutofit/>
          </a:bodyPr>
          <a:lstStyle/>
          <a:p>
            <a:pPr marL="536575" indent="-536575">
              <a:spcBef>
                <a:spcPts val="600"/>
              </a:spcBef>
              <a:buSzPct val="90000"/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Struktur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organisasi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dan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deskripsi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>
                <a:solidFill>
                  <a:srgbClr val="86002D"/>
                </a:solidFill>
              </a:rPr>
              <a:t>masing-masing</a:t>
            </a:r>
            <a:r>
              <a:rPr lang="en-US" b="1" dirty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posisi</a:t>
            </a:r>
            <a:endParaRPr lang="id-ID" b="1" dirty="0" smtClean="0">
              <a:solidFill>
                <a:srgbClr val="86002D"/>
              </a:solidFill>
            </a:endParaRPr>
          </a:p>
          <a:p>
            <a:pPr marL="536575" indent="-536575">
              <a:spcBef>
                <a:spcPts val="600"/>
              </a:spcBef>
              <a:buSzPct val="90000"/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Jejaring</a:t>
            </a:r>
            <a:r>
              <a:rPr lang="en-US" dirty="0" smtClean="0"/>
              <a:t> </a:t>
            </a:r>
            <a:r>
              <a:rPr lang="en-US" dirty="0"/>
              <a:t>(networking</a:t>
            </a:r>
            <a:r>
              <a:rPr lang="en-US" dirty="0" smtClean="0"/>
              <a:t>)</a:t>
            </a:r>
            <a:r>
              <a:rPr lang="id-ID" dirty="0" smtClean="0"/>
              <a:t>: formal dan informal komunikasi </a:t>
            </a:r>
          </a:p>
          <a:p>
            <a:pPr marL="536575" indent="-536575">
              <a:spcBef>
                <a:spcPts val="600"/>
              </a:spcBef>
              <a:buSzPct val="90000"/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Teori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organisasi</a:t>
            </a:r>
            <a:r>
              <a:rPr lang="id-ID" b="1" dirty="0" smtClean="0">
                <a:solidFill>
                  <a:srgbClr val="86002D"/>
                </a:solidFill>
              </a:rPr>
              <a:t>:</a:t>
            </a:r>
            <a:r>
              <a:rPr lang="id-ID" dirty="0" smtClean="0"/>
              <a:t> teknik menyusun organisasi, membagi pekerjaan, dll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3600" dirty="0" smtClean="0">
                <a:solidFill>
                  <a:schemeClr val="bg2">
                    <a:lumMod val="90000"/>
                  </a:schemeClr>
                </a:solidFill>
                <a:latin typeface="Calibri" pitchFamily="34" charset="0"/>
              </a:rPr>
              <a:t>Piranti &amp; Teknik</a:t>
            </a:r>
            <a:br>
              <a:rPr lang="id-ID" sz="3600" dirty="0" smtClean="0">
                <a:solidFill>
                  <a:schemeClr val="bg2">
                    <a:lumMod val="90000"/>
                  </a:schemeClr>
                </a:solidFill>
                <a:latin typeface="Calibri" pitchFamily="34" charset="0"/>
              </a:rPr>
            </a:br>
            <a:r>
              <a:rPr lang="en-US" sz="3600" dirty="0" smtClean="0">
                <a:latin typeface="Calibri" pitchFamily="34" charset="0"/>
              </a:rPr>
              <a:t>MERENCANAKAN SDM</a:t>
            </a:r>
            <a:r>
              <a:rPr lang="id-ID" sz="3600" dirty="0" smtClean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PROYE</a:t>
            </a:r>
            <a:r>
              <a:rPr lang="id-ID" sz="3600" dirty="0" smtClean="0">
                <a:latin typeface="Calibri" pitchFamily="34" charset="0"/>
              </a:rPr>
              <a:t>K</a:t>
            </a:r>
            <a:endParaRPr lang="id-ID" sz="3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MANAJEMEN S.D.M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829550" cy="4572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 err="1">
                <a:sym typeface="Wingdings" pitchFamily="2" charset="2"/>
              </a:rPr>
              <a:t>Digunakan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dirty="0" err="1">
                <a:sym typeface="Wingdings" pitchFamily="2" charset="2"/>
              </a:rPr>
              <a:t>secara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dirty="0" err="1">
                <a:sym typeface="Wingdings" pitchFamily="2" charset="2"/>
              </a:rPr>
              <a:t>efisien</a:t>
            </a:r>
            <a:endParaRPr lang="en-US" sz="3200" dirty="0">
              <a:sym typeface="Wingdings" pitchFamily="2" charset="2"/>
            </a:endParaRPr>
          </a:p>
          <a:p>
            <a:pPr lvl="1">
              <a:spcBef>
                <a:spcPts val="6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sz="3200" dirty="0">
                <a:sym typeface="Wingdings" pitchFamily="2" charset="2"/>
              </a:rPr>
              <a:t>  </a:t>
            </a:r>
            <a:r>
              <a:rPr lang="en-US" sz="3200" dirty="0" err="1">
                <a:sym typeface="Wingdings" pitchFamily="2" charset="2"/>
              </a:rPr>
              <a:t>Penggunaannya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dirty="0" err="1">
                <a:sym typeface="Wingdings" pitchFamily="2" charset="2"/>
              </a:rPr>
              <a:t>harus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dirty="0" err="1">
                <a:sym typeface="Wingdings" pitchFamily="2" charset="2"/>
              </a:rPr>
              <a:t>efektif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SDM</a:t>
            </a:r>
          </a:p>
          <a:p>
            <a:pPr lvl="1">
              <a:spcBef>
                <a:spcPts val="600"/>
              </a:spcBef>
              <a:buClr>
                <a:srgbClr val="000099"/>
              </a:buClr>
            </a:pPr>
            <a:r>
              <a:rPr lang="en-US" sz="3200" dirty="0" err="1"/>
              <a:t>Motivasi</a:t>
            </a:r>
            <a:endParaRPr lang="en-US" sz="3200" dirty="0"/>
          </a:p>
          <a:p>
            <a:pPr lvl="1">
              <a:spcBef>
                <a:spcPts val="600"/>
              </a:spcBef>
              <a:buClr>
                <a:srgbClr val="000099"/>
              </a:buClr>
            </a:pPr>
            <a:r>
              <a:rPr lang="en-US" sz="3200" dirty="0" err="1"/>
              <a:t>Daya</a:t>
            </a:r>
            <a:r>
              <a:rPr lang="en-US" sz="3200" dirty="0"/>
              <a:t> / </a:t>
            </a:r>
            <a:r>
              <a:rPr lang="en-US" sz="3200" dirty="0" err="1"/>
              <a:t>kekuatan</a:t>
            </a:r>
            <a:r>
              <a:rPr lang="en-US" sz="3200" dirty="0"/>
              <a:t> 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pengaruh</a:t>
            </a:r>
            <a:endParaRPr lang="en-US" sz="3200" dirty="0"/>
          </a:p>
          <a:p>
            <a:pPr lvl="1">
              <a:spcBef>
                <a:spcPts val="600"/>
              </a:spcBef>
              <a:buClr>
                <a:srgbClr val="000099"/>
              </a:buClr>
            </a:pPr>
            <a:r>
              <a:rPr lang="en-US" sz="3200" dirty="0" err="1"/>
              <a:t>Peningkatan</a:t>
            </a:r>
            <a:r>
              <a:rPr lang="en-US" sz="3200" dirty="0"/>
              <a:t> </a:t>
            </a:r>
            <a:r>
              <a:rPr lang="en-US" sz="3200" dirty="0" err="1"/>
              <a:t>efektivitas</a:t>
            </a:r>
            <a:endParaRPr lang="en-US" sz="3200" dirty="0"/>
          </a:p>
          <a:p>
            <a:pPr>
              <a:spcBef>
                <a:spcPts val="600"/>
              </a:spcBef>
              <a:buSzTx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12112" cy="685800"/>
          </a:xfrm>
        </p:spPr>
        <p:txBody>
          <a:bodyPr>
            <a:noAutofit/>
          </a:bodyPr>
          <a:lstStyle/>
          <a:p>
            <a:r>
              <a:rPr lang="id-ID" sz="3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Hasil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 </a:t>
            </a:r>
            <a:r>
              <a:rPr lang="id-ID" sz="3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/>
            </a:r>
            <a:br>
              <a:rPr lang="id-ID" sz="3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</a:br>
            <a:r>
              <a:rPr lang="en-US" sz="3600" dirty="0" smtClean="0">
                <a:latin typeface="Calibri" pitchFamily="34" charset="0"/>
              </a:rPr>
              <a:t>MERENCANAKAN SDM</a:t>
            </a:r>
            <a:r>
              <a:rPr lang="id-ID" sz="3600" dirty="0" smtClean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PROYE</a:t>
            </a:r>
            <a:r>
              <a:rPr lang="id-ID" sz="3600" dirty="0" smtClean="0">
                <a:latin typeface="Calibri" pitchFamily="34" charset="0"/>
              </a:rPr>
              <a:t>K</a:t>
            </a:r>
            <a:endParaRPr lang="en-US" sz="3600" b="0" dirty="0">
              <a:solidFill>
                <a:schemeClr val="bg2"/>
              </a:solidFill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85800" y="1219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81025" indent="-581025">
              <a:spcBef>
                <a:spcPct val="40000"/>
              </a:spcBef>
              <a:buClr>
                <a:srgbClr val="990033"/>
              </a:buClr>
              <a:buSzPct val="90000"/>
              <a:buFont typeface="Wingdings" pitchFamily="2" charset="2"/>
              <a:buAutoNum type="arabicPeriod"/>
            </a:pPr>
            <a:endParaRPr lang="en-US" sz="320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199"/>
          </a:xfrm>
        </p:spPr>
        <p:txBody>
          <a:bodyPr>
            <a:noAutofit/>
          </a:bodyPr>
          <a:lstStyle/>
          <a:p>
            <a:pPr marL="581025" indent="-581025">
              <a:lnSpc>
                <a:spcPct val="90000"/>
              </a:lnSpc>
              <a:spcBef>
                <a:spcPts val="600"/>
              </a:spcBef>
              <a:buClr>
                <a:srgbClr val="990033"/>
              </a:buClr>
              <a:buSzPct val="90000"/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Penunjukan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peran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dan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tanggung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jawab</a:t>
            </a:r>
            <a:r>
              <a:rPr lang="id-ID" b="1" dirty="0" smtClean="0">
                <a:solidFill>
                  <a:srgbClr val="86002D"/>
                </a:solidFill>
              </a:rPr>
              <a:t>:</a:t>
            </a:r>
            <a:r>
              <a:rPr lang="id-ID" dirty="0" smtClean="0"/>
              <a:t> peran, kewenangan, tanggung jawab, kompetensi. P</a:t>
            </a:r>
            <a:r>
              <a:rPr lang="en-US" dirty="0" err="1" smtClean="0"/>
              <a:t>ertimbangkan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tertangani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id-ID" dirty="0" smtClean="0"/>
          </a:p>
          <a:p>
            <a:pPr marL="581025" indent="-581025">
              <a:lnSpc>
                <a:spcPct val="90000"/>
              </a:lnSpc>
              <a:spcBef>
                <a:spcPts val="600"/>
              </a:spcBef>
              <a:buClr>
                <a:srgbClr val="990033"/>
              </a:buClr>
              <a:buSzPct val="90000"/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Rencana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manajemen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personalia</a:t>
            </a:r>
            <a:r>
              <a:rPr lang="id-ID" b="1" dirty="0" smtClean="0">
                <a:solidFill>
                  <a:srgbClr val="86002D"/>
                </a:solidFill>
              </a:rPr>
              <a:t>:</a:t>
            </a:r>
            <a:r>
              <a:rPr lang="id-ID" b="1" dirty="0" smtClean="0"/>
              <a:t> </a:t>
            </a:r>
            <a:r>
              <a:rPr lang="id-ID" dirty="0" smtClean="0"/>
              <a:t>meliputi akuisisi, jadwal tugas, pemutusan hubungan, kebutuhan pelatihan, penilaian &amp; penghargaan, kesesuaian dengann aturan pemerintah dll, perlindungan keamanan </a:t>
            </a:r>
            <a:endParaRPr lang="en-US" b="1" dirty="0" smtClean="0">
              <a:solidFill>
                <a:srgbClr val="86002D"/>
              </a:solidFill>
            </a:endParaRPr>
          </a:p>
          <a:p>
            <a:pPr marL="581025" indent="-581025">
              <a:lnSpc>
                <a:spcPct val="90000"/>
              </a:lnSpc>
              <a:spcBef>
                <a:spcPts val="600"/>
              </a:spcBef>
              <a:buClr>
                <a:srgbClr val="990033"/>
              </a:buClr>
              <a:buSzPct val="90000"/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Bagan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organisasi</a:t>
            </a:r>
            <a:r>
              <a:rPr lang="en-US" b="1" dirty="0" smtClean="0">
                <a:solidFill>
                  <a:srgbClr val="86002D"/>
                </a:solidFill>
              </a:rPr>
              <a:t> </a:t>
            </a:r>
            <a:r>
              <a:rPr lang="en-US" b="1" dirty="0" err="1" smtClean="0">
                <a:solidFill>
                  <a:srgbClr val="86002D"/>
                </a:solidFill>
              </a:rPr>
              <a:t>proye</a:t>
            </a:r>
            <a:r>
              <a:rPr lang="id-ID" b="1" dirty="0" smtClean="0">
                <a:solidFill>
                  <a:srgbClr val="86002D"/>
                </a:solidFill>
              </a:rPr>
              <a:t>k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8839200" cy="927100"/>
          </a:xfrm>
        </p:spPr>
        <p:txBody>
          <a:bodyPr/>
          <a:lstStyle/>
          <a:p>
            <a:r>
              <a:rPr lang="en-US" sz="2600" b="0"/>
              <a:t>Contoh bagan organisasi proyek TI dengan skala besar</a:t>
            </a:r>
            <a:r>
              <a:rPr lang="en-US" sz="2400"/>
              <a:t> </a:t>
            </a:r>
            <a:r>
              <a:rPr lang="en-US" sz="2400" b="0"/>
              <a:t>(Schwalbe: ITPM, 2004)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49413"/>
            <a:ext cx="85344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927100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Proses</a:t>
            </a:r>
            <a:r>
              <a:rPr lang="en-US" sz="3600" dirty="0"/>
              <a:t> </a:t>
            </a:r>
            <a:r>
              <a:rPr lang="en-US" sz="3600" dirty="0" err="1"/>
              <a:t>pendefinisian</a:t>
            </a:r>
            <a:r>
              <a:rPr lang="en-US" sz="3600" dirty="0"/>
              <a:t> </a:t>
            </a:r>
            <a:r>
              <a:rPr lang="en-US" sz="3600" dirty="0" err="1"/>
              <a:t>pekerjaan</a:t>
            </a:r>
            <a:r>
              <a:rPr lang="en-US" sz="3600" dirty="0"/>
              <a:t> 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penugasannya</a:t>
            </a:r>
            <a:r>
              <a:rPr lang="id-ID" sz="3600" dirty="0" smtClean="0"/>
              <a:t> </a:t>
            </a:r>
            <a:r>
              <a:rPr lang="en-US" sz="2400" b="0" dirty="0" smtClean="0"/>
              <a:t>(</a:t>
            </a:r>
            <a:r>
              <a:rPr lang="en-US" sz="2400" b="0" dirty="0" err="1"/>
              <a:t>Schwalbe</a:t>
            </a:r>
            <a:r>
              <a:rPr lang="en-US" sz="2400" b="0" dirty="0"/>
              <a:t>: ITPM, 2004)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36725"/>
            <a:ext cx="90678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US" sz="4000" i="1" dirty="0" smtClean="0"/>
              <a:t>Responsibility </a:t>
            </a:r>
            <a:r>
              <a:rPr lang="en-US" sz="4000" i="1" dirty="0"/>
              <a:t>Assignment Matrix</a:t>
            </a:r>
            <a:r>
              <a:rPr lang="en-US" sz="4000" dirty="0"/>
              <a:t> (RAM</a:t>
            </a:r>
            <a:r>
              <a:rPr lang="en-US" sz="4000" dirty="0" smtClean="0"/>
              <a:t>)</a:t>
            </a:r>
            <a:r>
              <a:rPr lang="id-ID" sz="4000" dirty="0" smtClean="0"/>
              <a:t>  </a:t>
            </a:r>
            <a:r>
              <a:rPr lang="en-US" sz="2400" b="0" dirty="0" smtClean="0"/>
              <a:t>(</a:t>
            </a:r>
            <a:r>
              <a:rPr lang="en-US" sz="2400" b="0" dirty="0" err="1"/>
              <a:t>Schwalbe</a:t>
            </a:r>
            <a:r>
              <a:rPr lang="en-US" sz="2400" b="0" dirty="0"/>
              <a:t>: ITPM, 2004)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9238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3100" i="1" dirty="0"/>
              <a:t>Responsibility Assignment Matrix </a:t>
            </a:r>
            <a:r>
              <a:rPr lang="id-ID" sz="2400" i="1" dirty="0" smtClean="0"/>
              <a:t/>
            </a:r>
            <a:br>
              <a:rPr lang="id-ID" sz="2400" i="1" dirty="0" smtClean="0"/>
            </a:br>
            <a:r>
              <a:rPr lang="en-US" sz="2400" dirty="0" smtClean="0"/>
              <a:t> </a:t>
            </a:r>
            <a:r>
              <a:rPr lang="en-US" sz="2700" dirty="0" err="1"/>
              <a:t>memperlihatkan</a:t>
            </a:r>
            <a:r>
              <a:rPr lang="en-US" sz="2700" dirty="0"/>
              <a:t> </a:t>
            </a:r>
            <a:r>
              <a:rPr lang="en-US" sz="2700" dirty="0" err="1"/>
              <a:t>peran</a:t>
            </a:r>
            <a:r>
              <a:rPr lang="en-US" sz="2700" dirty="0"/>
              <a:t> </a:t>
            </a:r>
            <a:r>
              <a:rPr lang="en-US" sz="2700" dirty="0" err="1"/>
              <a:t>pemangku</a:t>
            </a:r>
            <a:r>
              <a:rPr lang="en-US" sz="2700" dirty="0"/>
              <a:t> </a:t>
            </a:r>
            <a:r>
              <a:rPr lang="en-US" sz="2700" dirty="0" err="1"/>
              <a:t>kepentingan</a:t>
            </a:r>
            <a:r>
              <a:rPr lang="en-US" sz="2700" dirty="0"/>
              <a:t> (stakeholder) </a:t>
            </a:r>
            <a:br>
              <a:rPr lang="en-US" sz="2700" dirty="0"/>
            </a:br>
            <a:r>
              <a:rPr lang="en-US" sz="2700" b="0" dirty="0"/>
              <a:t>(</a:t>
            </a:r>
            <a:r>
              <a:rPr lang="en-US" sz="2700" b="0" dirty="0" err="1"/>
              <a:t>Schwalbe</a:t>
            </a:r>
            <a:r>
              <a:rPr lang="en-US" sz="2700" b="0" dirty="0"/>
              <a:t>: ITPM, 2004)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43075"/>
            <a:ext cx="78486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429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</a:t>
            </a:r>
            <a:r>
              <a:rPr lang="id-ID" sz="4000" dirty="0" smtClean="0"/>
              <a:t> </a:t>
            </a:r>
            <a:r>
              <a:rPr lang="en-US" sz="4000" dirty="0" smtClean="0"/>
              <a:t>A</a:t>
            </a:r>
            <a:r>
              <a:rPr lang="id-ID" sz="4000" dirty="0" smtClean="0"/>
              <a:t> </a:t>
            </a:r>
            <a:r>
              <a:rPr lang="en-US" sz="4000" dirty="0" smtClean="0"/>
              <a:t>C</a:t>
            </a:r>
            <a:r>
              <a:rPr lang="id-ID" sz="4000" dirty="0" smtClean="0"/>
              <a:t> </a:t>
            </a:r>
            <a:r>
              <a:rPr lang="en-US" sz="4000" dirty="0" smtClean="0"/>
              <a:t>I</a:t>
            </a:r>
            <a:r>
              <a:rPr lang="id-ID" sz="4000" dirty="0" smtClean="0"/>
              <a:t>  </a:t>
            </a:r>
            <a:r>
              <a:rPr lang="en-US" sz="4000" dirty="0" smtClean="0"/>
              <a:t> </a:t>
            </a:r>
            <a:r>
              <a:rPr lang="en-US" sz="4000" dirty="0"/>
              <a:t>Chart </a:t>
            </a:r>
            <a:br>
              <a:rPr lang="en-US" sz="4000" dirty="0"/>
            </a:br>
            <a:r>
              <a:rPr lang="en-US" sz="2600" b="0" dirty="0"/>
              <a:t>(</a:t>
            </a:r>
            <a:r>
              <a:rPr lang="en-US" sz="2600" b="0" dirty="0" err="1"/>
              <a:t>Schwalbe</a:t>
            </a:r>
            <a:r>
              <a:rPr lang="en-US" sz="2600" b="0" dirty="0"/>
              <a:t>: ITPM, 2004)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/>
          <a:srcRect t="26666" b="25000"/>
          <a:stretch>
            <a:fillRect/>
          </a:stretch>
        </p:blipFill>
        <p:spPr bwMode="auto">
          <a:xfrm>
            <a:off x="304800" y="1333500"/>
            <a:ext cx="8610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71600" y="4695825"/>
            <a:ext cx="48895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R = responsibility, only one R per task</a:t>
            </a:r>
          </a:p>
          <a:p>
            <a:r>
              <a:rPr lang="en-US" sz="2400">
                <a:latin typeface="Times New Roman" pitchFamily="18" charset="0"/>
              </a:rPr>
              <a:t>A = accountability</a:t>
            </a:r>
          </a:p>
          <a:p>
            <a:r>
              <a:rPr lang="en-US" sz="2400">
                <a:latin typeface="Times New Roman" pitchFamily="18" charset="0"/>
              </a:rPr>
              <a:t>C = consultation</a:t>
            </a:r>
          </a:p>
          <a:p>
            <a:r>
              <a:rPr lang="en-US" sz="2400">
                <a:latin typeface="Times New Roman" pitchFamily="18" charset="0"/>
              </a:rPr>
              <a:t>I =  informed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6250"/>
            <a:ext cx="8458200" cy="4381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Histogram </a:t>
            </a:r>
            <a:r>
              <a:rPr lang="en-US" sz="4000" dirty="0" err="1"/>
              <a:t>sumberdaya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2600" b="0" dirty="0"/>
              <a:t>(</a:t>
            </a:r>
            <a:r>
              <a:rPr lang="en-US" sz="2600" b="0" dirty="0" err="1"/>
              <a:t>Shwalbe</a:t>
            </a:r>
            <a:r>
              <a:rPr lang="en-US" sz="2600" b="0" dirty="0"/>
              <a:t>: ITPM, 2004)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23950"/>
            <a:ext cx="81534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Pentagon 5"/>
          <p:cNvSpPr/>
          <p:nvPr/>
        </p:nvSpPr>
        <p:spPr>
          <a:xfrm>
            <a:off x="2286000" y="2590800"/>
            <a:ext cx="4419600" cy="16764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>
                <a:solidFill>
                  <a:srgbClr val="C00000"/>
                </a:solidFill>
              </a:rPr>
              <a:t>Ke materi selanjutnya</a:t>
            </a:r>
            <a:endParaRPr lang="id-ID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2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628650"/>
            <a:ext cx="7021512" cy="361950"/>
          </a:xfrm>
        </p:spPr>
        <p:txBody>
          <a:bodyPr>
            <a:noAutofit/>
          </a:bodyPr>
          <a:lstStyle/>
          <a:p>
            <a:r>
              <a:rPr lang="en-US" dirty="0" smtClean="0"/>
              <a:t>MOTIVASI SDM</a:t>
            </a:r>
            <a:endParaRPr lang="en-US" b="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Autofit/>
          </a:bodyPr>
          <a:lstStyle/>
          <a:p>
            <a:pPr>
              <a:spcBef>
                <a:spcPct val="40000"/>
              </a:spcBef>
            </a:pP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id-ID" dirty="0" smtClean="0"/>
              <a:t>terhadap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id-ID" dirty="0" smtClean="0"/>
              <a:t>karyawan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motivator</a:t>
            </a:r>
          </a:p>
          <a:p>
            <a:pPr>
              <a:spcBef>
                <a:spcPct val="40000"/>
              </a:spcBef>
            </a:pP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b="1" dirty="0">
                <a:solidFill>
                  <a:srgbClr val="990033"/>
                </a:solidFill>
              </a:rPr>
              <a:t>Maslow: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terendah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fisiologis</a:t>
            </a:r>
            <a:endParaRPr lang="en-US" sz="3200" dirty="0"/>
          </a:p>
          <a:p>
            <a:pPr lvl="1">
              <a:spcBef>
                <a:spcPts val="600"/>
              </a:spcBef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keamanan</a:t>
            </a:r>
            <a:endParaRPr lang="en-US" sz="3200" dirty="0"/>
          </a:p>
          <a:p>
            <a:pPr lvl="1">
              <a:spcBef>
                <a:spcPts val="600"/>
              </a:spcBef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sosial</a:t>
            </a:r>
            <a:endParaRPr lang="en-US" sz="3200" dirty="0"/>
          </a:p>
          <a:p>
            <a:pPr lvl="1">
              <a:spcBef>
                <a:spcPts val="600"/>
              </a:spcBef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dihargai</a:t>
            </a:r>
            <a:endParaRPr lang="en-US" sz="3200" dirty="0"/>
          </a:p>
          <a:p>
            <a:pPr lvl="1">
              <a:spcBef>
                <a:spcPts val="600"/>
              </a:spcBef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aktualisasi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endParaRPr lang="en-US" sz="3200" dirty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2743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781050"/>
            <a:ext cx="6107112" cy="361950"/>
          </a:xfrm>
        </p:spPr>
        <p:txBody>
          <a:bodyPr>
            <a:noAutofit/>
          </a:bodyPr>
          <a:lstStyle/>
          <a:p>
            <a:pPr algn="r"/>
            <a:r>
              <a:rPr lang="en-US" sz="2400" b="0" dirty="0" smtClean="0"/>
              <a:t>M</a:t>
            </a:r>
            <a:r>
              <a:rPr lang="id-ID" sz="2400" b="0" dirty="0" smtClean="0"/>
              <a:t>OTIVASI</a:t>
            </a:r>
            <a:r>
              <a:rPr lang="en-US" sz="2400" b="0" dirty="0" smtClean="0"/>
              <a:t> </a:t>
            </a:r>
            <a:r>
              <a:rPr lang="en-US" sz="2400" b="0" dirty="0"/>
              <a:t>S.D.M.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8077200" cy="4724400"/>
          </a:xfrm>
        </p:spPr>
        <p:txBody>
          <a:bodyPr>
            <a:noAutofit/>
          </a:bodyPr>
          <a:lstStyle/>
          <a:p>
            <a:pPr marL="457200" indent="-457200"/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higiene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id-ID" b="1" dirty="0" err="1" smtClean="0">
                <a:solidFill>
                  <a:srgbClr val="990033"/>
                </a:solidFill>
              </a:rPr>
              <a:t>H</a:t>
            </a:r>
            <a:r>
              <a:rPr lang="en-US" b="1" dirty="0" err="1" smtClean="0">
                <a:solidFill>
                  <a:srgbClr val="990033"/>
                </a:solidFill>
              </a:rPr>
              <a:t>erzberg</a:t>
            </a:r>
            <a:r>
              <a:rPr lang="en-US" b="1" dirty="0">
                <a:solidFill>
                  <a:srgbClr val="990033"/>
                </a:solidFill>
              </a:rPr>
              <a:t>:</a:t>
            </a:r>
          </a:p>
          <a:p>
            <a:pPr marL="931863" lvl="1" indent="-360363"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Pencapaian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penghargaan</a:t>
            </a:r>
            <a:endParaRPr lang="en-US" sz="3200" dirty="0"/>
          </a:p>
          <a:p>
            <a:pPr marL="931863" lvl="1" indent="-360363"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Tanggung</a:t>
            </a:r>
            <a:r>
              <a:rPr lang="en-US" sz="3200" dirty="0"/>
              <a:t> </a:t>
            </a:r>
            <a:r>
              <a:rPr lang="en-US" sz="3200" dirty="0" err="1"/>
              <a:t>jawab</a:t>
            </a:r>
            <a:endParaRPr lang="en-US" sz="3200" dirty="0"/>
          </a:p>
          <a:p>
            <a:pPr marL="931863" lvl="1" indent="-360363"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Kemajuan</a:t>
            </a:r>
            <a:endParaRPr lang="en-US" sz="3200" dirty="0"/>
          </a:p>
          <a:p>
            <a:pPr marL="931863" lvl="1" indent="-360363">
              <a:buClr>
                <a:srgbClr val="005400"/>
              </a:buClr>
              <a:buFont typeface="Wingdings" pitchFamily="2" charset="2"/>
              <a:buAutoNum type="arabicPeriod"/>
            </a:pPr>
            <a:r>
              <a:rPr lang="en-US" sz="3200" dirty="0" err="1"/>
              <a:t>Pertumbuhan</a:t>
            </a:r>
            <a:endParaRPr lang="en-US" sz="3200" dirty="0"/>
          </a:p>
          <a:p>
            <a:pPr marL="457200" indent="-457200">
              <a:spcBef>
                <a:spcPct val="60000"/>
              </a:spcBef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ketidakpuasan</a:t>
            </a:r>
            <a:r>
              <a:rPr lang="en-US" dirty="0"/>
              <a:t>, </a:t>
            </a:r>
            <a:r>
              <a:rPr lang="en-US" dirty="0" err="1">
                <a:solidFill>
                  <a:srgbClr val="990033"/>
                </a:solidFill>
              </a:rPr>
              <a:t>bila</a:t>
            </a:r>
            <a:r>
              <a:rPr lang="en-US" dirty="0">
                <a:solidFill>
                  <a:srgbClr val="990033"/>
                </a:solidFill>
              </a:rPr>
              <a:t> </a:t>
            </a:r>
            <a:r>
              <a:rPr lang="en-US" dirty="0" err="1">
                <a:solidFill>
                  <a:srgbClr val="990033"/>
                </a:solidFill>
              </a:rPr>
              <a:t>ada</a:t>
            </a:r>
            <a:r>
              <a:rPr lang="en-US" dirty="0">
                <a:solidFill>
                  <a:srgbClr val="990033"/>
                </a:solidFill>
              </a:rPr>
              <a:t>, </a:t>
            </a:r>
            <a:r>
              <a:rPr lang="en-US" dirty="0" err="1">
                <a:solidFill>
                  <a:srgbClr val="990033"/>
                </a:solidFill>
              </a:rPr>
              <a:t>menjadi</a:t>
            </a:r>
            <a:r>
              <a:rPr lang="en-US" dirty="0">
                <a:solidFill>
                  <a:srgbClr val="990033"/>
                </a:solidFill>
              </a:rPr>
              <a:t> </a:t>
            </a:r>
            <a:r>
              <a:rPr lang="en-US" dirty="0" smtClean="0">
                <a:solidFill>
                  <a:srgbClr val="990033"/>
                </a:solidFill>
              </a:rPr>
              <a:t>motivator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2209800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pPr>
              <a:spcBef>
                <a:spcPct val="30000"/>
              </a:spcBef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memaksa</a:t>
            </a:r>
            <a:r>
              <a:rPr lang="en-US" dirty="0"/>
              <a:t>, </a:t>
            </a:r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ketat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TEORI  X  (KLASIK)</a:t>
            </a:r>
            <a:br>
              <a:rPr lang="id-ID" dirty="0" smtClean="0"/>
            </a:br>
            <a:r>
              <a:rPr lang="id-ID" sz="3600" dirty="0" smtClean="0"/>
              <a:t>McGREGOR (1960)</a:t>
            </a:r>
            <a:endParaRPr lang="id-ID" sz="36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71450"/>
            <a:ext cx="8839200" cy="971550"/>
          </a:xfrm>
        </p:spPr>
        <p:txBody>
          <a:bodyPr>
            <a:noAutofit/>
          </a:bodyPr>
          <a:lstStyle/>
          <a:p>
            <a:r>
              <a:rPr lang="en-US" sz="3600" dirty="0" smtClean="0"/>
              <a:t>TEORI </a:t>
            </a:r>
            <a:r>
              <a:rPr lang="id-ID" sz="3600" dirty="0" smtClean="0"/>
              <a:t> </a:t>
            </a:r>
            <a:r>
              <a:rPr lang="en-US" sz="3600" dirty="0" smtClean="0"/>
              <a:t>Y  (HUBUNGAN ANTAR MANUSIA)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en-US" sz="3200" dirty="0" err="1" smtClean="0"/>
              <a:t>McGREGOR</a:t>
            </a:r>
            <a:r>
              <a:rPr lang="id-ID" sz="3200" dirty="0" smtClean="0"/>
              <a:t> (</a:t>
            </a:r>
            <a:r>
              <a:rPr lang="en-US" sz="3200" dirty="0" smtClean="0"/>
              <a:t>1960</a:t>
            </a:r>
            <a:r>
              <a:rPr lang="id-ID" sz="3200" dirty="0" smtClean="0"/>
              <a:t>)</a:t>
            </a:r>
            <a:endParaRPr lang="en-US" sz="3200" b="0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3962400"/>
          </a:xfrm>
        </p:spPr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bukannya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alami</a:t>
            </a:r>
            <a:r>
              <a:rPr lang="en-US" dirty="0"/>
              <a:t>,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beristirahat</a:t>
            </a:r>
            <a:r>
              <a:rPr lang="en-US" dirty="0"/>
              <a:t>.</a:t>
            </a:r>
          </a:p>
          <a:p>
            <a:pPr>
              <a:spcBef>
                <a:spcPct val="30000"/>
              </a:spcBef>
            </a:pPr>
            <a:r>
              <a:rPr lang="en-US" dirty="0"/>
              <a:t>Hal yang paling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1638300" lvl="2" indent="-381000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sz="3200" dirty="0" err="1"/>
              <a:t>Dihargai</a:t>
            </a:r>
            <a:endParaRPr lang="en-US" sz="3200" dirty="0"/>
          </a:p>
          <a:p>
            <a:pPr marL="1638300" lvl="2" indent="-381000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sz="3200" dirty="0" err="1"/>
              <a:t>Aktualisasi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endParaRPr lang="en-US" sz="3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058150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Kepercayaan</a:t>
            </a:r>
            <a:r>
              <a:rPr lang="en-US" sz="3200" dirty="0"/>
              <a:t>  </a:t>
            </a:r>
            <a:r>
              <a:rPr lang="en-US" sz="3200" dirty="0" err="1"/>
              <a:t>atasan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karyawan</a:t>
            </a:r>
            <a:endParaRPr lang="en-US" sz="32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Karyawan</a:t>
            </a:r>
            <a:r>
              <a:rPr lang="en-US" sz="3200" dirty="0"/>
              <a:t>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kerjanya</a:t>
            </a:r>
            <a:r>
              <a:rPr lang="en-US" sz="3200" dirty="0"/>
              <a:t> </a:t>
            </a:r>
            <a:r>
              <a:rPr lang="en-US" sz="3200" dirty="0" err="1"/>
              <a:t>bermutu</a:t>
            </a:r>
            <a:r>
              <a:rPr lang="en-US" sz="32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Pendapat</a:t>
            </a:r>
            <a:r>
              <a:rPr lang="en-US" sz="3200" dirty="0"/>
              <a:t> </a:t>
            </a:r>
            <a:r>
              <a:rPr lang="en-US" sz="3200" dirty="0" err="1"/>
              <a:t>karyawan</a:t>
            </a:r>
            <a:r>
              <a:rPr lang="en-US" sz="3200" dirty="0"/>
              <a:t> </a:t>
            </a:r>
            <a:r>
              <a:rPr lang="en-US" sz="3200" dirty="0" err="1"/>
              <a:t>dihargai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pengambilan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kolektif</a:t>
            </a:r>
            <a:endParaRPr lang="en-US" sz="32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Nilai-nilai</a:t>
            </a:r>
            <a:r>
              <a:rPr lang="en-US" sz="3200" dirty="0"/>
              <a:t> </a:t>
            </a:r>
            <a:r>
              <a:rPr lang="en-US" sz="3200" dirty="0" err="1"/>
              <a:t>budaya</a:t>
            </a:r>
            <a:r>
              <a:rPr lang="en-US" sz="3200" dirty="0"/>
              <a:t> </a:t>
            </a:r>
            <a:r>
              <a:rPr lang="en-US" sz="3200" dirty="0" err="1"/>
              <a:t>diindahkan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err="1"/>
              <a:t>Ada</a:t>
            </a:r>
            <a:r>
              <a:rPr lang="en-US" dirty="0"/>
              <a:t>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Rotasi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endParaRPr lang="en-US" sz="32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Perluasan</a:t>
            </a:r>
            <a:r>
              <a:rPr lang="en-US" sz="3200" dirty="0"/>
              <a:t> </a:t>
            </a:r>
            <a:r>
              <a:rPr lang="en-US" sz="3200" dirty="0" err="1"/>
              <a:t>ketrampilan</a:t>
            </a:r>
            <a:r>
              <a:rPr lang="en-US" sz="32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Generalisasi</a:t>
            </a:r>
            <a:r>
              <a:rPr lang="en-US" sz="32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3200" dirty="0" err="1"/>
              <a:t>Pelatihan</a:t>
            </a:r>
            <a:r>
              <a:rPr lang="en-US" sz="3200" dirty="0"/>
              <a:t> </a:t>
            </a:r>
            <a:r>
              <a:rPr lang="en-US" sz="3200" dirty="0" err="1"/>
              <a:t>berkelanjutan</a:t>
            </a:r>
            <a:endParaRPr lang="en-US" sz="3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TEORI </a:t>
            </a:r>
            <a:r>
              <a:rPr lang="id-ID" dirty="0" smtClean="0"/>
              <a:t> </a:t>
            </a:r>
            <a:r>
              <a:rPr lang="en-US" dirty="0" smtClean="0"/>
              <a:t>Z 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sz="3200" dirty="0" smtClean="0"/>
              <a:t>WILLIAM OUCHI (1981)</a:t>
            </a:r>
            <a:br>
              <a:rPr lang="en-US" sz="3200" dirty="0" smtClean="0"/>
            </a:br>
            <a:endParaRPr lang="id-ID" sz="3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52600"/>
            <a:ext cx="6858000" cy="4191000"/>
          </a:xfrm>
        </p:spPr>
        <p:txBody>
          <a:bodyPr>
            <a:noAutofit/>
          </a:bodyPr>
          <a:lstStyle/>
          <a:p>
            <a:pPr marL="552450" indent="-552450">
              <a:spcBef>
                <a:spcPct val="4000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990033"/>
                </a:solidFill>
              </a:rPr>
              <a:t>5 </a:t>
            </a:r>
            <a:r>
              <a:rPr lang="en-US" b="1" dirty="0" err="1">
                <a:solidFill>
                  <a:srgbClr val="990033"/>
                </a:solidFill>
              </a:rPr>
              <a:t>daya</a:t>
            </a:r>
            <a:r>
              <a:rPr lang="en-US" b="1" dirty="0">
                <a:solidFill>
                  <a:srgbClr val="990033"/>
                </a:solidFill>
              </a:rPr>
              <a:t> </a:t>
            </a:r>
            <a:r>
              <a:rPr lang="en-US" b="1" dirty="0" err="1">
                <a:solidFill>
                  <a:srgbClr val="990033"/>
                </a:solidFill>
              </a:rPr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organisasi</a:t>
            </a:r>
            <a:r>
              <a:rPr lang="id-ID" dirty="0" smtClean="0"/>
              <a:t>:</a:t>
            </a:r>
            <a:endParaRPr lang="en-US" dirty="0"/>
          </a:p>
          <a:p>
            <a:pPr marL="812800" indent="-550863">
              <a:spcBef>
                <a:spcPct val="40000"/>
              </a:spcBef>
              <a:buSzTx/>
              <a:buFont typeface="Wingdings" pitchFamily="2" charset="2"/>
              <a:buAutoNum type="arabicPeriod"/>
            </a:pP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memaksakan</a:t>
            </a:r>
            <a:endParaRPr lang="en-US" dirty="0"/>
          </a:p>
          <a:p>
            <a:pPr marL="812800" indent="-550863">
              <a:spcBef>
                <a:spcPct val="40000"/>
              </a:spcBef>
              <a:buSzTx/>
              <a:buFont typeface="Wingdings" pitchFamily="2" charset="2"/>
              <a:buAutoNum type="arabicPeriod"/>
            </a:pP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berlegitimasi</a:t>
            </a:r>
            <a:endParaRPr lang="en-US" dirty="0"/>
          </a:p>
          <a:p>
            <a:pPr marL="812800" indent="-550863">
              <a:spcBef>
                <a:spcPct val="40000"/>
              </a:spcBef>
              <a:buSzTx/>
              <a:buFont typeface="Wingdings" pitchFamily="2" charset="2"/>
              <a:buAutoNum type="arabicPeriod"/>
            </a:pP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pPr marL="812800" indent="-550863">
              <a:spcBef>
                <a:spcPct val="40000"/>
              </a:spcBef>
              <a:buSzTx/>
              <a:buFont typeface="Wingdings" pitchFamily="2" charset="2"/>
              <a:buAutoNum type="arabicPeriod"/>
            </a:pP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penghargaan</a:t>
            </a:r>
            <a:endParaRPr lang="en-US" dirty="0"/>
          </a:p>
          <a:p>
            <a:pPr marL="812800" indent="-550863">
              <a:spcBef>
                <a:spcPct val="40000"/>
              </a:spcBef>
              <a:buSzTx/>
              <a:buFont typeface="Wingdings" pitchFamily="2" charset="2"/>
              <a:buAutoNum type="arabicPeriod"/>
            </a:pP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referen</a:t>
            </a:r>
            <a:r>
              <a:rPr lang="en-US" dirty="0"/>
              <a:t> (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karisma</a:t>
            </a:r>
            <a:r>
              <a:rPr lang="en-US" dirty="0"/>
              <a:t>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DAYA DAN PENGARUH</a:t>
            </a:r>
            <a:endParaRPr lang="id-ID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153400" cy="4724400"/>
          </a:xfrm>
          <a:noFill/>
          <a:ln/>
        </p:spPr>
        <p:txBody>
          <a:bodyPr>
            <a:noAutofit/>
          </a:bodyPr>
          <a:lstStyle/>
          <a:p>
            <a:pPr>
              <a:spcBef>
                <a:spcPts val="600"/>
              </a:spcBef>
              <a:buSzTx/>
              <a:buFont typeface="Wingdings" pitchFamily="2" charset="2"/>
              <a:buAutoNum type="arabicPeriod"/>
            </a:pPr>
            <a:r>
              <a:rPr lang="en-US" b="1" dirty="0" err="1">
                <a:solidFill>
                  <a:srgbClr val="86002D"/>
                </a:solidFill>
              </a:rPr>
              <a:t>Kewenangan</a:t>
            </a:r>
            <a:r>
              <a:rPr lang="en-US" dirty="0">
                <a:solidFill>
                  <a:srgbClr val="86002D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otoritas</a:t>
            </a:r>
            <a:r>
              <a:rPr lang="en-US" dirty="0"/>
              <a:t>),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hirarkhi</a:t>
            </a:r>
            <a:endParaRPr lang="en-US" dirty="0"/>
          </a:p>
          <a:p>
            <a:pPr>
              <a:spcBef>
                <a:spcPts val="600"/>
              </a:spcBef>
              <a:buSzTx/>
              <a:buFont typeface="Wingdings" pitchFamily="2" charset="2"/>
              <a:buAutoNum type="arabicPeriod"/>
            </a:pPr>
            <a:r>
              <a:rPr lang="en-US" b="1" dirty="0" err="1" smtClean="0">
                <a:solidFill>
                  <a:srgbClr val="86002D"/>
                </a:solidFill>
              </a:rPr>
              <a:t>Penugasan</a:t>
            </a:r>
            <a:r>
              <a:rPr lang="id-ID" b="1" dirty="0" smtClean="0">
                <a:solidFill>
                  <a:srgbClr val="86002D"/>
                </a:solidFill>
              </a:rPr>
              <a:t>:</a:t>
            </a:r>
            <a:r>
              <a:rPr lang="en-US" dirty="0" smtClean="0">
                <a:solidFill>
                  <a:srgbClr val="86002D"/>
                </a:solidFill>
              </a:rPr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penugasan</a:t>
            </a:r>
            <a:endParaRPr lang="en-US" dirty="0"/>
          </a:p>
          <a:p>
            <a:pPr>
              <a:spcBef>
                <a:spcPts val="600"/>
              </a:spcBef>
              <a:buSzTx/>
              <a:buFont typeface="Wingdings" pitchFamily="2" charset="2"/>
              <a:buAutoNum type="arabicPeriod"/>
            </a:pPr>
            <a:r>
              <a:rPr lang="en-US" b="1" dirty="0" err="1">
                <a:solidFill>
                  <a:srgbClr val="86002D"/>
                </a:solidFill>
              </a:rPr>
              <a:t>Anggaran</a:t>
            </a:r>
            <a:r>
              <a:rPr lang="en-US" b="1" dirty="0">
                <a:solidFill>
                  <a:srgbClr val="86002D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dana</a:t>
            </a:r>
            <a:endParaRPr lang="en-US" dirty="0"/>
          </a:p>
          <a:p>
            <a:pPr>
              <a:spcBef>
                <a:spcPts val="600"/>
              </a:spcBef>
              <a:buSzTx/>
              <a:buFont typeface="Wingdings" pitchFamily="2" charset="2"/>
              <a:buAutoNum type="arabicPeriod"/>
            </a:pPr>
            <a:r>
              <a:rPr lang="en-US" b="1" dirty="0" err="1">
                <a:solidFill>
                  <a:srgbClr val="86002D"/>
                </a:solidFill>
              </a:rPr>
              <a:t>Promosi</a:t>
            </a:r>
            <a:r>
              <a:rPr lang="en-US" b="1" dirty="0">
                <a:solidFill>
                  <a:srgbClr val="86002D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jabatan</a:t>
            </a:r>
            <a:endParaRPr lang="en-US" dirty="0"/>
          </a:p>
          <a:p>
            <a:pPr>
              <a:spcBef>
                <a:spcPts val="600"/>
              </a:spcBef>
              <a:buSzTx/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86002D"/>
                </a:solidFill>
              </a:rPr>
              <a:t>Dana: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 smtClean="0"/>
              <a:t>penghasilan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900" dirty="0" smtClean="0"/>
              <a:t>9 DASAR PENGARUH </a:t>
            </a:r>
            <a:r>
              <a:rPr lang="id-ID" sz="4900" dirty="0" smtClean="0"/>
              <a:t/>
            </a:r>
            <a:br>
              <a:rPr lang="id-ID" sz="4900" dirty="0" smtClean="0"/>
            </a:br>
            <a:r>
              <a:rPr lang="en-US" sz="4900" dirty="0" smtClean="0"/>
              <a:t>(</a:t>
            </a:r>
            <a:r>
              <a:rPr lang="en-US" sz="3600" dirty="0" smtClean="0"/>
              <a:t>HJ </a:t>
            </a:r>
            <a:r>
              <a:rPr lang="id-ID" sz="3600" dirty="0" smtClean="0"/>
              <a:t> </a:t>
            </a:r>
            <a:r>
              <a:rPr lang="en-US" sz="3600" dirty="0" smtClean="0"/>
              <a:t>THAMLAIN &amp; DL WILEMON)</a:t>
            </a:r>
            <a:endParaRPr lang="id-ID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FAKULTAS TEKNOLOGI INFORMASI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d-ID" smtClean="0"/>
              <a:t>MANAJEMEN PROYEK P/L - IF015 - 3 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1075</Words>
  <Application>Microsoft Office PowerPoint</Application>
  <PresentationFormat>On-screen Show (4:3)</PresentationFormat>
  <Paragraphs>268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Tahoma</vt:lpstr>
      <vt:lpstr>Times New Roman</vt:lpstr>
      <vt:lpstr>Wingdings</vt:lpstr>
      <vt:lpstr>Diseño predeterminado</vt:lpstr>
      <vt:lpstr>PowerPoint Presentation</vt:lpstr>
      <vt:lpstr>MANAJEMEN S.D.M</vt:lpstr>
      <vt:lpstr>MOTIVASI SDM</vt:lpstr>
      <vt:lpstr>MOTIVASI S.D.M.</vt:lpstr>
      <vt:lpstr>TEORI  X  (KLASIK) McGREGOR (1960)</vt:lpstr>
      <vt:lpstr>TEORI  Y  (HUBUNGAN ANTAR MANUSIA) McGREGOR (1960)</vt:lpstr>
      <vt:lpstr>TEORI  Z   WILLIAM OUCHI (1981) </vt:lpstr>
      <vt:lpstr>DAYA DAN PENGARUH</vt:lpstr>
      <vt:lpstr>9 DASAR PENGARUH  (HJ  THAMLAIN &amp; DL WILEMON)</vt:lpstr>
      <vt:lpstr>9 DASAR PENGARUH  (HJ  THAMLAIN &amp; DL WILEMON)</vt:lpstr>
      <vt:lpstr>PowerPoint Presentation</vt:lpstr>
      <vt:lpstr>PowerPoint Presentation</vt:lpstr>
      <vt:lpstr>MANAJEMEN S.D.M. PROYEK</vt:lpstr>
      <vt:lpstr> </vt:lpstr>
      <vt:lpstr>KELOMPOK PROSES  DALAM MANAJEMEN PROYEK</vt:lpstr>
      <vt:lpstr>PROSES-PROSES  DALAM MANAJEMEN SDM PROYEK</vt:lpstr>
      <vt:lpstr>PERENCANAAN SDM PROYEK</vt:lpstr>
      <vt:lpstr>Masukan  MERENCANAKAN SDM PROYEK</vt:lpstr>
      <vt:lpstr>Piranti &amp; Teknik MERENCANAKAN SDM PROYEK</vt:lpstr>
      <vt:lpstr>Hasil  MERENCANAKAN SDM PROYEK</vt:lpstr>
      <vt:lpstr>Contoh bagan organisasi proyek TI dengan skala besar (Schwalbe: ITPM, 2004)</vt:lpstr>
      <vt:lpstr>Proses pendefinisian pekerjaan  dan penugasannya (Schwalbe: ITPM, 2004)</vt:lpstr>
      <vt:lpstr>Responsibility Assignment Matrix (RAM)  (Schwalbe: ITPM, 2004)</vt:lpstr>
      <vt:lpstr>Responsibility Assignment Matrix   memperlihatkan peran pemangku kepentingan (stakeholder)  (Schwalbe: ITPM, 2004)</vt:lpstr>
      <vt:lpstr>R A C I   Chart  (Schwalbe: ITPM, 2004)</vt:lpstr>
      <vt:lpstr>Histogram sumberdaya  (Shwalbe: ITPM, 2004)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Fadly</cp:lastModifiedBy>
  <cp:revision>594</cp:revision>
  <dcterms:created xsi:type="dcterms:W3CDTF">2010-05-23T14:28:12Z</dcterms:created>
  <dcterms:modified xsi:type="dcterms:W3CDTF">2016-09-29T04:39:57Z</dcterms:modified>
</cp:coreProperties>
</file>