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2/14/2022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https://bit.ly/3612GJm"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hyperlink" Target="https://bit.ly/3BhBZM9"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848600" cy="1927225"/>
          </a:xfrm>
        </p:spPr>
        <p:txBody>
          <a:bodyPr/>
          <a:lstStyle/>
          <a:p>
            <a:pPr algn="ctr" rtl="1"/>
            <a:r>
              <a:rPr lang="en-US" sz="4000" b="1" dirty="0">
                <a:solidFill>
                  <a:schemeClr val="tx1"/>
                </a:solidFill>
                <a:latin typeface="Simplified Arabic" pitchFamily="18" charset="-78"/>
                <a:cs typeface="Simplified Arabic" pitchFamily="18" charset="-78"/>
              </a:rPr>
              <a:t> </a:t>
            </a:r>
            <a:r>
              <a:rPr lang="ar-JO" sz="4000" b="1" dirty="0">
                <a:solidFill>
                  <a:schemeClr val="tx1"/>
                </a:solidFill>
                <a:latin typeface="Simplified Arabic" pitchFamily="18" charset="-78"/>
                <a:cs typeface="Simplified Arabic" pitchFamily="18" charset="-78"/>
              </a:rPr>
              <a:t>مشروع المقتفي</a:t>
            </a:r>
            <a:endParaRPr lang="en-US" sz="4000" dirty="0">
              <a:solidFill>
                <a:schemeClr val="tx1"/>
              </a:solidFill>
              <a:latin typeface="Simplified Arabic" pitchFamily="18" charset="-78"/>
              <a:cs typeface="Simplified Arabic" pitchFamily="18"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57676"/>
            <a:ext cx="2590800" cy="2590800"/>
          </a:xfrm>
          <a:prstGeom prst="rect">
            <a:avLst/>
          </a:prstGeom>
        </p:spPr>
      </p:pic>
    </p:spTree>
    <p:extLst>
      <p:ext uri="{BB962C8B-B14F-4D97-AF65-F5344CB8AC3E}">
        <p14:creationId xmlns:p14="http://schemas.microsoft.com/office/powerpoint/2010/main" val="218078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2. Standards and metadata:</a:t>
            </a:r>
            <a:endParaRPr lang="en-US" sz="3200" dirty="0">
              <a:solidFill>
                <a:schemeClr val="tx1"/>
              </a:solidFill>
            </a:endParaRPr>
          </a:p>
        </p:txBody>
      </p:sp>
      <p:sp>
        <p:nvSpPr>
          <p:cNvPr id="3" name="Content Placeholder 2"/>
          <p:cNvSpPr>
            <a:spLocks noGrp="1"/>
          </p:cNvSpPr>
          <p:nvPr>
            <p:ph idx="1"/>
          </p:nvPr>
        </p:nvSpPr>
        <p:spPr>
          <a:xfrm>
            <a:off x="381000" y="1447800"/>
            <a:ext cx="8382000" cy="5029200"/>
          </a:xfrm>
        </p:spPr>
        <p:txBody>
          <a:bodyPr>
            <a:normAutofit lnSpcReduction="10000"/>
          </a:bodyPr>
          <a:lstStyle/>
          <a:p>
            <a:pPr algn="just" rtl="1">
              <a:lnSpc>
                <a:spcPct val="150000"/>
              </a:lnSpc>
            </a:pPr>
            <a:r>
              <a:rPr lang="ar-JO" sz="2000" dirty="0">
                <a:latin typeface="Simplified Arabic" pitchFamily="18" charset="-78"/>
                <a:cs typeface="Simplified Arabic" pitchFamily="18" charset="-78"/>
              </a:rPr>
              <a:t>تخزن </a:t>
            </a:r>
            <a:r>
              <a:rPr lang="en-US" sz="2000" dirty="0">
                <a:latin typeface="Simplified Arabic" pitchFamily="18" charset="-78"/>
                <a:cs typeface="Simplified Arabic" pitchFamily="18" charset="-78"/>
              </a:rPr>
              <a:t>Metadata</a:t>
            </a:r>
            <a:r>
              <a:rPr lang="ar-JO" sz="2000" dirty="0">
                <a:latin typeface="Simplified Arabic" pitchFamily="18" charset="-78"/>
                <a:cs typeface="Simplified Arabic" pitchFamily="18" charset="-78"/>
              </a:rPr>
              <a:t> للأحكام والتشريعات على أساس </a:t>
            </a:r>
            <a:r>
              <a:rPr lang="en-US" sz="2000" dirty="0">
                <a:latin typeface="Simplified Arabic" pitchFamily="18" charset="-78"/>
                <a:cs typeface="Simplified Arabic" pitchFamily="18" charset="-78"/>
              </a:rPr>
              <a:t>Structured Data</a:t>
            </a:r>
            <a:r>
              <a:rPr lang="ar-JO" sz="2000" dirty="0">
                <a:latin typeface="Simplified Arabic" pitchFamily="18" charset="-78"/>
                <a:cs typeface="Simplified Arabic" pitchFamily="18" charset="-78"/>
              </a:rPr>
              <a:t>عن طريق </a:t>
            </a:r>
            <a:r>
              <a:rPr lang="en-US" sz="2000" dirty="0">
                <a:latin typeface="Simplified Arabic" pitchFamily="18" charset="-78"/>
                <a:cs typeface="Simplified Arabic" pitchFamily="18" charset="-78"/>
              </a:rPr>
              <a:t>XML</a:t>
            </a:r>
            <a:r>
              <a:rPr lang="ar-JO" sz="2000" dirty="0">
                <a:latin typeface="Simplified Arabic" pitchFamily="18" charset="-78"/>
                <a:cs typeface="Simplified Arabic" pitchFamily="18" charset="-78"/>
              </a:rPr>
              <a:t>، وتختلف </a:t>
            </a:r>
            <a:r>
              <a:rPr lang="en-US" sz="2000" dirty="0">
                <a:latin typeface="Simplified Arabic" pitchFamily="18" charset="-78"/>
                <a:cs typeface="Simplified Arabic" pitchFamily="18" charset="-78"/>
              </a:rPr>
              <a:t>Metadata</a:t>
            </a:r>
            <a:r>
              <a:rPr lang="ar-JO" sz="2000" dirty="0">
                <a:latin typeface="Simplified Arabic" pitchFamily="18" charset="-78"/>
                <a:cs typeface="Simplified Arabic" pitchFamily="18" charset="-78"/>
              </a:rPr>
              <a:t> للتشريعات عنها للأحكام على النحو الآتي:</a:t>
            </a:r>
          </a:p>
          <a:p>
            <a:pPr marL="457200" indent="-457200" algn="just" rtl="1">
              <a:lnSpc>
                <a:spcPct val="150000"/>
              </a:lnSpc>
              <a:buFont typeface="+mj-lt"/>
              <a:buAutoNum type="arabicPeriod"/>
            </a:pPr>
            <a:r>
              <a:rPr lang="en-US" sz="2000" dirty="0">
                <a:latin typeface="Simplified Arabic" pitchFamily="18" charset="-78"/>
                <a:cs typeface="Simplified Arabic" pitchFamily="18" charset="-78"/>
              </a:rPr>
              <a:t>Metadata</a:t>
            </a:r>
            <a:r>
              <a:rPr lang="ar-JO" sz="2000" dirty="0">
                <a:latin typeface="Simplified Arabic" pitchFamily="18" charset="-78"/>
                <a:cs typeface="Simplified Arabic" pitchFamily="18" charset="-78"/>
              </a:rPr>
              <a:t> للتشريعات: وهي البيانات الوصفية المأخوذة من التشريع نفسه عند نشره، وتظهر هذه البيانات في البطاقة التعرفية للتشريع عند البحث عنه، وتحتوي على ما يلي:</a:t>
            </a:r>
          </a:p>
          <a:p>
            <a:pPr marL="342900" marR="0" lvl="0" indent="-342900" algn="r" rtl="1">
              <a:lnSpc>
                <a:spcPct val="115000"/>
              </a:lnSpc>
              <a:spcBef>
                <a:spcPts val="0"/>
              </a:spcBef>
              <a:spcAft>
                <a:spcPts val="1000"/>
              </a:spcAft>
              <a:buFont typeface="Symbol"/>
              <a:buChar char=""/>
            </a:pPr>
            <a:r>
              <a:rPr lang="ar-JO" sz="2000" dirty="0">
                <a:latin typeface="Simplified Arabic" pitchFamily="18" charset="-78"/>
                <a:ea typeface="Calibri"/>
                <a:cs typeface="Simplified Arabic" pitchFamily="18" charset="-78"/>
              </a:rPr>
              <a:t>المصدر الذي أخد منه التشريع، وهو بالعادة الجريدة الرسمية التي نشر بها في الحقبات المختلفة.</a:t>
            </a:r>
            <a:endParaRPr lang="en-US" sz="2000" dirty="0">
              <a:latin typeface="Simplified Arabic" pitchFamily="18" charset="-78"/>
              <a:ea typeface="Calibri"/>
              <a:cs typeface="Simplified Arabic" pitchFamily="18" charset="-78"/>
            </a:endParaRPr>
          </a:p>
          <a:p>
            <a:pPr marL="342900" marR="0" lvl="0" indent="-342900" algn="r" rtl="1">
              <a:lnSpc>
                <a:spcPct val="115000"/>
              </a:lnSpc>
              <a:spcBef>
                <a:spcPts val="0"/>
              </a:spcBef>
              <a:spcAft>
                <a:spcPts val="1000"/>
              </a:spcAft>
              <a:buFont typeface="Symbol"/>
              <a:buChar char=""/>
            </a:pPr>
            <a:r>
              <a:rPr lang="ar-JO" sz="2000" dirty="0">
                <a:latin typeface="Simplified Arabic" pitchFamily="18" charset="-78"/>
                <a:ea typeface="Calibri"/>
                <a:cs typeface="Simplified Arabic" pitchFamily="18" charset="-78"/>
              </a:rPr>
              <a:t>تاريخ نشر التشريع بالميلادي والهجري، كما ورد في الجريدة الرسمية.</a:t>
            </a:r>
            <a:endParaRPr lang="en-US" sz="2000" dirty="0">
              <a:latin typeface="Simplified Arabic" pitchFamily="18" charset="-78"/>
              <a:ea typeface="Calibri"/>
              <a:cs typeface="Simplified Arabic" pitchFamily="18" charset="-78"/>
            </a:endParaRPr>
          </a:p>
          <a:p>
            <a:pPr marL="342900" marR="0" lvl="0" indent="-342900" algn="r" rtl="1">
              <a:lnSpc>
                <a:spcPct val="115000"/>
              </a:lnSpc>
              <a:spcBef>
                <a:spcPts val="0"/>
              </a:spcBef>
              <a:spcAft>
                <a:spcPts val="1000"/>
              </a:spcAft>
              <a:buFont typeface="Symbol"/>
              <a:buChar char=""/>
            </a:pPr>
            <a:r>
              <a:rPr lang="ar-JO" sz="2000" dirty="0">
                <a:latin typeface="Simplified Arabic" pitchFamily="18" charset="-78"/>
                <a:ea typeface="Calibri"/>
                <a:cs typeface="Simplified Arabic" pitchFamily="18" charset="-78"/>
              </a:rPr>
              <a:t>عدد الجريدة الرسمية التي نشر فيها التشريع.</a:t>
            </a:r>
            <a:endParaRPr lang="en-US" sz="2000" dirty="0">
              <a:latin typeface="Simplified Arabic" pitchFamily="18" charset="-78"/>
              <a:ea typeface="Calibri"/>
              <a:cs typeface="Simplified Arabic" pitchFamily="18" charset="-78"/>
            </a:endParaRPr>
          </a:p>
          <a:p>
            <a:pPr marL="342900" marR="0" lvl="0" indent="-342900" algn="r" rtl="1">
              <a:lnSpc>
                <a:spcPct val="115000"/>
              </a:lnSpc>
              <a:spcBef>
                <a:spcPts val="0"/>
              </a:spcBef>
              <a:spcAft>
                <a:spcPts val="1000"/>
              </a:spcAft>
              <a:buFont typeface="Symbol"/>
              <a:buChar char=""/>
            </a:pPr>
            <a:r>
              <a:rPr lang="ar-JO" sz="2000" dirty="0">
                <a:latin typeface="Simplified Arabic" pitchFamily="18" charset="-78"/>
                <a:ea typeface="Calibri"/>
                <a:cs typeface="Simplified Arabic" pitchFamily="18" charset="-78"/>
              </a:rPr>
              <a:t> نوع عدد جريدة الوقائع الفلسطينية التي نشر بها التشريع (عدد عادي أم ممتاز؟).</a:t>
            </a:r>
            <a:endParaRPr lang="en-US" sz="2000" dirty="0">
              <a:latin typeface="Simplified Arabic" pitchFamily="18" charset="-78"/>
              <a:ea typeface="Calibri"/>
              <a:cs typeface="Simplified Arabic" pitchFamily="18" charset="-78"/>
            </a:endParaRPr>
          </a:p>
          <a:p>
            <a:pPr marL="342900" marR="0" lvl="0" indent="-342900" algn="r" rtl="1">
              <a:lnSpc>
                <a:spcPct val="115000"/>
              </a:lnSpc>
              <a:spcBef>
                <a:spcPts val="0"/>
              </a:spcBef>
              <a:spcAft>
                <a:spcPts val="1000"/>
              </a:spcAft>
              <a:buFont typeface="Symbol"/>
              <a:buChar char=""/>
            </a:pPr>
            <a:r>
              <a:rPr lang="ar-JO" sz="2000" dirty="0">
                <a:latin typeface="Simplified Arabic" pitchFamily="18" charset="-78"/>
                <a:ea typeface="Calibri"/>
                <a:cs typeface="Simplified Arabic" pitchFamily="18" charset="-78"/>
              </a:rPr>
              <a:t> مكان صدور التشريع.</a:t>
            </a:r>
            <a:endParaRPr lang="en-US" sz="2000" dirty="0">
              <a:latin typeface="Simplified Arabic" pitchFamily="18" charset="-78"/>
              <a:ea typeface="Calibri"/>
              <a:cs typeface="Simplified Arabic" pitchFamily="18" charset="-78"/>
            </a:endParaRPr>
          </a:p>
          <a:p>
            <a:pPr marL="342900" marR="0" lvl="0" indent="-342900" algn="r" rtl="1">
              <a:lnSpc>
                <a:spcPct val="115000"/>
              </a:lnSpc>
              <a:spcBef>
                <a:spcPts val="0"/>
              </a:spcBef>
              <a:spcAft>
                <a:spcPts val="1000"/>
              </a:spcAft>
              <a:buFont typeface="Symbol"/>
              <a:buChar char=""/>
            </a:pPr>
            <a:r>
              <a:rPr lang="ar-JO" sz="2000" dirty="0">
                <a:latin typeface="Simplified Arabic" pitchFamily="18" charset="-78"/>
                <a:ea typeface="Calibri"/>
                <a:cs typeface="Simplified Arabic" pitchFamily="18" charset="-78"/>
              </a:rPr>
              <a:t> عنوان التشريع.</a:t>
            </a:r>
          </a:p>
          <a:p>
            <a:pPr marL="342900" marR="0" lvl="0" indent="-342900" algn="r" rtl="1">
              <a:lnSpc>
                <a:spcPct val="115000"/>
              </a:lnSpc>
              <a:spcBef>
                <a:spcPts val="0"/>
              </a:spcBef>
              <a:spcAft>
                <a:spcPts val="1000"/>
              </a:spcAft>
              <a:buFont typeface="Symbol"/>
              <a:buChar char=""/>
            </a:pPr>
            <a:r>
              <a:rPr lang="ar-JO" sz="2000" b="1" dirty="0">
                <a:latin typeface="Simplified Arabic" pitchFamily="18" charset="-78"/>
                <a:ea typeface="Calibri"/>
                <a:cs typeface="Simplified Arabic" pitchFamily="18" charset="-78"/>
              </a:rPr>
              <a:t>سنة صدور التشريع.</a:t>
            </a:r>
          </a:p>
          <a:p>
            <a:pPr marL="0" marR="0" lvl="0" indent="0" algn="r" rtl="1">
              <a:lnSpc>
                <a:spcPct val="115000"/>
              </a:lnSpc>
              <a:spcBef>
                <a:spcPts val="0"/>
              </a:spcBef>
              <a:spcAft>
                <a:spcPts val="1000"/>
              </a:spcAft>
              <a:buNone/>
            </a:pPr>
            <a:endParaRPr lang="en-US" sz="1800" dirty="0">
              <a:latin typeface="Calibri"/>
              <a:ea typeface="Calibri"/>
              <a:cs typeface="Arial"/>
            </a:endParaRPr>
          </a:p>
          <a:p>
            <a:pPr marL="0" indent="0" algn="just" rtl="1">
              <a:lnSpc>
                <a:spcPct val="150000"/>
              </a:lnSpc>
              <a:buNone/>
            </a:pPr>
            <a:endParaRPr lang="en-US" sz="2000" dirty="0"/>
          </a:p>
          <a:p>
            <a:pPr algn="just" rtl="1"/>
            <a:endParaRPr lang="en-US" sz="2000" dirty="0"/>
          </a:p>
        </p:txBody>
      </p:sp>
    </p:spTree>
    <p:extLst>
      <p:ext uri="{BB962C8B-B14F-4D97-AF65-F5344CB8AC3E}">
        <p14:creationId xmlns:p14="http://schemas.microsoft.com/office/powerpoint/2010/main" val="263791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5867400"/>
          </a:xfrm>
        </p:spPr>
        <p:txBody>
          <a:bodyPr>
            <a:normAutofit lnSpcReduction="10000"/>
          </a:bodyPr>
          <a:lstStyle/>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التصنيف الرئيسي للتشريع، وهذه البيانات تدخل من خلال الدائرة القانونية في المعهد.</a:t>
            </a:r>
          </a:p>
          <a:p>
            <a:pPr marL="342900" indent="-342900" algn="r" rtl="1">
              <a:lnSpc>
                <a:spcPct val="115000"/>
              </a:lnSpc>
              <a:spcBef>
                <a:spcPts val="0"/>
              </a:spcBef>
              <a:spcAft>
                <a:spcPts val="1000"/>
              </a:spcAft>
              <a:buFont typeface="Symbol"/>
              <a:buChar char=""/>
            </a:pPr>
            <a:r>
              <a:rPr lang="ar-JO" sz="2200" dirty="0">
                <a:latin typeface="Simplified Arabic" pitchFamily="18" charset="-78"/>
                <a:ea typeface="Calibri"/>
                <a:cs typeface="Simplified Arabic" pitchFamily="18" charset="-78"/>
              </a:rPr>
              <a:t>نوع التشريع.</a:t>
            </a:r>
            <a:endParaRPr lang="en-US" sz="2200" dirty="0">
              <a:latin typeface="Simplified Arabic" pitchFamily="18" charset="-78"/>
              <a:ea typeface="Calibri"/>
              <a:cs typeface="Simplified Arabic" pitchFamily="18" charset="-78"/>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التصنيف المتفرع للتشريع.</a:t>
            </a:r>
            <a:endParaRPr lang="en-US" sz="2200" dirty="0">
              <a:latin typeface="Calibri"/>
              <a:ea typeface="Calibri"/>
              <a:cs typeface="Arial"/>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حالة التشريع؛ هل هو ساري أم ملغى؟</a:t>
            </a:r>
            <a:endParaRPr lang="en-US" sz="2200" dirty="0">
              <a:latin typeface="Calibri"/>
              <a:ea typeface="Calibri"/>
              <a:cs typeface="Arial"/>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مكان سريان التشريع.</a:t>
            </a:r>
            <a:endParaRPr lang="en-US" sz="2200" dirty="0">
              <a:latin typeface="Calibri"/>
              <a:ea typeface="Calibri"/>
              <a:cs typeface="Arial"/>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الحقبة التي صدر بها التشريع.</a:t>
            </a:r>
            <a:endParaRPr lang="en-US" sz="2200" dirty="0">
              <a:latin typeface="Calibri"/>
              <a:ea typeface="Calibri"/>
              <a:cs typeface="Arial"/>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تاريخ نفاذ التشريع، كما ورد فيه.</a:t>
            </a:r>
            <a:endParaRPr lang="en-US" sz="2200" dirty="0">
              <a:latin typeface="Calibri"/>
              <a:ea typeface="Calibri"/>
              <a:cs typeface="Arial"/>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رقم الصفحة التي نشر بها التشريع في الجريدة الرسمية.</a:t>
            </a:r>
            <a:endParaRPr lang="en-US" sz="2200" dirty="0">
              <a:latin typeface="Calibri"/>
              <a:ea typeface="Calibri"/>
              <a:cs typeface="Arial"/>
            </a:endParaRPr>
          </a:p>
          <a:p>
            <a:pPr marL="342900" marR="0" lvl="0" indent="-342900" algn="r" rtl="1">
              <a:lnSpc>
                <a:spcPct val="115000"/>
              </a:lnSpc>
              <a:spcBef>
                <a:spcPts val="0"/>
              </a:spcBef>
              <a:spcAft>
                <a:spcPts val="1000"/>
              </a:spcAft>
              <a:buFont typeface="Symbol"/>
              <a:buChar char=""/>
            </a:pPr>
            <a:r>
              <a:rPr lang="ar-JO" sz="2200" dirty="0">
                <a:latin typeface="Calibri"/>
                <a:ea typeface="Calibri"/>
                <a:cs typeface="Simplified Arabic"/>
              </a:rPr>
              <a:t>عدد صفحات التشريع كما نشر في الجريدة الرسمية.</a:t>
            </a:r>
            <a:endParaRPr lang="en-US" sz="2200" dirty="0">
              <a:latin typeface="Calibri"/>
              <a:ea typeface="Calibri"/>
              <a:cs typeface="Arial"/>
            </a:endParaRPr>
          </a:p>
          <a:p>
            <a:pPr marL="0" marR="0" indent="0" algn="just" rtl="1">
              <a:lnSpc>
                <a:spcPct val="115000"/>
              </a:lnSpc>
              <a:spcBef>
                <a:spcPts val="0"/>
              </a:spcBef>
              <a:spcAft>
                <a:spcPts val="1000"/>
              </a:spcAft>
              <a:buNone/>
            </a:pPr>
            <a:r>
              <a:rPr lang="ar-JO" sz="2000" dirty="0">
                <a:latin typeface="Calibri"/>
                <a:ea typeface="Calibri"/>
                <a:cs typeface="Simplified Arabic"/>
              </a:rPr>
              <a:t>يتم إدخال هذه البيانات الوصفية من خلال الدائرة القانونية في معهد الحقوق، والتي تأخذ من التشريع نفسه ومن المصدر الذي نشر فيه التشريع، يتم إدخال هذه البيانات بشكل متزامن مع عملية إدخال التشريعات إلى المنظومة، أي بشكل شهري.</a:t>
            </a:r>
            <a:endParaRPr lang="en-US" sz="2000" dirty="0">
              <a:latin typeface="Calibri"/>
              <a:ea typeface="Calibri"/>
              <a:cs typeface="Arial"/>
            </a:endParaRPr>
          </a:p>
          <a:p>
            <a:pPr marL="0" marR="0" lvl="0" indent="0" algn="r" rtl="1">
              <a:lnSpc>
                <a:spcPct val="115000"/>
              </a:lnSpc>
              <a:spcBef>
                <a:spcPts val="0"/>
              </a:spcBef>
              <a:spcAft>
                <a:spcPts val="1000"/>
              </a:spcAft>
              <a:buNone/>
            </a:pPr>
            <a:endParaRPr lang="en-US" sz="2000" dirty="0">
              <a:latin typeface="Calibri"/>
              <a:ea typeface="Calibri"/>
              <a:cs typeface="Arial"/>
            </a:endParaRPr>
          </a:p>
          <a:p>
            <a:pPr algn="r" rtl="1"/>
            <a:endParaRPr lang="en-US" dirty="0"/>
          </a:p>
        </p:txBody>
      </p:sp>
    </p:spTree>
    <p:extLst>
      <p:ext uri="{BB962C8B-B14F-4D97-AF65-F5344CB8AC3E}">
        <p14:creationId xmlns:p14="http://schemas.microsoft.com/office/powerpoint/2010/main" val="138307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fontScale="92500" lnSpcReduction="20000"/>
          </a:bodyPr>
          <a:lstStyle/>
          <a:p>
            <a:pPr marL="0" marR="0" indent="0" algn="just" rtl="1">
              <a:lnSpc>
                <a:spcPct val="115000"/>
              </a:lnSpc>
              <a:spcBef>
                <a:spcPts val="0"/>
              </a:spcBef>
              <a:spcAft>
                <a:spcPts val="1000"/>
              </a:spcAft>
              <a:buNone/>
            </a:pPr>
            <a:r>
              <a:rPr lang="en-US" dirty="0">
                <a:latin typeface="Simplified Arabic" pitchFamily="18" charset="-78"/>
                <a:ea typeface="Calibri"/>
                <a:cs typeface="Simplified Arabic" pitchFamily="18" charset="-78"/>
              </a:rPr>
              <a:t>Metadata</a:t>
            </a:r>
            <a:r>
              <a:rPr lang="ar-JO" dirty="0">
                <a:latin typeface="Simplified Arabic" pitchFamily="18" charset="-78"/>
                <a:ea typeface="Calibri"/>
                <a:cs typeface="Simplified Arabic" pitchFamily="18" charset="-78"/>
              </a:rPr>
              <a:t> للأحكام: وهي البيانات الوصفية للأحكام القضائية والتي تأخذ منها، وتظهر هذه البيانات في بطاقة الحكم عند البحث عنه، وتحتوي على ما يلي:</a:t>
            </a:r>
            <a:endParaRPr lang="en-US" dirty="0">
              <a:latin typeface="Simplified Arabic" pitchFamily="18" charset="-78"/>
              <a:ea typeface="Calibri"/>
              <a:cs typeface="Simplified Arabic" pitchFamily="18" charset="-78"/>
            </a:endParaRPr>
          </a:p>
          <a:p>
            <a:pPr lvl="0" algn="r" rtl="1"/>
            <a:r>
              <a:rPr lang="ar-JO" dirty="0"/>
              <a:t>اللغة التي صدر بها الحكم.</a:t>
            </a:r>
            <a:endParaRPr lang="en-US" dirty="0"/>
          </a:p>
          <a:p>
            <a:pPr lvl="0" algn="r" rtl="1"/>
            <a:r>
              <a:rPr lang="ar-JO" dirty="0"/>
              <a:t>عنوان الحكم.</a:t>
            </a:r>
            <a:endParaRPr lang="en-US" dirty="0"/>
          </a:p>
          <a:p>
            <a:pPr lvl="0" algn="r" rtl="1"/>
            <a:r>
              <a:rPr lang="ar-JO" dirty="0"/>
              <a:t>المحكمة التي صدر عنها الحكم.</a:t>
            </a:r>
            <a:endParaRPr lang="en-US" dirty="0"/>
          </a:p>
          <a:p>
            <a:pPr lvl="0" algn="r" rtl="1"/>
            <a:r>
              <a:rPr lang="ar-JO" dirty="0"/>
              <a:t> الحقل الذي صدر فيه الحكم (مجال الحكم).</a:t>
            </a:r>
            <a:endParaRPr lang="en-US" dirty="0"/>
          </a:p>
          <a:p>
            <a:pPr lvl="0" algn="r" rtl="1"/>
            <a:r>
              <a:rPr lang="ar-JO" dirty="0"/>
              <a:t>نوع القضية (استئناف أو نقض...).</a:t>
            </a:r>
            <a:endParaRPr lang="en-US" dirty="0"/>
          </a:p>
          <a:p>
            <a:pPr lvl="0" algn="r" rtl="1"/>
            <a:r>
              <a:rPr lang="ar-JO" dirty="0"/>
              <a:t>مكان صدور الحكم.</a:t>
            </a:r>
            <a:endParaRPr lang="en-US" dirty="0"/>
          </a:p>
          <a:p>
            <a:pPr lvl="0" algn="r" rtl="1"/>
            <a:r>
              <a:rPr lang="ar-JO" dirty="0"/>
              <a:t>تاريخ صدور الحكم.</a:t>
            </a:r>
            <a:endParaRPr lang="en-US" dirty="0"/>
          </a:p>
          <a:p>
            <a:pPr lvl="0" algn="r" rtl="1"/>
            <a:r>
              <a:rPr lang="ar-JO" dirty="0"/>
              <a:t>المبادئ التي يحتوي عليها الحكم.</a:t>
            </a:r>
            <a:endParaRPr lang="en-US" dirty="0"/>
          </a:p>
          <a:p>
            <a:pPr lvl="0" algn="r" rtl="1"/>
            <a:r>
              <a:rPr lang="ar-JO" dirty="0"/>
              <a:t>التعليقات القانونية على الحكم القضائي.</a:t>
            </a:r>
            <a:endParaRPr lang="en-US" dirty="0"/>
          </a:p>
          <a:p>
            <a:pPr lvl="0" algn="r" rtl="1"/>
            <a:r>
              <a:rPr lang="ar-JO" dirty="0"/>
              <a:t>أهمية الحكم.</a:t>
            </a:r>
            <a:endParaRPr lang="en-US" dirty="0"/>
          </a:p>
          <a:p>
            <a:pPr lvl="0" algn="r" rtl="1"/>
            <a:r>
              <a:rPr lang="ar-JO" dirty="0"/>
              <a:t>رقم الحكم.</a:t>
            </a:r>
            <a:endParaRPr lang="en-US" dirty="0"/>
          </a:p>
          <a:p>
            <a:pPr lvl="0" algn="r" rtl="1"/>
            <a:r>
              <a:rPr lang="ar-JO" dirty="0"/>
              <a:t>السنة التي صدر بها الحكم.</a:t>
            </a:r>
            <a:endParaRPr lang="en-US" dirty="0"/>
          </a:p>
          <a:p>
            <a:pPr lvl="0" algn="r" rtl="1"/>
            <a:r>
              <a:rPr lang="ar-JO" dirty="0"/>
              <a:t>تكشيف الحكم، والذي يتم وضعه من الدائرة القانونية، بعد قراءة الحكم وتصنيفه.</a:t>
            </a:r>
            <a:endParaRPr lang="en-US" dirty="0"/>
          </a:p>
          <a:p>
            <a:pPr algn="r" rt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 y="1524000"/>
            <a:ext cx="2143125" cy="2143125"/>
          </a:xfrm>
          <a:prstGeom prst="rect">
            <a:avLst/>
          </a:prstGeom>
        </p:spPr>
      </p:pic>
    </p:spTree>
    <p:extLst>
      <p:ext uri="{BB962C8B-B14F-4D97-AF65-F5344CB8AC3E}">
        <p14:creationId xmlns:p14="http://schemas.microsoft.com/office/powerpoint/2010/main" val="215398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solidFill>
                  <a:schemeClr val="tx1"/>
                </a:solidFill>
              </a:rPr>
              <a:t>3. Data Sharing:</a:t>
            </a:r>
            <a:endParaRPr lang="en-US" sz="3600" dirty="0">
              <a:solidFill>
                <a:schemeClr val="tx1"/>
              </a:solidFill>
            </a:endParaRPr>
          </a:p>
        </p:txBody>
      </p:sp>
      <p:sp>
        <p:nvSpPr>
          <p:cNvPr id="3" name="Content Placeholder 2"/>
          <p:cNvSpPr>
            <a:spLocks noGrp="1"/>
          </p:cNvSpPr>
          <p:nvPr>
            <p:ph idx="1"/>
          </p:nvPr>
        </p:nvSpPr>
        <p:spPr/>
        <p:txBody>
          <a:bodyPr/>
          <a:lstStyle/>
          <a:p>
            <a:pPr algn="just" rtl="1"/>
            <a:r>
              <a:rPr lang="ar-JO"/>
              <a:t>إن البيانات التي يحتوي عليها المقتفي متاحة للجميع بغض النظر عن تخصصاتهم المهنية أو مجالات عملهم، ويمكن للجميع استخدامه في أي ووقت وفي جميع الأماكن دون أي قيد، سوى تسجيل دخولهم إلى المقتفي، ولكن منعاً لتنزيل البيانات التي يحتويها المقتفي ونشرها في مواقع أخرى فقد وضع المقتفي حد أقصى للتشريعات والأحكام التي يمكن الإطلاع عليها وهي تقارب 80 حكم أو تشريع في اليوم الواحد.</a:t>
            </a:r>
            <a:endParaRPr lang="en-US"/>
          </a:p>
          <a:p>
            <a:pPr algn="just" rtl="1"/>
            <a:r>
              <a:rPr lang="ar-JO"/>
              <a:t>من الممكن التفكير بخطوة مستقبلية، قد تساهم في تطوير المقتفي ومساعدته على تحقيق عائد مادي، وهي إتاحة استخدام المقتفي مجاناً في فلسطين، ولكن فرض رسوم اشتراكية سنوية لمستخدمينه من الدول الأخرى وخاصة للمؤسسات التعليمية، ولتطبيق هذه الخطوة لابد ابتداء من أخذ موافقة جامعة بيرزيت.</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57800"/>
            <a:ext cx="1600200" cy="1600200"/>
          </a:xfrm>
          <a:prstGeom prst="rect">
            <a:avLst/>
          </a:prstGeom>
        </p:spPr>
      </p:pic>
    </p:spTree>
    <p:extLst>
      <p:ext uri="{BB962C8B-B14F-4D97-AF65-F5344CB8AC3E}">
        <p14:creationId xmlns:p14="http://schemas.microsoft.com/office/powerpoint/2010/main" val="230223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Confidentiality and Ethics Issues:</a:t>
            </a:r>
            <a:endParaRPr lang="en-US" sz="3200" dirty="0">
              <a:solidFill>
                <a:schemeClr val="tx1"/>
              </a:solidFill>
            </a:endParaRPr>
          </a:p>
        </p:txBody>
      </p:sp>
      <p:sp>
        <p:nvSpPr>
          <p:cNvPr id="3" name="Content Placeholder 2"/>
          <p:cNvSpPr>
            <a:spLocks noGrp="1"/>
          </p:cNvSpPr>
          <p:nvPr>
            <p:ph idx="1"/>
          </p:nvPr>
        </p:nvSpPr>
        <p:spPr/>
        <p:txBody>
          <a:bodyPr>
            <a:normAutofit/>
          </a:bodyPr>
          <a:lstStyle/>
          <a:p>
            <a:pPr algn="just" rtl="1"/>
            <a:r>
              <a:rPr lang="ar-JO" sz="2000" dirty="0"/>
              <a:t>من الأمور التي يسعى المعهد على المحافظة عليها هي خصوصية المستخدم والمعلومات التي يقوم بتسجيلها عند تسجيل الدخول كمستخدم جديد وهذه البيانات هي عبارة عن (اسم المستخدم وبريده الالكتروني والمؤسسة التي يعمل بها والدولة ورقم الهاتف ورقم الفاكس والغرض من الاستخدام). فقد ذكر في بند إخلاء المسؤولية بالمقتفي أن "المعهد يبذل قصارى جهده للحفاظ على خصوصية المستخدمين ضمن الإمكانات المتاحة وفي نطاق القانون". أما فيما يتعلق بأمن الشبكة والبريد الالكتروني واسم المستخدم وكلمة المرور فهم من مسؤولية المستخدم، وذلك كما ورد في اتفاقية الاستخدام.</a:t>
            </a:r>
            <a:endParaRPr lang="en-US" sz="2000" dirty="0"/>
          </a:p>
          <a:p>
            <a:pPr algn="just" rtl="1"/>
            <a:r>
              <a:rPr lang="ar-JO" sz="2000" dirty="0"/>
              <a:t>ومن الأمور التي يجب العمل على تغيرها فيما يتعلق ببيانات المستخدم هو إتاحة الإمكانية للمستخدم لتغير بياناته المدخلة أو إغلاق حسابه  فيما بعد.</a:t>
            </a:r>
            <a:endParaRPr lang="en-US" sz="2000" dirty="0"/>
          </a:p>
          <a:p>
            <a:pPr algn="just" rtl="1"/>
            <a:r>
              <a:rPr lang="ar-JO" sz="2000" dirty="0"/>
              <a:t>في النسخة الجديدة من المقتفي فإن البيانات المطلوب إدخالها لتسجيل مستخدم جديد هي فقط، اسم المستخدم وبريده الالكتروني. ولكن اعتقد أنه من المهم الحصول على مجال عمل المستخدم وتخصصه، والتي يمكن الاستفادة منها فيما بعد لتطوير النتائج في عملية البحث وربطها بتخصص المستخدم وتحركاته السابقة</a:t>
            </a:r>
            <a:r>
              <a:rPr lang="en-US" sz="2000" dirty="0"/>
              <a:t>.</a:t>
            </a:r>
          </a:p>
        </p:txBody>
      </p:sp>
    </p:spTree>
    <p:extLst>
      <p:ext uri="{BB962C8B-B14F-4D97-AF65-F5344CB8AC3E}">
        <p14:creationId xmlns:p14="http://schemas.microsoft.com/office/powerpoint/2010/main" val="417225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1">
              <a:lnSpc>
                <a:spcPct val="115000"/>
              </a:lnSpc>
              <a:spcBef>
                <a:spcPts val="0"/>
              </a:spcBef>
              <a:spcAft>
                <a:spcPts val="1000"/>
              </a:spcAft>
            </a:pPr>
            <a:r>
              <a:rPr lang="en-US" sz="2800" b="1" dirty="0">
                <a:solidFill>
                  <a:schemeClr val="tx1"/>
                </a:solidFill>
                <a:latin typeface="Simplified Arabic" pitchFamily="18" charset="-78"/>
                <a:ea typeface="Calibri"/>
                <a:cs typeface="Simplified Arabic" pitchFamily="18" charset="-78"/>
              </a:rPr>
              <a:t> Intellectual Property, Embargoes, and Protections:</a:t>
            </a:r>
            <a:endParaRPr lang="en-US" sz="2800" dirty="0">
              <a:solidFill>
                <a:schemeClr val="tx1"/>
              </a:solidFill>
              <a:latin typeface="Simplified Arabic" pitchFamily="18" charset="-78"/>
              <a:cs typeface="Simplified Arabic" pitchFamily="18" charset="-78"/>
            </a:endParaRPr>
          </a:p>
        </p:txBody>
      </p:sp>
      <p:sp>
        <p:nvSpPr>
          <p:cNvPr id="3" name="Content Placeholder 2"/>
          <p:cNvSpPr>
            <a:spLocks noGrp="1"/>
          </p:cNvSpPr>
          <p:nvPr>
            <p:ph idx="1"/>
          </p:nvPr>
        </p:nvSpPr>
        <p:spPr/>
        <p:txBody>
          <a:bodyPr/>
          <a:lstStyle/>
          <a:p>
            <a:pPr algn="just" rtl="1"/>
            <a:r>
              <a:rPr lang="ar-JO" sz="2200" dirty="0"/>
              <a:t>يتمتع المقتفي بالحماية القانونية لحق المؤلف وفقاً للقوانين المحلية والاتفاقيات الدولية، فكما ذُكر في اتفاقية الاستخدام بأن معهد الحقوق في جامعة بيرزيت "يمتلك كل حقوق المؤلف المتعلقة بمنتج البرنامج، بما في ذلك دون حصر كل ما يدرج في منتج البرنامج من صور، أو نصوص مكتوبة، أو أدوات استخدام التطبيقات، وأية نسخ من البرنامج. أمّا نصوص التشريعات فلا تعتبر بحد ذاتها ملكا للمعهد. ويعد البرنامج محمياً بالقوانين المحلية والإقليمية والاتفاقيات الدولية الخاصة بحق المؤلف. لذلك يعامل البرنامج كغيره من المصنفات المحمية بحقوق المؤلف".</a:t>
            </a:r>
            <a:endParaRPr lang="en-US" sz="2200" dirty="0"/>
          </a:p>
          <a:p>
            <a:pPr algn="just" rtl="1"/>
            <a:r>
              <a:rPr lang="ar-JO" sz="2200" dirty="0"/>
              <a:t>إن أي مخالفة لاتفاقية الاستخدام أو أي من القوانين المحلية والاتفاقيات الدولية المتعلقة بحقوق المؤلف والملكية الفكرية، ستعرض صاحبها للمسائلة القانونية. بالإضافة إلى حق المعهد باتخاذ التدابير أو الإجراءات الدائمه أو المؤقته التي يراها مناسبة من أجل حماية مصالحه، ومن هذه التدابير إنهاء رخصة المستخدم.</a:t>
            </a:r>
            <a:endParaRPr lang="en-US" sz="2200" dirty="0"/>
          </a:p>
          <a:p>
            <a:pPr algn="r" rt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257800"/>
            <a:ext cx="3276600" cy="1390650"/>
          </a:xfrm>
          <a:prstGeom prst="rect">
            <a:avLst/>
          </a:prstGeom>
        </p:spPr>
      </p:pic>
    </p:spTree>
    <p:extLst>
      <p:ext uri="{BB962C8B-B14F-4D97-AF65-F5344CB8AC3E}">
        <p14:creationId xmlns:p14="http://schemas.microsoft.com/office/powerpoint/2010/main" val="33244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lstStyle/>
          <a:p>
            <a:pPr marL="0" indent="0" algn="just" rtl="1">
              <a:lnSpc>
                <a:spcPct val="150000"/>
              </a:lnSpc>
              <a:buNone/>
            </a:pPr>
            <a:r>
              <a:rPr lang="ar-JO" dirty="0"/>
              <a:t>4. يعمل المعهد على تطوير وتحديث بيانات المقتفي بشكل مستمر، وإيجاد روابط جديدة بين البيانات التي يحتويها بما يساعد المستخدم على الاستفادة من البيانات الموجودة بأكبر قدر ممكن، إلا أن فكرة مشاركة هذه البيانات مع جهة أخرى أو حتى منحها لجهة أخرى للعمل عليها، بحاجة إلى موافقة جامعة بيرزيت ومعهد الحقوق.</a:t>
            </a:r>
          </a:p>
          <a:p>
            <a:pPr marL="0" indent="0" algn="just" rtl="1">
              <a:lnSpc>
                <a:spcPct val="150000"/>
              </a:lnSpc>
              <a:buNone/>
            </a:pPr>
            <a:r>
              <a:rPr lang="ar-JO" dirty="0"/>
              <a:t>5. تُخزن البيانات على سيرفرات المعهد، ويتم عمل نسخ احتياطية يومية لها.</a:t>
            </a:r>
            <a:endParaRPr lang="en-US" dirty="0"/>
          </a:p>
          <a:p>
            <a:pPr marL="0" indent="0" algn="just" rtl="1">
              <a:buNone/>
            </a:pPr>
            <a:endParaRPr lang="en-US" dirty="0"/>
          </a:p>
          <a:p>
            <a:pPr algn="just" rt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2286000" cy="2286000"/>
          </a:xfrm>
          <a:prstGeom prst="rect">
            <a:avLst/>
          </a:prstGeom>
        </p:spPr>
      </p:pic>
    </p:spTree>
    <p:extLst>
      <p:ext uri="{BB962C8B-B14F-4D97-AF65-F5344CB8AC3E}">
        <p14:creationId xmlns:p14="http://schemas.microsoft.com/office/powerpoint/2010/main" val="98613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JO" sz="3600" b="1" dirty="0">
                <a:solidFill>
                  <a:schemeClr val="tx1"/>
                </a:solidFill>
                <a:latin typeface="Simplified Arabic" pitchFamily="18" charset="-78"/>
                <a:cs typeface="Simplified Arabic" pitchFamily="18" charset="-78"/>
              </a:rPr>
              <a:t>المشكلة والحل:</a:t>
            </a:r>
            <a:endParaRPr lang="en-US" sz="3600" b="1" dirty="0">
              <a:solidFill>
                <a:schemeClr val="tx1"/>
              </a:solidFill>
              <a:latin typeface="Simplified Arabic" pitchFamily="18" charset="-78"/>
              <a:cs typeface="Simplified Arabic" pitchFamily="18" charset="-78"/>
            </a:endParaRPr>
          </a:p>
        </p:txBody>
      </p:sp>
      <p:sp>
        <p:nvSpPr>
          <p:cNvPr id="3" name="Content Placeholder 2"/>
          <p:cNvSpPr>
            <a:spLocks noGrp="1"/>
          </p:cNvSpPr>
          <p:nvPr>
            <p:ph idx="1"/>
          </p:nvPr>
        </p:nvSpPr>
        <p:spPr/>
        <p:txBody>
          <a:bodyPr/>
          <a:lstStyle/>
          <a:p>
            <a:pPr algn="just" rtl="1">
              <a:buFont typeface="Wingdings" pitchFamily="2" charset="2"/>
              <a:buChar char="v"/>
            </a:pPr>
            <a:r>
              <a:rPr lang="ar-JO" dirty="0">
                <a:latin typeface="Simplified Arabic" pitchFamily="18" charset="-78"/>
                <a:cs typeface="Simplified Arabic" pitchFamily="18" charset="-78"/>
              </a:rPr>
              <a:t>المشكلة: تتمثل الإشكالية بآلية البحث المعتمدة في المقتفي، فهي تعتمد على حرفية الكلمات المكتوبة بالبحث وليس على المعنى المقصود منها، وبالتالي صعوبة الحصول على النتيجة المطلوبة في حال عدم معرفة المصطلحات القانونية أو اسم التشريع المطلوب.</a:t>
            </a:r>
          </a:p>
          <a:p>
            <a:pPr algn="just" rtl="1">
              <a:buFont typeface="Wingdings" pitchFamily="2" charset="2"/>
              <a:buChar char="v"/>
            </a:pPr>
            <a:r>
              <a:rPr lang="ar-JO" dirty="0">
                <a:latin typeface="Simplified Arabic" pitchFamily="18" charset="-78"/>
                <a:cs typeface="Simplified Arabic" pitchFamily="18" charset="-78"/>
              </a:rPr>
              <a:t>الحل: تطوير عملية البحث في المقتفي بالاعتماد على </a:t>
            </a:r>
            <a:r>
              <a:rPr lang="en-US" dirty="0">
                <a:latin typeface="Simplified Arabic" pitchFamily="18" charset="-78"/>
                <a:cs typeface="Simplified Arabic" pitchFamily="18" charset="-78"/>
              </a:rPr>
              <a:t>“</a:t>
            </a:r>
            <a:r>
              <a:rPr lang="en-US" dirty="0" err="1">
                <a:latin typeface="Simplified Arabic" pitchFamily="18" charset="-78"/>
                <a:cs typeface="Simplified Arabic" pitchFamily="18" charset="-78"/>
              </a:rPr>
              <a:t>Elasticsearch</a:t>
            </a:r>
            <a:r>
              <a:rPr lang="en-US" dirty="0">
                <a:latin typeface="Simplified Arabic" pitchFamily="18" charset="-78"/>
                <a:cs typeface="Simplified Arabic" pitchFamily="18" charset="-78"/>
              </a:rPr>
              <a:t>” </a:t>
            </a:r>
            <a:r>
              <a:rPr lang="ar-JO" dirty="0">
                <a:latin typeface="Simplified Arabic" pitchFamily="18" charset="-78"/>
                <a:cs typeface="Simplified Arabic" pitchFamily="18" charset="-78"/>
              </a:rPr>
              <a:t>و</a:t>
            </a:r>
            <a:r>
              <a:rPr lang="en-US" dirty="0">
                <a:latin typeface="Simplified Arabic" pitchFamily="18" charset="-78"/>
                <a:cs typeface="Simplified Arabic" pitchFamily="18" charset="-78"/>
              </a:rPr>
              <a:t>”Natural Language Processing”</a:t>
            </a:r>
            <a:r>
              <a:rPr lang="ar-JO" dirty="0">
                <a:latin typeface="Simplified Arabic" pitchFamily="18" charset="-78"/>
                <a:cs typeface="Simplified Arabic" pitchFamily="18" charset="-78"/>
              </a:rPr>
              <a:t> ليتمكن المستخدم من البحث بلغة بسيطة والحصول على نتيجة دقيقة.</a:t>
            </a:r>
            <a:endParaRPr lang="en-US" dirty="0">
              <a:latin typeface="Simplified Arabic" pitchFamily="18" charset="-78"/>
              <a:cs typeface="Simplified Arabic" pitchFamily="18" charset="-7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223" y="4507888"/>
            <a:ext cx="2305813" cy="2286757"/>
          </a:xfrm>
          <a:prstGeom prst="rect">
            <a:avLst/>
          </a:prstGeom>
        </p:spPr>
      </p:pic>
    </p:spTree>
    <p:extLst>
      <p:ext uri="{BB962C8B-B14F-4D97-AF65-F5344CB8AC3E}">
        <p14:creationId xmlns:p14="http://schemas.microsoft.com/office/powerpoint/2010/main" val="271793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Social Business Model:</a:t>
            </a:r>
          </a:p>
        </p:txBody>
      </p:sp>
      <p:sp>
        <p:nvSpPr>
          <p:cNvPr id="3" name="Content Placeholder 2"/>
          <p:cNvSpPr>
            <a:spLocks noGrp="1"/>
          </p:cNvSpPr>
          <p:nvPr>
            <p:ph idx="1"/>
          </p:nvPr>
        </p:nvSpPr>
        <p:spPr>
          <a:xfrm>
            <a:off x="457200" y="1371600"/>
            <a:ext cx="8229600" cy="5105400"/>
          </a:xfrm>
        </p:spPr>
        <p:txBody>
          <a:bodyPr>
            <a:normAutofit/>
          </a:bodyPr>
          <a:lstStyle/>
          <a:p>
            <a:pPr marL="0" indent="0" algn="just" rtl="1">
              <a:buNone/>
            </a:pPr>
            <a:r>
              <a:rPr lang="ar-JO" sz="2100" b="1" dirty="0">
                <a:latin typeface="Simplified Arabic" pitchFamily="18" charset="-78"/>
                <a:cs typeface="Simplified Arabic" pitchFamily="18" charset="-78"/>
              </a:rPr>
              <a:t>المنفعة:</a:t>
            </a:r>
            <a:r>
              <a:rPr lang="en-US" sz="2100" b="1" dirty="0">
                <a:latin typeface="Simplified Arabic" pitchFamily="18" charset="-78"/>
                <a:cs typeface="Simplified Arabic" pitchFamily="18" charset="-78"/>
              </a:rPr>
              <a:t> </a:t>
            </a:r>
            <a:endParaRPr lang="ar-JO" sz="2100" b="1" dirty="0">
              <a:latin typeface="Simplified Arabic" pitchFamily="18" charset="-78"/>
              <a:cs typeface="Simplified Arabic" pitchFamily="18" charset="-78"/>
            </a:endParaRPr>
          </a:p>
          <a:p>
            <a:pPr marL="457200" indent="-457200" algn="just" rtl="1">
              <a:buFont typeface="+mj-lt"/>
              <a:buAutoNum type="arabicPeriod"/>
            </a:pPr>
            <a:r>
              <a:rPr lang="ar-JO" sz="2100" dirty="0">
                <a:latin typeface="Simplified Arabic" pitchFamily="18" charset="-78"/>
                <a:cs typeface="Simplified Arabic" pitchFamily="18" charset="-78"/>
              </a:rPr>
              <a:t>تمكين المواطنين من البحث عن إجابة لاستفساراتهم القانونية؛ وذلك قبل او اثناء اللجوء الى الجهات الرسمية. </a:t>
            </a:r>
          </a:p>
          <a:p>
            <a:pPr marL="457200" indent="-457200" algn="just" rtl="1">
              <a:buFont typeface="+mj-lt"/>
              <a:buAutoNum type="arabicPeriod"/>
            </a:pPr>
            <a:r>
              <a:rPr lang="ar-JO" sz="2100" dirty="0">
                <a:latin typeface="Simplified Arabic" pitchFamily="18" charset="-78"/>
                <a:cs typeface="Simplified Arabic" pitchFamily="18" charset="-78"/>
              </a:rPr>
              <a:t>تمكين الباحثين من تغطية الشق القانوني لمواضيعهم البحثية.</a:t>
            </a:r>
          </a:p>
          <a:p>
            <a:pPr marL="457200" indent="-457200" algn="just" rtl="1">
              <a:buFont typeface="+mj-lt"/>
              <a:buAutoNum type="arabicPeriod"/>
            </a:pPr>
            <a:r>
              <a:rPr lang="ar-JO" sz="2100" dirty="0">
                <a:latin typeface="Simplified Arabic" pitchFamily="18" charset="-78"/>
                <a:cs typeface="Simplified Arabic" pitchFamily="18" charset="-78"/>
              </a:rPr>
              <a:t>سرعة الوصول الى المعلومات القانونية من قبل الحقوقيين بمختلف مجالاتهم.</a:t>
            </a:r>
          </a:p>
          <a:p>
            <a:pPr marL="0" indent="0" algn="just" rtl="1">
              <a:lnSpc>
                <a:spcPct val="150000"/>
              </a:lnSpc>
              <a:buNone/>
            </a:pPr>
            <a:r>
              <a:rPr lang="ar-JO" sz="2100" b="1" dirty="0">
                <a:latin typeface="Simplified Arabic" pitchFamily="18" charset="-78"/>
                <a:cs typeface="Simplified Arabic" pitchFamily="18" charset="-78"/>
              </a:rPr>
              <a:t>الأثر الإجتماعي:</a:t>
            </a:r>
          </a:p>
          <a:p>
            <a:pPr marL="0" indent="0" algn="just" rtl="1">
              <a:buNone/>
            </a:pPr>
            <a:r>
              <a:rPr lang="ar-JO" sz="2100" dirty="0">
                <a:latin typeface="Simplified Arabic" pitchFamily="18" charset="-78"/>
                <a:cs typeface="Simplified Arabic" pitchFamily="18" charset="-78"/>
              </a:rPr>
              <a:t>رفع مستوى الوعي لدى المواطنين بحقوقهم والتزاماتهم القانونية، وتسليط الضوء على الأطر القانونية للمسائل البحثية المتنوعة، وتمكين القانونيين من تقديم خدمات حقوقية ذات جودة عالية (بالمحصلة تمكين الوصول الى خدمات قانونية عادلة أكثر في المجتمع).</a:t>
            </a:r>
          </a:p>
          <a:p>
            <a:pPr marL="0" indent="0" algn="r" rtl="1">
              <a:lnSpc>
                <a:spcPct val="150000"/>
              </a:lnSpc>
              <a:buNone/>
            </a:pPr>
            <a:r>
              <a:rPr lang="ar-JO" sz="2100" b="1" dirty="0">
                <a:latin typeface="Simplified Arabic" pitchFamily="18" charset="-78"/>
                <a:cs typeface="Simplified Arabic" pitchFamily="18" charset="-78"/>
              </a:rPr>
              <a:t>الرسالة\ السبب:</a:t>
            </a:r>
          </a:p>
          <a:p>
            <a:pPr marL="0" indent="0" algn="r" rtl="1">
              <a:buNone/>
            </a:pPr>
            <a:r>
              <a:rPr lang="ar-JO" sz="2100" dirty="0">
                <a:latin typeface="Simplified Arabic" pitchFamily="18" charset="-78"/>
                <a:cs typeface="Simplified Arabic" pitchFamily="18" charset="-78"/>
              </a:rPr>
              <a:t> خدمات قانونية عادلة أكثر في المجتمع عن طريق تسهيل الوصول الى المعلومات القانونية من قبل المواطنين والحقوقيين والباحثين.</a:t>
            </a:r>
            <a:endParaRPr lang="en-US" sz="2100" dirty="0">
              <a:latin typeface="Simplified Arabic" pitchFamily="18" charset="-78"/>
              <a:cs typeface="Simplified Arabic" pitchFamily="18" charset="-78"/>
            </a:endParaRPr>
          </a:p>
        </p:txBody>
      </p:sp>
    </p:spTree>
    <p:extLst>
      <p:ext uri="{BB962C8B-B14F-4D97-AF65-F5344CB8AC3E}">
        <p14:creationId xmlns:p14="http://schemas.microsoft.com/office/powerpoint/2010/main" val="338262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8488363" y="15060613"/>
            <a:ext cx="6246812" cy="4508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en-US" sz="1800" b="1"/>
              <a:t> Cost</a:t>
            </a:r>
            <a:r>
              <a:rPr lang="en-US" sz="1800" b="1" baseline="0"/>
              <a:t> Structurs (annually)</a:t>
            </a:r>
            <a:endParaRPr lang="en-US" sz="1800" b="1"/>
          </a:p>
        </p:txBody>
      </p:sp>
      <p:sp>
        <p:nvSpPr>
          <p:cNvPr id="6" name="TextBox 3"/>
          <p:cNvSpPr txBox="1"/>
          <p:nvPr/>
        </p:nvSpPr>
        <p:spPr>
          <a:xfrm>
            <a:off x="11541125" y="15505113"/>
            <a:ext cx="3184525" cy="46513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تأسيس</a:t>
            </a:r>
            <a:endParaRPr lang="en-US" sz="1800"/>
          </a:p>
        </p:txBody>
      </p:sp>
      <p:sp>
        <p:nvSpPr>
          <p:cNvPr id="7" name="TextBox 4"/>
          <p:cNvSpPr txBox="1"/>
          <p:nvPr/>
        </p:nvSpPr>
        <p:spPr>
          <a:xfrm>
            <a:off x="8488363" y="15517813"/>
            <a:ext cx="3025775" cy="3683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تشغيل</a:t>
            </a:r>
            <a:endParaRPr lang="en-US" sz="1800"/>
          </a:p>
        </p:txBody>
      </p:sp>
      <p:sp>
        <p:nvSpPr>
          <p:cNvPr id="8" name="TextBox 6"/>
          <p:cNvSpPr txBox="1"/>
          <p:nvPr/>
        </p:nvSpPr>
        <p:spPr>
          <a:xfrm>
            <a:off x="9958388" y="15908338"/>
            <a:ext cx="1558925" cy="2984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ثابت</a:t>
            </a:r>
            <a:endParaRPr lang="en-US" sz="1800"/>
          </a:p>
        </p:txBody>
      </p:sp>
      <p:sp>
        <p:nvSpPr>
          <p:cNvPr id="9" name="TextBox 7"/>
          <p:cNvSpPr txBox="1"/>
          <p:nvPr/>
        </p:nvSpPr>
        <p:spPr>
          <a:xfrm>
            <a:off x="8488363" y="15908338"/>
            <a:ext cx="1441450" cy="309562"/>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متغير</a:t>
            </a:r>
            <a:endParaRPr lang="en-US" sz="1800"/>
          </a:p>
        </p:txBody>
      </p:sp>
      <p:sp>
        <p:nvSpPr>
          <p:cNvPr id="10" name="TextBox 8"/>
          <p:cNvSpPr txBox="1"/>
          <p:nvPr/>
        </p:nvSpPr>
        <p:spPr>
          <a:xfrm>
            <a:off x="11541125" y="15897225"/>
            <a:ext cx="3155950" cy="19399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rtl="1"/>
            <a:r>
              <a:rPr lang="ar-JO" sz="1800"/>
              <a:t>- سيرفرات جديدة متطورة. (15000$)</a:t>
            </a:r>
          </a:p>
          <a:p>
            <a:pPr rtl="1"/>
            <a:r>
              <a:rPr lang="ar-JO" sz="1800"/>
              <a:t>- أجهزة حاسوب. (7500$)</a:t>
            </a:r>
            <a:endParaRPr lang="en-US" sz="1800"/>
          </a:p>
        </p:txBody>
      </p:sp>
      <p:sp>
        <p:nvSpPr>
          <p:cNvPr id="11" name="TextBox 9"/>
          <p:cNvSpPr txBox="1"/>
          <p:nvPr/>
        </p:nvSpPr>
        <p:spPr>
          <a:xfrm>
            <a:off x="9969500" y="16230600"/>
            <a:ext cx="1571625" cy="16065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rtl="1"/>
            <a:r>
              <a:rPr lang="ar-JO" sz="1400">
                <a:latin typeface="+mn-lt"/>
                <a:cs typeface="Simplified Arabic" pitchFamily="18" charset="-78"/>
              </a:rPr>
              <a:t>- رواتب (72000$)</a:t>
            </a:r>
          </a:p>
          <a:p>
            <a:pPr algn="r" rtl="1"/>
            <a:r>
              <a:rPr lang="ar-JO" sz="1400">
                <a:latin typeface="+mn-lt"/>
                <a:cs typeface="Simplified Arabic" pitchFamily="18" charset="-78"/>
              </a:rPr>
              <a:t>- قرطاسية (1200$)</a:t>
            </a:r>
          </a:p>
          <a:p>
            <a:pPr algn="r" rtl="1"/>
            <a:r>
              <a:rPr lang="ar-JO" sz="1400">
                <a:latin typeface="+mn-lt"/>
                <a:cs typeface="Simplified Arabic" pitchFamily="18" charset="-78"/>
              </a:rPr>
              <a:t>- ضيافة (1200$)</a:t>
            </a:r>
          </a:p>
          <a:p>
            <a:pPr algn="r" rtl="1"/>
            <a:r>
              <a:rPr lang="ar-JO" sz="1400">
                <a:latin typeface="+mn-lt"/>
                <a:cs typeface="Simplified Arabic" pitchFamily="18" charset="-78"/>
              </a:rPr>
              <a:t>- ومواصلات (2400$)</a:t>
            </a:r>
            <a:endParaRPr lang="en-US" sz="1400">
              <a:latin typeface="+mn-lt"/>
              <a:cs typeface="Simplified Arabic" pitchFamily="18" charset="-78"/>
            </a:endParaRPr>
          </a:p>
        </p:txBody>
      </p:sp>
      <p:sp>
        <p:nvSpPr>
          <p:cNvPr id="12" name="TextBox 10"/>
          <p:cNvSpPr txBox="1"/>
          <p:nvPr/>
        </p:nvSpPr>
        <p:spPr>
          <a:xfrm>
            <a:off x="8488363" y="16241713"/>
            <a:ext cx="1454150" cy="15843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rtl="1"/>
            <a:r>
              <a:rPr lang="ar-JO" sz="1600"/>
              <a:t>- أجور العمال.(1000$)</a:t>
            </a:r>
          </a:p>
          <a:p>
            <a:pPr rtl="1"/>
            <a:r>
              <a:rPr lang="ar-JO" sz="1600"/>
              <a:t>- صيانة</a:t>
            </a:r>
            <a:r>
              <a:rPr lang="ar-JO" sz="1600" baseline="0"/>
              <a:t>.(1000$)</a:t>
            </a:r>
            <a:endParaRPr lang="en-US" sz="1600"/>
          </a:p>
        </p:txBody>
      </p:sp>
      <p:sp>
        <p:nvSpPr>
          <p:cNvPr id="14" name="TextBox 2"/>
          <p:cNvSpPr txBox="1"/>
          <p:nvPr/>
        </p:nvSpPr>
        <p:spPr>
          <a:xfrm>
            <a:off x="8488363" y="15557500"/>
            <a:ext cx="6246812" cy="4508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en-US" sz="1800" b="1"/>
              <a:t> Cost</a:t>
            </a:r>
            <a:r>
              <a:rPr lang="en-US" sz="1800" b="1" baseline="0"/>
              <a:t> Structurs (annually)</a:t>
            </a:r>
            <a:endParaRPr lang="en-US" sz="1800" b="1"/>
          </a:p>
        </p:txBody>
      </p:sp>
      <p:sp>
        <p:nvSpPr>
          <p:cNvPr id="15" name="TextBox 3"/>
          <p:cNvSpPr txBox="1"/>
          <p:nvPr/>
        </p:nvSpPr>
        <p:spPr>
          <a:xfrm>
            <a:off x="11541125" y="16002000"/>
            <a:ext cx="3184525" cy="465138"/>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تأسيس</a:t>
            </a:r>
            <a:endParaRPr lang="en-US" sz="1800"/>
          </a:p>
        </p:txBody>
      </p:sp>
      <p:sp>
        <p:nvSpPr>
          <p:cNvPr id="16" name="TextBox 4"/>
          <p:cNvSpPr txBox="1"/>
          <p:nvPr/>
        </p:nvSpPr>
        <p:spPr>
          <a:xfrm>
            <a:off x="8488363" y="16014700"/>
            <a:ext cx="3025775" cy="3683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تشغيل</a:t>
            </a:r>
            <a:endParaRPr lang="en-US" sz="1800"/>
          </a:p>
        </p:txBody>
      </p:sp>
      <p:sp>
        <p:nvSpPr>
          <p:cNvPr id="17" name="TextBox 6"/>
          <p:cNvSpPr txBox="1"/>
          <p:nvPr/>
        </p:nvSpPr>
        <p:spPr>
          <a:xfrm>
            <a:off x="9958388" y="16405225"/>
            <a:ext cx="1558925" cy="2984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ثابت</a:t>
            </a:r>
            <a:endParaRPr lang="en-US" sz="1800"/>
          </a:p>
        </p:txBody>
      </p:sp>
      <p:sp>
        <p:nvSpPr>
          <p:cNvPr id="18" name="TextBox 7"/>
          <p:cNvSpPr txBox="1"/>
          <p:nvPr/>
        </p:nvSpPr>
        <p:spPr>
          <a:xfrm>
            <a:off x="8488363" y="16405225"/>
            <a:ext cx="1441450" cy="30956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متغير</a:t>
            </a:r>
            <a:endParaRPr lang="en-US" sz="1800"/>
          </a:p>
        </p:txBody>
      </p:sp>
      <p:sp>
        <p:nvSpPr>
          <p:cNvPr id="19" name="TextBox 8"/>
          <p:cNvSpPr txBox="1"/>
          <p:nvPr/>
        </p:nvSpPr>
        <p:spPr>
          <a:xfrm>
            <a:off x="11541125" y="16394113"/>
            <a:ext cx="3155950" cy="19399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rtl="1"/>
            <a:r>
              <a:rPr lang="ar-JO" sz="1800"/>
              <a:t>- سيرفرات جديدة متطورة. (15000$)</a:t>
            </a:r>
          </a:p>
          <a:p>
            <a:pPr rtl="1"/>
            <a:r>
              <a:rPr lang="ar-JO" sz="1800"/>
              <a:t>- أجهزة حاسوب. (7500$)</a:t>
            </a:r>
            <a:endParaRPr lang="en-US" sz="1800"/>
          </a:p>
        </p:txBody>
      </p:sp>
      <p:sp>
        <p:nvSpPr>
          <p:cNvPr id="20" name="TextBox 9"/>
          <p:cNvSpPr txBox="1"/>
          <p:nvPr/>
        </p:nvSpPr>
        <p:spPr>
          <a:xfrm>
            <a:off x="9969500" y="16727488"/>
            <a:ext cx="1571625" cy="16065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rtl="1"/>
            <a:r>
              <a:rPr lang="ar-JO" sz="1400">
                <a:latin typeface="+mn-lt"/>
                <a:cs typeface="Simplified Arabic" pitchFamily="18" charset="-78"/>
              </a:rPr>
              <a:t>- رواتب (72000$)</a:t>
            </a:r>
          </a:p>
          <a:p>
            <a:pPr algn="r" rtl="1"/>
            <a:r>
              <a:rPr lang="ar-JO" sz="1400">
                <a:latin typeface="+mn-lt"/>
                <a:cs typeface="Simplified Arabic" pitchFamily="18" charset="-78"/>
              </a:rPr>
              <a:t>- قرطاسية (1200$)</a:t>
            </a:r>
          </a:p>
          <a:p>
            <a:pPr algn="r" rtl="1"/>
            <a:r>
              <a:rPr lang="ar-JO" sz="1400">
                <a:latin typeface="+mn-lt"/>
                <a:cs typeface="Simplified Arabic" pitchFamily="18" charset="-78"/>
              </a:rPr>
              <a:t>- ضيافة (1200$)</a:t>
            </a:r>
          </a:p>
          <a:p>
            <a:pPr algn="r" rtl="1"/>
            <a:r>
              <a:rPr lang="ar-JO" sz="1400">
                <a:latin typeface="+mn-lt"/>
                <a:cs typeface="Simplified Arabic" pitchFamily="18" charset="-78"/>
              </a:rPr>
              <a:t>- ومواصلات (2400$)</a:t>
            </a:r>
            <a:endParaRPr lang="en-US" sz="1400">
              <a:latin typeface="+mn-lt"/>
              <a:cs typeface="Simplified Arabic" pitchFamily="18" charset="-78"/>
            </a:endParaRPr>
          </a:p>
        </p:txBody>
      </p:sp>
      <p:sp>
        <p:nvSpPr>
          <p:cNvPr id="21" name="TextBox 10"/>
          <p:cNvSpPr txBox="1"/>
          <p:nvPr/>
        </p:nvSpPr>
        <p:spPr>
          <a:xfrm>
            <a:off x="8488363" y="16738600"/>
            <a:ext cx="1454150" cy="15843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rtl="1"/>
            <a:r>
              <a:rPr lang="ar-JO" sz="1600"/>
              <a:t>- أجور العمال.(1000$)</a:t>
            </a:r>
          </a:p>
          <a:p>
            <a:pPr rtl="1"/>
            <a:r>
              <a:rPr lang="ar-JO" sz="1600"/>
              <a:t>- صيانة</a:t>
            </a:r>
            <a:r>
              <a:rPr lang="ar-JO" sz="1600" baseline="0"/>
              <a:t>.(1000$)</a:t>
            </a:r>
            <a:endParaRPr lang="en-US" sz="1600"/>
          </a:p>
        </p:txBody>
      </p:sp>
      <p:sp>
        <p:nvSpPr>
          <p:cNvPr id="23" name="TextBox 2"/>
          <p:cNvSpPr txBox="1"/>
          <p:nvPr/>
        </p:nvSpPr>
        <p:spPr>
          <a:xfrm>
            <a:off x="8488363" y="15557500"/>
            <a:ext cx="6246812" cy="4508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en-US" sz="1800" b="1"/>
              <a:t> Cost</a:t>
            </a:r>
            <a:r>
              <a:rPr lang="en-US" sz="1800" b="1" baseline="0"/>
              <a:t> Structurs (annually)</a:t>
            </a:r>
            <a:endParaRPr lang="en-US" sz="1800" b="1"/>
          </a:p>
        </p:txBody>
      </p:sp>
      <p:sp>
        <p:nvSpPr>
          <p:cNvPr id="24" name="TextBox 3"/>
          <p:cNvSpPr txBox="1"/>
          <p:nvPr/>
        </p:nvSpPr>
        <p:spPr>
          <a:xfrm>
            <a:off x="11541125" y="16002000"/>
            <a:ext cx="3184525" cy="465138"/>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تأسيس</a:t>
            </a:r>
            <a:endParaRPr lang="en-US" sz="1800"/>
          </a:p>
        </p:txBody>
      </p:sp>
      <p:sp>
        <p:nvSpPr>
          <p:cNvPr id="25" name="TextBox 4"/>
          <p:cNvSpPr txBox="1"/>
          <p:nvPr/>
        </p:nvSpPr>
        <p:spPr>
          <a:xfrm>
            <a:off x="8488363" y="16014700"/>
            <a:ext cx="3025775" cy="3683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تشغيل</a:t>
            </a:r>
            <a:endParaRPr lang="en-US" sz="1800"/>
          </a:p>
        </p:txBody>
      </p:sp>
      <p:sp>
        <p:nvSpPr>
          <p:cNvPr id="26" name="TextBox 6"/>
          <p:cNvSpPr txBox="1"/>
          <p:nvPr/>
        </p:nvSpPr>
        <p:spPr>
          <a:xfrm>
            <a:off x="9958388" y="16405225"/>
            <a:ext cx="1558925" cy="2984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ثابت</a:t>
            </a:r>
            <a:endParaRPr lang="en-US" sz="1800"/>
          </a:p>
        </p:txBody>
      </p:sp>
      <p:sp>
        <p:nvSpPr>
          <p:cNvPr id="27" name="TextBox 7"/>
          <p:cNvSpPr txBox="1"/>
          <p:nvPr/>
        </p:nvSpPr>
        <p:spPr>
          <a:xfrm>
            <a:off x="8488363" y="16405225"/>
            <a:ext cx="1441450" cy="30956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rtl="1"/>
            <a:r>
              <a:rPr lang="ar-JO" sz="1800"/>
              <a:t>متغير</a:t>
            </a:r>
            <a:endParaRPr lang="en-US" sz="1800"/>
          </a:p>
        </p:txBody>
      </p:sp>
      <p:sp>
        <p:nvSpPr>
          <p:cNvPr id="28" name="TextBox 8"/>
          <p:cNvSpPr txBox="1"/>
          <p:nvPr/>
        </p:nvSpPr>
        <p:spPr>
          <a:xfrm>
            <a:off x="11541125" y="16394113"/>
            <a:ext cx="3155950" cy="19399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rtl="1"/>
            <a:r>
              <a:rPr lang="ar-JO" sz="1800"/>
              <a:t>- سيرفرات جديدة متطورة. (15000$)</a:t>
            </a:r>
          </a:p>
          <a:p>
            <a:pPr rtl="1"/>
            <a:r>
              <a:rPr lang="ar-JO" sz="1800"/>
              <a:t>- أجهزة حاسوب. (7500$)</a:t>
            </a:r>
            <a:endParaRPr lang="en-US" sz="1800"/>
          </a:p>
        </p:txBody>
      </p:sp>
      <p:sp>
        <p:nvSpPr>
          <p:cNvPr id="29" name="TextBox 9"/>
          <p:cNvSpPr txBox="1"/>
          <p:nvPr/>
        </p:nvSpPr>
        <p:spPr>
          <a:xfrm>
            <a:off x="9969500" y="16727488"/>
            <a:ext cx="1571625" cy="16065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rtl="1"/>
            <a:r>
              <a:rPr lang="ar-JO" sz="1400">
                <a:latin typeface="+mn-lt"/>
                <a:cs typeface="Simplified Arabic" pitchFamily="18" charset="-78"/>
              </a:rPr>
              <a:t>- رواتب (72000$)</a:t>
            </a:r>
          </a:p>
          <a:p>
            <a:pPr algn="r" rtl="1"/>
            <a:r>
              <a:rPr lang="ar-JO" sz="1400">
                <a:latin typeface="+mn-lt"/>
                <a:cs typeface="Simplified Arabic" pitchFamily="18" charset="-78"/>
              </a:rPr>
              <a:t>- قرطاسية (1200$)</a:t>
            </a:r>
          </a:p>
          <a:p>
            <a:pPr algn="r" rtl="1"/>
            <a:r>
              <a:rPr lang="ar-JO" sz="1400">
                <a:latin typeface="+mn-lt"/>
                <a:cs typeface="Simplified Arabic" pitchFamily="18" charset="-78"/>
              </a:rPr>
              <a:t>- ضيافة (1200$)</a:t>
            </a:r>
          </a:p>
          <a:p>
            <a:pPr algn="r" rtl="1"/>
            <a:r>
              <a:rPr lang="ar-JO" sz="1400">
                <a:latin typeface="+mn-lt"/>
                <a:cs typeface="Simplified Arabic" pitchFamily="18" charset="-78"/>
              </a:rPr>
              <a:t>- ومواصلات (2400$)</a:t>
            </a:r>
            <a:endParaRPr lang="en-US" sz="1400">
              <a:latin typeface="+mn-lt"/>
              <a:cs typeface="Simplified Arabic" pitchFamily="18" charset="-78"/>
            </a:endParaRPr>
          </a:p>
        </p:txBody>
      </p:sp>
      <p:sp>
        <p:nvSpPr>
          <p:cNvPr id="30" name="TextBox 10"/>
          <p:cNvSpPr txBox="1"/>
          <p:nvPr/>
        </p:nvSpPr>
        <p:spPr>
          <a:xfrm>
            <a:off x="8488363" y="16738600"/>
            <a:ext cx="1454150" cy="15843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rtl="1"/>
            <a:r>
              <a:rPr lang="ar-JO" sz="1600"/>
              <a:t>- أجور العمال.(1000$)</a:t>
            </a:r>
          </a:p>
          <a:p>
            <a:pPr rtl="1"/>
            <a:r>
              <a:rPr lang="ar-JO" sz="1600"/>
              <a:t>- صيانة</a:t>
            </a:r>
            <a:r>
              <a:rPr lang="ar-JO" sz="1600" baseline="0"/>
              <a:t>.(1000$)</a:t>
            </a:r>
            <a:endParaRPr lang="en-US" sz="1600"/>
          </a:p>
        </p:txBody>
      </p:sp>
      <p:graphicFrame>
        <p:nvGraphicFramePr>
          <p:cNvPr id="33" name="Table 32"/>
          <p:cNvGraphicFramePr>
            <a:graphicFrameLocks noGrp="1"/>
          </p:cNvGraphicFramePr>
          <p:nvPr>
            <p:extLst>
              <p:ext uri="{D42A27DB-BD31-4B8C-83A1-F6EECF244321}">
                <p14:modId xmlns:p14="http://schemas.microsoft.com/office/powerpoint/2010/main" val="3537976700"/>
              </p:ext>
            </p:extLst>
          </p:nvPr>
        </p:nvGraphicFramePr>
        <p:xfrm>
          <a:off x="152401" y="685800"/>
          <a:ext cx="8839200" cy="5867400"/>
        </p:xfrm>
        <a:graphic>
          <a:graphicData uri="http://schemas.openxmlformats.org/drawingml/2006/table">
            <a:tbl>
              <a:tblPr>
                <a:tableStyleId>{5C22544A-7EE6-4342-B048-85BDC9FD1C3A}</a:tableStyleId>
              </a:tblPr>
              <a:tblGrid>
                <a:gridCol w="1183491">
                  <a:extLst>
                    <a:ext uri="{9D8B030D-6E8A-4147-A177-3AD203B41FA5}">
                      <a16:colId xmlns:a16="http://schemas.microsoft.com/office/drawing/2014/main" val="20000"/>
                    </a:ext>
                  </a:extLst>
                </a:gridCol>
                <a:gridCol w="1830713">
                  <a:extLst>
                    <a:ext uri="{9D8B030D-6E8A-4147-A177-3AD203B41FA5}">
                      <a16:colId xmlns:a16="http://schemas.microsoft.com/office/drawing/2014/main" val="20001"/>
                    </a:ext>
                  </a:extLst>
                </a:gridCol>
                <a:gridCol w="1781402">
                  <a:extLst>
                    <a:ext uri="{9D8B030D-6E8A-4147-A177-3AD203B41FA5}">
                      <a16:colId xmlns:a16="http://schemas.microsoft.com/office/drawing/2014/main" val="20002"/>
                    </a:ext>
                  </a:extLst>
                </a:gridCol>
                <a:gridCol w="2009469">
                  <a:extLst>
                    <a:ext uri="{9D8B030D-6E8A-4147-A177-3AD203B41FA5}">
                      <a16:colId xmlns:a16="http://schemas.microsoft.com/office/drawing/2014/main" val="20003"/>
                    </a:ext>
                  </a:extLst>
                </a:gridCol>
                <a:gridCol w="2034125">
                  <a:extLst>
                    <a:ext uri="{9D8B030D-6E8A-4147-A177-3AD203B41FA5}">
                      <a16:colId xmlns:a16="http://schemas.microsoft.com/office/drawing/2014/main" val="20004"/>
                    </a:ext>
                  </a:extLst>
                </a:gridCol>
              </a:tblGrid>
              <a:tr h="2374631">
                <a:tc>
                  <a:txBody>
                    <a:bodyPr/>
                    <a:lstStyle/>
                    <a:p>
                      <a:pPr algn="ctr" rtl="1" fontAlgn="t"/>
                      <a:br>
                        <a:rPr lang="en-US" sz="1100" u="none" strike="noStrike">
                          <a:effectLst/>
                        </a:rPr>
                      </a:br>
                      <a:r>
                        <a:rPr lang="en-US" sz="1100" u="none" strike="noStrike">
                          <a:effectLst/>
                        </a:rPr>
                        <a:t>Value Proposition</a:t>
                      </a:r>
                      <a:br>
                        <a:rPr lang="en-US" sz="1100" u="none" strike="noStrike">
                          <a:effectLst/>
                        </a:rPr>
                      </a:br>
                      <a:r>
                        <a:rPr lang="en-US" sz="700" u="none" strike="noStrike">
                          <a:effectLst/>
                        </a:rPr>
                        <a:t>- </a:t>
                      </a:r>
                      <a:r>
                        <a:rPr lang="ar-JO" sz="700" u="none" strike="noStrike">
                          <a:effectLst/>
                        </a:rPr>
                        <a:t>تسهيل وصول  المستخدمين إلى التشريعات والأحكام الفضائية، من مصادرها الرسمية الموثوقة، والخاضعة لتدقيق ورقابة معهد الحقوق في جامعة بيرزيت.</a:t>
                      </a:r>
                      <a:br>
                        <a:rPr lang="ar-JO" sz="700" u="none" strike="noStrike">
                          <a:effectLst/>
                        </a:rPr>
                      </a:br>
                      <a:r>
                        <a:rPr lang="ar-JO" sz="700" u="none" strike="noStrike">
                          <a:effectLst/>
                        </a:rPr>
                        <a:t>- مساعدة المواطنين على اكتساب المعرفة  القانونية اللازمة، فالأصل معرفة الجميع بحقوقهم والتزاماتهم القانونية.</a:t>
                      </a:r>
                      <a:br>
                        <a:rPr lang="ar-JO" sz="800" u="none" strike="noStrike">
                          <a:effectLst/>
                        </a:rPr>
                      </a:br>
                      <a:endParaRPr lang="ar-JO" sz="1100" b="1" i="0" u="none" strike="noStrike">
                        <a:solidFill>
                          <a:srgbClr val="000000"/>
                        </a:solidFill>
                        <a:effectLst/>
                        <a:latin typeface="Calibri"/>
                      </a:endParaRPr>
                    </a:p>
                  </a:txBody>
                  <a:tcPr marL="5731" marR="5731" marT="5731" marB="0"/>
                </a:tc>
                <a:tc rowSpan="2">
                  <a:txBody>
                    <a:bodyPr/>
                    <a:lstStyle/>
                    <a:p>
                      <a:pPr algn="ctr" rtl="1" fontAlgn="t"/>
                      <a:br>
                        <a:rPr lang="en-US" sz="1100" u="none" strike="noStrike">
                          <a:effectLst/>
                        </a:rPr>
                      </a:br>
                      <a:r>
                        <a:rPr lang="en-US" sz="1100" u="none" strike="noStrike">
                          <a:effectLst/>
                        </a:rPr>
                        <a:t>Segments</a:t>
                      </a:r>
                      <a:br>
                        <a:rPr lang="en-US" sz="1100" u="none" strike="noStrike">
                          <a:effectLst/>
                        </a:rPr>
                      </a:br>
                      <a:br>
                        <a:rPr lang="en-US" sz="1100" u="none" strike="noStrike">
                          <a:effectLst/>
                        </a:rPr>
                      </a:br>
                      <a:r>
                        <a:rPr lang="en-US" sz="1100" u="none" strike="noStrike">
                          <a:effectLst/>
                        </a:rPr>
                        <a:t>1. </a:t>
                      </a:r>
                      <a:r>
                        <a:rPr lang="ar-JO" sz="1100" u="none" strike="noStrike">
                          <a:effectLst/>
                        </a:rPr>
                        <a:t>المواطنين.</a:t>
                      </a:r>
                      <a:br>
                        <a:rPr lang="ar-JO" sz="1100" u="none" strike="noStrike">
                          <a:effectLst/>
                        </a:rPr>
                      </a:br>
                      <a:r>
                        <a:rPr lang="ar-JO" sz="1100" u="none" strike="noStrike">
                          <a:effectLst/>
                        </a:rPr>
                        <a:t>2. الباحثين.</a:t>
                      </a:r>
                      <a:br>
                        <a:rPr lang="ar-JO" sz="1100" u="none" strike="noStrike">
                          <a:effectLst/>
                        </a:rPr>
                      </a:br>
                      <a:r>
                        <a:rPr lang="ar-JO" sz="1100" u="none" strike="noStrike">
                          <a:effectLst/>
                        </a:rPr>
                        <a:t>3. القانونيين.</a:t>
                      </a:r>
                      <a:endParaRPr lang="ar-JO" sz="1100" b="1" i="0" u="none" strike="noStrike">
                        <a:solidFill>
                          <a:srgbClr val="000000"/>
                        </a:solidFill>
                        <a:effectLst/>
                        <a:latin typeface="Calibri"/>
                      </a:endParaRPr>
                    </a:p>
                  </a:txBody>
                  <a:tcPr marL="5731" marR="5731" marT="5731" marB="0"/>
                </a:tc>
                <a:tc rowSpan="2">
                  <a:txBody>
                    <a:bodyPr/>
                    <a:lstStyle/>
                    <a:p>
                      <a:pPr algn="ctr" rtl="1" fontAlgn="t"/>
                      <a:br>
                        <a:rPr lang="en-US" sz="1100" u="none" strike="noStrike">
                          <a:effectLst/>
                        </a:rPr>
                      </a:br>
                      <a:r>
                        <a:rPr lang="en-US" sz="1100" u="none" strike="noStrike">
                          <a:effectLst/>
                        </a:rPr>
                        <a:t>Type of Intervention</a:t>
                      </a:r>
                      <a:br>
                        <a:rPr lang="en-US" sz="1100" u="none" strike="noStrike">
                          <a:effectLst/>
                        </a:rPr>
                      </a:br>
                      <a:br>
                        <a:rPr lang="en-US" sz="1100" u="none" strike="noStrike">
                          <a:effectLst/>
                        </a:rPr>
                      </a:br>
                      <a:r>
                        <a:rPr lang="ar-JO" sz="1100" u="none" strike="noStrike">
                          <a:effectLst/>
                        </a:rPr>
                        <a:t>منصة الكترونية تستجيب للتساؤلات البحثية بلغة بسيطة</a:t>
                      </a:r>
                      <a:endParaRPr lang="ar-JO" sz="1100" b="1" i="0" u="none" strike="noStrike">
                        <a:solidFill>
                          <a:srgbClr val="000000"/>
                        </a:solidFill>
                        <a:effectLst/>
                        <a:latin typeface="Calibri"/>
                      </a:endParaRPr>
                    </a:p>
                  </a:txBody>
                  <a:tcPr marL="5731" marR="5731" marT="5731" marB="0"/>
                </a:tc>
                <a:tc rowSpan="4">
                  <a:txBody>
                    <a:bodyPr/>
                    <a:lstStyle/>
                    <a:p>
                      <a:pPr algn="ctr" rtl="1" fontAlgn="t"/>
                      <a:br>
                        <a:rPr lang="en-US" sz="1100" u="none" strike="noStrike">
                          <a:effectLst/>
                        </a:rPr>
                      </a:br>
                      <a:r>
                        <a:rPr lang="en-US" sz="1100" u="none" strike="noStrike">
                          <a:effectLst/>
                        </a:rPr>
                        <a:t>Key Activities</a:t>
                      </a:r>
                      <a:br>
                        <a:rPr lang="en-US" sz="1100" u="none" strike="noStrike">
                          <a:effectLst/>
                        </a:rPr>
                      </a:br>
                      <a:r>
                        <a:rPr lang="en-US" sz="1100" u="none" strike="noStrike">
                          <a:effectLst/>
                        </a:rPr>
                        <a:t> </a:t>
                      </a:r>
                      <a:br>
                        <a:rPr lang="en-US" sz="1100" u="none" strike="noStrike">
                          <a:effectLst/>
                        </a:rPr>
                      </a:br>
                      <a:r>
                        <a:rPr lang="en-US" sz="1100" u="none" strike="noStrike">
                          <a:effectLst/>
                        </a:rPr>
                        <a:t> * </a:t>
                      </a:r>
                      <a:r>
                        <a:rPr lang="ar-JO" sz="1100" u="none" strike="noStrike">
                          <a:effectLst/>
                        </a:rPr>
                        <a:t>تطوير عملية البحث في المقتفي بالاعتماد على “</a:t>
                      </a:r>
                      <a:r>
                        <a:rPr lang="en-US" sz="1100" u="none" strike="noStrike">
                          <a:effectLst/>
                        </a:rPr>
                        <a:t>Elasticsearch” </a:t>
                      </a:r>
                      <a:r>
                        <a:rPr lang="ar-JO" sz="1100" u="none" strike="noStrike">
                          <a:effectLst/>
                        </a:rPr>
                        <a:t>و”</a:t>
                      </a:r>
                      <a:r>
                        <a:rPr lang="en-US" sz="1100" u="none" strike="noStrike">
                          <a:effectLst/>
                        </a:rPr>
                        <a:t>Natural Language Processing” </a:t>
                      </a:r>
                      <a:r>
                        <a:rPr lang="ar-JO" sz="1100" u="none" strike="noStrike">
                          <a:effectLst/>
                        </a:rPr>
                        <a:t>ليتمكن المستخدم من البحث بلغة بسيطة والحصول على نتيجة دقيقة.</a:t>
                      </a:r>
                      <a:br>
                        <a:rPr lang="ar-JO" sz="1100" u="none" strike="noStrike">
                          <a:effectLst/>
                        </a:rPr>
                      </a:br>
                      <a:br>
                        <a:rPr lang="ar-JO" sz="1100" u="none" strike="noStrike">
                          <a:effectLst/>
                        </a:rPr>
                      </a:br>
                      <a:br>
                        <a:rPr lang="ar-JO" sz="1100" u="none" strike="noStrike">
                          <a:effectLst/>
                        </a:rPr>
                      </a:br>
                      <a:endParaRPr lang="ar-JO" sz="1100" b="1" i="0" u="none" strike="noStrike">
                        <a:solidFill>
                          <a:srgbClr val="000000"/>
                        </a:solidFill>
                        <a:effectLst/>
                        <a:latin typeface="Calibri"/>
                      </a:endParaRPr>
                    </a:p>
                  </a:txBody>
                  <a:tcPr marL="5731" marR="5731" marT="5731" marB="0"/>
                </a:tc>
                <a:tc rowSpan="2">
                  <a:txBody>
                    <a:bodyPr/>
                    <a:lstStyle/>
                    <a:p>
                      <a:pPr algn="ctr" rtl="1" fontAlgn="t"/>
                      <a:br>
                        <a:rPr lang="en-US" sz="1100" u="none" strike="noStrike">
                          <a:effectLst/>
                        </a:rPr>
                      </a:br>
                      <a:r>
                        <a:rPr lang="en-US" sz="1100" u="none" strike="noStrike">
                          <a:effectLst/>
                        </a:rPr>
                        <a:t>Key Resourses</a:t>
                      </a:r>
                      <a:br>
                        <a:rPr lang="en-US" sz="1100" u="none" strike="noStrike">
                          <a:effectLst/>
                        </a:rPr>
                      </a:br>
                      <a:r>
                        <a:rPr lang="ar-JO" sz="1100" u="none" strike="noStrike">
                          <a:effectLst/>
                        </a:rPr>
                        <a:t>المعدات:</a:t>
                      </a:r>
                      <a:br>
                        <a:rPr lang="ar-JO" sz="1100" u="none" strike="noStrike">
                          <a:effectLst/>
                        </a:rPr>
                      </a:br>
                      <a:r>
                        <a:rPr lang="ar-JO" sz="1100" u="none" strike="noStrike">
                          <a:effectLst/>
                        </a:rPr>
                        <a:t>- أجهزة حاسوب </a:t>
                      </a:r>
                      <a:br>
                        <a:rPr lang="ar-JO" sz="1100" u="none" strike="noStrike">
                          <a:effectLst/>
                        </a:rPr>
                      </a:br>
                      <a:r>
                        <a:rPr lang="ar-JO" sz="1100" u="none" strike="noStrike">
                          <a:effectLst/>
                        </a:rPr>
                        <a:t>- السيرفرات جديدة و متطورة</a:t>
                      </a:r>
                      <a:br>
                        <a:rPr lang="ar-JO" sz="1100" u="none" strike="noStrike">
                          <a:effectLst/>
                        </a:rPr>
                      </a:br>
                      <a:r>
                        <a:rPr lang="ar-JO" sz="1100" u="none" strike="noStrike">
                          <a:effectLst/>
                        </a:rPr>
                        <a:t>الموارد البشرية:</a:t>
                      </a:r>
                      <a:br>
                        <a:rPr lang="ar-JO" sz="1100" u="none" strike="noStrike">
                          <a:effectLst/>
                        </a:rPr>
                      </a:br>
                      <a:r>
                        <a:rPr lang="ar-JO" sz="1100" u="none" strike="noStrike">
                          <a:effectLst/>
                        </a:rPr>
                        <a:t>- مبرمجون</a:t>
                      </a:r>
                      <a:br>
                        <a:rPr lang="ar-JO" sz="1100" u="none" strike="noStrike">
                          <a:effectLst/>
                        </a:rPr>
                      </a:br>
                      <a:r>
                        <a:rPr lang="ar-JO" sz="1100" u="none" strike="noStrike">
                          <a:effectLst/>
                        </a:rPr>
                        <a:t>-دائرة قانونية</a:t>
                      </a:r>
                      <a:br>
                        <a:rPr lang="ar-JO" sz="1100" u="none" strike="noStrike">
                          <a:effectLst/>
                        </a:rPr>
                      </a:br>
                      <a:r>
                        <a:rPr lang="ar-JO" sz="1100" u="none" strike="noStrike">
                          <a:effectLst/>
                        </a:rPr>
                        <a:t>- موظف إداري ومالي</a:t>
                      </a:r>
                      <a:br>
                        <a:rPr lang="ar-JO" sz="1100" u="none" strike="noStrike">
                          <a:effectLst/>
                        </a:rPr>
                      </a:br>
                      <a:r>
                        <a:rPr lang="ar-JO" sz="1100" u="none" strike="noStrike">
                          <a:effectLst/>
                        </a:rPr>
                        <a:t>التراخيص:</a:t>
                      </a:r>
                      <a:br>
                        <a:rPr lang="ar-JO" sz="1100" u="none" strike="noStrike">
                          <a:effectLst/>
                        </a:rPr>
                      </a:br>
                      <a:r>
                        <a:rPr lang="ar-JO" sz="1100" u="none" strike="noStrike">
                          <a:effectLst/>
                        </a:rPr>
                        <a:t>- موافقة معهد الحقوق وجامعة بيرزيت</a:t>
                      </a:r>
                      <a:endParaRPr lang="ar-JO" sz="1100" b="1" i="0" u="none" strike="noStrike">
                        <a:solidFill>
                          <a:srgbClr val="000000"/>
                        </a:solidFill>
                        <a:effectLst/>
                        <a:latin typeface="Calibri"/>
                      </a:endParaRPr>
                    </a:p>
                  </a:txBody>
                  <a:tcPr marL="5731" marR="5731" marT="5731" marB="0"/>
                </a:tc>
                <a:extLst>
                  <a:ext uri="{0D108BD9-81ED-4DB2-BD59-A6C34878D82A}">
                    <a16:rowId xmlns:a16="http://schemas.microsoft.com/office/drawing/2014/main" val="10000"/>
                  </a:ext>
                </a:extLst>
              </a:tr>
              <a:tr h="479017">
                <a:tc rowSpan="2">
                  <a:txBody>
                    <a:bodyPr/>
                    <a:lstStyle/>
                    <a:p>
                      <a:pPr algn="ctr" rtl="1" fontAlgn="t"/>
                      <a:br>
                        <a:rPr lang="en-US" sz="900" u="none" strike="noStrike" dirty="0">
                          <a:effectLst/>
                        </a:rPr>
                      </a:br>
                      <a:r>
                        <a:rPr lang="en-US" sz="900" u="none" strike="noStrike" dirty="0">
                          <a:effectLst/>
                        </a:rPr>
                        <a:t>Impact Measures</a:t>
                      </a:r>
                      <a:br>
                        <a:rPr lang="en-US" sz="900" u="none" strike="noStrike" dirty="0">
                          <a:effectLst/>
                        </a:rPr>
                      </a:br>
                      <a:r>
                        <a:rPr lang="en-US" sz="900" u="none" strike="noStrike" dirty="0">
                          <a:effectLst/>
                        </a:rPr>
                        <a:t>(1) </a:t>
                      </a:r>
                      <a:r>
                        <a:rPr lang="ar-JO" sz="900" u="none" strike="noStrike" dirty="0">
                          <a:effectLst/>
                        </a:rPr>
                        <a:t>أعداد المستخدمين للمقتفي (2) دراسة أثر الخدمة على المستفيدين بشكل دوري عن طريق أدوات بحثية معتبرة مثل الاستبيانات والتغذية الراجعة واللقاءات الفردية </a:t>
                      </a:r>
                      <a:endParaRPr lang="ar-JO" sz="900" b="0" i="0" u="none" strike="noStrike" dirty="0">
                        <a:solidFill>
                          <a:srgbClr val="0070C0"/>
                        </a:solidFill>
                        <a:effectLst/>
                        <a:latin typeface="Calibri"/>
                      </a:endParaRPr>
                    </a:p>
                  </a:txBody>
                  <a:tcPr marL="5731" marR="5731" marT="5731"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992962">
                <a:tc vMerge="1">
                  <a:txBody>
                    <a:bodyPr/>
                    <a:lstStyle/>
                    <a:p>
                      <a:endParaRPr lang="en-US"/>
                    </a:p>
                  </a:txBody>
                  <a:tcPr/>
                </a:tc>
                <a:tc rowSpan="2">
                  <a:txBody>
                    <a:bodyPr/>
                    <a:lstStyle/>
                    <a:p>
                      <a:pPr algn="ctr" rtl="1" fontAlgn="t"/>
                      <a:br>
                        <a:rPr lang="en-US" sz="700" u="none" strike="noStrike">
                          <a:effectLst/>
                        </a:rPr>
                      </a:br>
                      <a:r>
                        <a:rPr lang="en-US" sz="1000" u="none" strike="noStrike">
                          <a:effectLst/>
                        </a:rPr>
                        <a:t>Customer</a:t>
                      </a:r>
                      <a:br>
                        <a:rPr lang="en-US" sz="700" u="none" strike="noStrike">
                          <a:effectLst/>
                        </a:rPr>
                      </a:br>
                      <a:br>
                        <a:rPr lang="en-US" sz="700" u="none" strike="noStrike">
                          <a:effectLst/>
                        </a:rPr>
                      </a:br>
                      <a:br>
                        <a:rPr lang="en-US" sz="1100" u="none" strike="noStrike">
                          <a:effectLst/>
                        </a:rPr>
                      </a:br>
                      <a:r>
                        <a:rPr lang="en-US" sz="1100" u="none" strike="noStrike">
                          <a:effectLst/>
                        </a:rPr>
                        <a:t>- UNDP</a:t>
                      </a:r>
                      <a:br>
                        <a:rPr lang="en-US" sz="1100" u="none" strike="noStrike">
                          <a:effectLst/>
                        </a:rPr>
                      </a:br>
                      <a:r>
                        <a:rPr lang="en-US" sz="1100" u="none" strike="noStrike">
                          <a:effectLst/>
                        </a:rPr>
                        <a:t>- </a:t>
                      </a:r>
                      <a:r>
                        <a:rPr lang="ar-JO" sz="1100" u="none" strike="noStrike">
                          <a:effectLst/>
                        </a:rPr>
                        <a:t>البنك الدولي</a:t>
                      </a:r>
                      <a:br>
                        <a:rPr lang="ar-JO" sz="1100" u="none" strike="noStrike">
                          <a:effectLst/>
                        </a:rPr>
                      </a:br>
                      <a:endParaRPr lang="ar-JO" sz="700" b="0" i="0" u="none" strike="noStrike">
                        <a:solidFill>
                          <a:srgbClr val="0070C0"/>
                        </a:solidFill>
                        <a:effectLst/>
                        <a:latin typeface="Calibri"/>
                      </a:endParaRPr>
                    </a:p>
                  </a:txBody>
                  <a:tcPr marL="5731" marR="5731" marT="5731" marB="0"/>
                </a:tc>
                <a:tc rowSpan="2">
                  <a:txBody>
                    <a:bodyPr/>
                    <a:lstStyle/>
                    <a:p>
                      <a:pPr algn="ctr" rtl="1" fontAlgn="t"/>
                      <a:br>
                        <a:rPr lang="en-US" sz="1100" u="none" strike="noStrike">
                          <a:effectLst/>
                        </a:rPr>
                      </a:br>
                      <a:r>
                        <a:rPr lang="en-US" sz="1100" u="none" strike="noStrike">
                          <a:effectLst/>
                        </a:rPr>
                        <a:t>Channels</a:t>
                      </a:r>
                      <a:br>
                        <a:rPr lang="en-US" sz="1100" u="none" strike="noStrike">
                          <a:effectLst/>
                        </a:rPr>
                      </a:br>
                      <a:br>
                        <a:rPr lang="en-US" sz="1100" u="none" strike="noStrike">
                          <a:effectLst/>
                        </a:rPr>
                      </a:br>
                      <a:r>
                        <a:rPr lang="en-US" sz="1100" u="none" strike="noStrike">
                          <a:effectLst/>
                        </a:rPr>
                        <a:t>- </a:t>
                      </a:r>
                      <a:r>
                        <a:rPr lang="ar-JO" sz="1100" u="none" strike="noStrike">
                          <a:effectLst/>
                        </a:rPr>
                        <a:t>الجامعات وكليات القانون.</a:t>
                      </a:r>
                      <a:br>
                        <a:rPr lang="ar-JO" sz="1100" u="none" strike="noStrike">
                          <a:effectLst/>
                        </a:rPr>
                      </a:br>
                      <a:r>
                        <a:rPr lang="ar-JO" sz="1100" u="none" strike="noStrike">
                          <a:effectLst/>
                        </a:rPr>
                        <a:t>- وسائل التواصل الاجتماعي.</a:t>
                      </a:r>
                      <a:br>
                        <a:rPr lang="ar-JO" sz="1100" u="none" strike="noStrike">
                          <a:effectLst/>
                        </a:rPr>
                      </a:br>
                      <a:r>
                        <a:rPr lang="ar-JO" sz="1100" u="none" strike="noStrike">
                          <a:effectLst/>
                        </a:rPr>
                        <a:t>- اللقاءات والندوات.</a:t>
                      </a:r>
                      <a:br>
                        <a:rPr lang="ar-JO" sz="1100" u="none" strike="noStrike">
                          <a:effectLst/>
                        </a:rPr>
                      </a:br>
                      <a:r>
                        <a:rPr lang="ar-JO" sz="1100" u="none" strike="noStrike">
                          <a:effectLst/>
                        </a:rPr>
                        <a:t>- ورشات عمل تعريفية للمؤسسات البحثية</a:t>
                      </a:r>
                      <a:br>
                        <a:rPr lang="ar-JO" sz="1100" u="none" strike="noStrike">
                          <a:effectLst/>
                        </a:rPr>
                      </a:br>
                      <a:r>
                        <a:rPr lang="ar-JO" sz="1100" u="none" strike="noStrike">
                          <a:effectLst/>
                        </a:rPr>
                        <a:t>-بروشورات تعريفية</a:t>
                      </a:r>
                      <a:br>
                        <a:rPr lang="ar-JO" sz="1100" u="none" strike="noStrike">
                          <a:effectLst/>
                        </a:rPr>
                      </a:br>
                      <a:r>
                        <a:rPr lang="ar-JO" sz="1100" u="none" strike="noStrike">
                          <a:effectLst/>
                        </a:rPr>
                        <a:t>-نقابة المحامين النظاميين الفلسطينيين.</a:t>
                      </a:r>
                      <a:endParaRPr lang="ar-JO" sz="1100" b="1" i="0" u="none" strike="noStrike">
                        <a:solidFill>
                          <a:srgbClr val="000000"/>
                        </a:solidFill>
                        <a:effectLst/>
                        <a:latin typeface="Calibri"/>
                      </a:endParaRPr>
                    </a:p>
                  </a:txBody>
                  <a:tcPr marL="5731" marR="5731" marT="5731" marB="0"/>
                </a:tc>
                <a:tc vMerge="1">
                  <a:txBody>
                    <a:bodyPr/>
                    <a:lstStyle/>
                    <a:p>
                      <a:endParaRPr lang="en-US"/>
                    </a:p>
                  </a:txBody>
                  <a:tcPr/>
                </a:tc>
                <a:tc rowSpan="2">
                  <a:txBody>
                    <a:bodyPr/>
                    <a:lstStyle/>
                    <a:p>
                      <a:pPr algn="ctr" rtl="1" fontAlgn="t"/>
                      <a:br>
                        <a:rPr lang="en-US" sz="1100" u="none" strike="noStrike">
                          <a:effectLst/>
                        </a:rPr>
                      </a:br>
                      <a:r>
                        <a:rPr lang="en-US" sz="1100" u="none" strike="noStrike">
                          <a:effectLst/>
                        </a:rPr>
                        <a:t>Partners+ Key Stakeholders</a:t>
                      </a:r>
                      <a:br>
                        <a:rPr lang="en-US" sz="1100" u="none" strike="noStrike">
                          <a:effectLst/>
                        </a:rPr>
                      </a:br>
                      <a:br>
                        <a:rPr lang="en-US" sz="1100" u="none" strike="noStrike">
                          <a:effectLst/>
                        </a:rPr>
                      </a:br>
                      <a:r>
                        <a:rPr lang="ar-JO" sz="1100" u="none" strike="noStrike">
                          <a:effectLst/>
                        </a:rPr>
                        <a:t>استراتيجي: معهد الحقوق في جامعة بيرزيت+ مجلس القضاء الأعلى.</a:t>
                      </a:r>
                      <a:br>
                        <a:rPr lang="ar-JO" sz="1100" u="none" strike="noStrike">
                          <a:effectLst/>
                        </a:rPr>
                      </a:br>
                      <a:br>
                        <a:rPr lang="ar-JO" sz="1100" u="none" strike="noStrike">
                          <a:effectLst/>
                        </a:rPr>
                      </a:br>
                      <a:r>
                        <a:rPr lang="ar-JO" sz="1100" u="none" strike="noStrike">
                          <a:effectLst/>
                        </a:rPr>
                        <a:t>عادي: الفنيون + ديوان الفتوى والتشريع.</a:t>
                      </a:r>
                      <a:endParaRPr lang="ar-JO" sz="1100" b="1" i="0" u="none" strike="noStrike">
                        <a:solidFill>
                          <a:srgbClr val="000000"/>
                        </a:solidFill>
                        <a:effectLst/>
                        <a:latin typeface="Calibri"/>
                      </a:endParaRPr>
                    </a:p>
                  </a:txBody>
                  <a:tcPr marL="5731" marR="5731" marT="5731" marB="0"/>
                </a:tc>
                <a:extLst>
                  <a:ext uri="{0D108BD9-81ED-4DB2-BD59-A6C34878D82A}">
                    <a16:rowId xmlns:a16="http://schemas.microsoft.com/office/drawing/2014/main" val="10002"/>
                  </a:ext>
                </a:extLst>
              </a:tr>
              <a:tr h="2020790">
                <a:tc>
                  <a:txBody>
                    <a:bodyPr/>
                    <a:lstStyle/>
                    <a:p>
                      <a:pPr algn="ctr" rtl="1" fontAlgn="t"/>
                      <a:br>
                        <a:rPr lang="en-US" sz="800" u="none" strike="noStrike" dirty="0">
                          <a:effectLst/>
                        </a:rPr>
                      </a:br>
                      <a:r>
                        <a:rPr lang="en-US" sz="800" u="none" strike="noStrike" dirty="0">
                          <a:effectLst/>
                        </a:rPr>
                        <a:t>Customer Value Proposition</a:t>
                      </a:r>
                      <a:br>
                        <a:rPr lang="en-US" sz="800" u="none" strike="noStrike" dirty="0">
                          <a:effectLst/>
                        </a:rPr>
                      </a:br>
                      <a:br>
                        <a:rPr lang="en-US" sz="800" u="none" strike="noStrike" dirty="0">
                          <a:effectLst/>
                        </a:rPr>
                      </a:br>
                      <a:r>
                        <a:rPr lang="en-US" sz="800" u="none" strike="noStrike" dirty="0">
                          <a:effectLst/>
                        </a:rPr>
                        <a:t> UNDP</a:t>
                      </a:r>
                      <a:r>
                        <a:rPr lang="ar-JO" sz="800" u="none" strike="noStrike" dirty="0">
                          <a:effectLst/>
                        </a:rPr>
                        <a:t>والبنك الدولي: يتم الحصول على التمويل من هذه المنظمات  من خلال البرامج التنموية المطروحة من قبلها، والتي تهدف من خلالها إلى تعزيز سيادة القانون وتحقيق أهداف التنمية المستدامة. وبالتالي ستنظر هذه المنظمات إلى المخرجات التي سيحققها البرنامج سواء من حيث التطوير التقني أو القانوني.</a:t>
                      </a:r>
                      <a:endParaRPr lang="ar-JO" sz="800" b="0" i="0" u="none" strike="noStrike" dirty="0">
                        <a:solidFill>
                          <a:srgbClr val="000000"/>
                        </a:solidFill>
                        <a:effectLst/>
                        <a:latin typeface="Calibri"/>
                      </a:endParaRPr>
                    </a:p>
                  </a:txBody>
                  <a:tcPr marL="5731" marR="5731" marT="5731"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35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marL="0" indent="0">
              <a:lnSpc>
                <a:spcPct val="150000"/>
              </a:lnSpc>
              <a:buNone/>
            </a:pPr>
            <a:r>
              <a:rPr lang="en-US" b="1" dirty="0"/>
              <a:t> Cost Structures</a:t>
            </a:r>
            <a:r>
              <a:rPr lang="ar-JO" b="1" dirty="0"/>
              <a:t> </a:t>
            </a:r>
            <a:r>
              <a:rPr lang="en-US" b="1" dirty="0"/>
              <a:t>(annually)</a:t>
            </a:r>
          </a:p>
        </p:txBody>
      </p:sp>
      <p:graphicFrame>
        <p:nvGraphicFramePr>
          <p:cNvPr id="4" name="Table 3"/>
          <p:cNvGraphicFramePr>
            <a:graphicFrameLocks noGrp="1"/>
          </p:cNvGraphicFramePr>
          <p:nvPr>
            <p:extLst>
              <p:ext uri="{D42A27DB-BD31-4B8C-83A1-F6EECF244321}">
                <p14:modId xmlns:p14="http://schemas.microsoft.com/office/powerpoint/2010/main" val="2431375412"/>
              </p:ext>
            </p:extLst>
          </p:nvPr>
        </p:nvGraphicFramePr>
        <p:xfrm>
          <a:off x="914401" y="1752600"/>
          <a:ext cx="7467599" cy="3479574"/>
        </p:xfrm>
        <a:graphic>
          <a:graphicData uri="http://schemas.openxmlformats.org/drawingml/2006/table">
            <a:tbl>
              <a:tblPr firstRow="1" bandRow="1">
                <a:tableStyleId>{3B4B98B0-60AC-42C2-AFA5-B58CD77FA1E5}</a:tableStyleId>
              </a:tblPr>
              <a:tblGrid>
                <a:gridCol w="1956321">
                  <a:extLst>
                    <a:ext uri="{9D8B030D-6E8A-4147-A177-3AD203B41FA5}">
                      <a16:colId xmlns:a16="http://schemas.microsoft.com/office/drawing/2014/main" val="20000"/>
                    </a:ext>
                  </a:extLst>
                </a:gridCol>
                <a:gridCol w="1973994">
                  <a:extLst>
                    <a:ext uri="{9D8B030D-6E8A-4147-A177-3AD203B41FA5}">
                      <a16:colId xmlns:a16="http://schemas.microsoft.com/office/drawing/2014/main" val="20001"/>
                    </a:ext>
                  </a:extLst>
                </a:gridCol>
                <a:gridCol w="3537284">
                  <a:extLst>
                    <a:ext uri="{9D8B030D-6E8A-4147-A177-3AD203B41FA5}">
                      <a16:colId xmlns:a16="http://schemas.microsoft.com/office/drawing/2014/main" val="20002"/>
                    </a:ext>
                  </a:extLst>
                </a:gridCol>
              </a:tblGrid>
              <a:tr h="482439">
                <a:tc gridSpan="2">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2400" dirty="0">
                          <a:latin typeface="Simplified Arabic" pitchFamily="18" charset="-78"/>
                          <a:cs typeface="Simplified Arabic" pitchFamily="18" charset="-78"/>
                        </a:rPr>
                        <a:t>تشغيل</a:t>
                      </a:r>
                      <a:endParaRPr lang="en-US" sz="2400" dirty="0">
                        <a:latin typeface="Simplified Arabic" pitchFamily="18" charset="-78"/>
                        <a:cs typeface="Simplified Arabic" pitchFamily="18" charset="-78"/>
                      </a:endParaRPr>
                    </a:p>
                  </a:txBody>
                  <a:tcP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rtl="1"/>
                      <a:r>
                        <a:rPr lang="ar-JO" sz="2400" dirty="0">
                          <a:latin typeface="Simplified Arabic" pitchFamily="18" charset="-78"/>
                          <a:cs typeface="Simplified Arabic" pitchFamily="18" charset="-78"/>
                        </a:rPr>
                        <a:t>تأسيس</a:t>
                      </a:r>
                      <a:endParaRPr lang="en-US" sz="2400"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73504">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2000" b="1" dirty="0">
                          <a:latin typeface="Simplified Arabic" pitchFamily="18" charset="-78"/>
                          <a:cs typeface="Simplified Arabic" pitchFamily="18" charset="-78"/>
                        </a:rPr>
                        <a:t>متغير</a:t>
                      </a:r>
                      <a:endParaRPr lang="en-US" sz="2000" b="1" dirty="0">
                        <a:latin typeface="Simplified Arabic" pitchFamily="18" charset="-78"/>
                        <a:cs typeface="Simplified Arabic" pitchFamily="18" charset="-78"/>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2000" b="1" dirty="0">
                          <a:latin typeface="Simplified Arabic" pitchFamily="18" charset="-78"/>
                          <a:cs typeface="Simplified Arabic" pitchFamily="18" charset="-78"/>
                        </a:rPr>
                        <a:t>ثابت</a:t>
                      </a:r>
                      <a:endParaRPr lang="en-US" sz="2000" b="1"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JO" sz="1800" b="0"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057">
                <a:tc>
                  <a:txBody>
                    <a:bodyPr/>
                    <a:lstStyle/>
                    <a:p>
                      <a:pPr algn="ctr" rtl="1"/>
                      <a:r>
                        <a:rPr lang="ar-JO" sz="1800" dirty="0">
                          <a:latin typeface="Simplified Arabic" pitchFamily="18" charset="-78"/>
                          <a:cs typeface="Simplified Arabic" pitchFamily="18" charset="-78"/>
                        </a:rPr>
                        <a:t>أجور العمال</a:t>
                      </a:r>
                      <a:r>
                        <a:rPr lang="ar-JO" sz="1800" baseline="0" dirty="0">
                          <a:latin typeface="Simplified Arabic" pitchFamily="18" charset="-78"/>
                          <a:cs typeface="Simplified Arabic" pitchFamily="18" charset="-78"/>
                        </a:rPr>
                        <a:t> </a:t>
                      </a:r>
                      <a:r>
                        <a:rPr lang="ar-JO" sz="1800" dirty="0">
                          <a:latin typeface="Simplified Arabic" pitchFamily="18" charset="-78"/>
                          <a:cs typeface="Simplified Arabic" pitchFamily="18" charset="-78"/>
                        </a:rPr>
                        <a:t>(1000$)</a:t>
                      </a:r>
                      <a:endParaRPr lang="en-US" b="1" dirty="0">
                        <a:latin typeface="Simplified Arabic" pitchFamily="18" charset="-78"/>
                        <a:cs typeface="Simplified Arabic" pitchFamily="18" charset="-78"/>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رواتب (72000$)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أجهزة حاسوب</a:t>
                      </a:r>
                      <a:r>
                        <a:rPr lang="ar-JO" sz="1800" baseline="0" dirty="0">
                          <a:latin typeface="Simplified Arabic" pitchFamily="18" charset="-78"/>
                          <a:cs typeface="Simplified Arabic" pitchFamily="18" charset="-78"/>
                        </a:rPr>
                        <a:t> </a:t>
                      </a:r>
                      <a:r>
                        <a:rPr lang="ar-JO" sz="1800" dirty="0">
                          <a:latin typeface="Simplified Arabic" pitchFamily="18" charset="-78"/>
                          <a:cs typeface="Simplified Arabic" pitchFamily="18" charset="-78"/>
                        </a:rPr>
                        <a:t>(7500$)</a:t>
                      </a:r>
                      <a:endParaRPr lang="en-US" sz="1800" b="0"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72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صيانة</a:t>
                      </a:r>
                      <a:r>
                        <a:rPr lang="ar-JO" sz="1800" baseline="0" dirty="0">
                          <a:latin typeface="Simplified Arabic" pitchFamily="18" charset="-78"/>
                          <a:cs typeface="Simplified Arabic" pitchFamily="18" charset="-78"/>
                        </a:rPr>
                        <a:t> (1000$)</a:t>
                      </a:r>
                      <a:endParaRPr lang="en-US" sz="1800" dirty="0">
                        <a:latin typeface="Simplified Arabic" pitchFamily="18" charset="-78"/>
                        <a:cs typeface="Simplified Arabic" pitchFamily="18" charset="-78"/>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قرطاسية (1200$)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سيرفرات جديدة متطورة</a:t>
                      </a:r>
                      <a:r>
                        <a:rPr lang="ar-JO" sz="1800" baseline="0" dirty="0">
                          <a:latin typeface="Simplified Arabic" pitchFamily="18" charset="-78"/>
                          <a:cs typeface="Simplified Arabic" pitchFamily="18" charset="-78"/>
                        </a:rPr>
                        <a:t> </a:t>
                      </a:r>
                      <a:r>
                        <a:rPr lang="ar-JO" sz="1800" dirty="0">
                          <a:latin typeface="Simplified Arabic" pitchFamily="18" charset="-78"/>
                          <a:cs typeface="Simplified Arabic" pitchFamily="18" charset="-78"/>
                        </a:rPr>
                        <a:t>(15000$)</a:t>
                      </a:r>
                      <a:endParaRPr lang="ar-JO" sz="1800" b="0" dirty="0">
                        <a:latin typeface="Simplified Arabic" pitchFamily="18" charset="-78"/>
                        <a:cs typeface="Simplified Arabic" pitchFamily="18" charset="-78"/>
                      </a:endParaRPr>
                    </a:p>
                    <a:p>
                      <a:pPr algn="ctr" rtl="1"/>
                      <a:endParaRPr lang="en-US" b="1"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8829">
                <a:tc>
                  <a:txBody>
                    <a:bodyPr/>
                    <a:lstStyle/>
                    <a:p>
                      <a:pPr algn="ctr" rtl="1"/>
                      <a:endParaRPr lang="en-US" b="1" dirty="0">
                        <a:latin typeface="Simplified Arabic" pitchFamily="18" charset="-78"/>
                        <a:cs typeface="Simplified Arabic" pitchFamily="18" charset="-78"/>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ضيافة (1200$)</a:t>
                      </a:r>
                    </a:p>
                    <a:p>
                      <a:pPr algn="ctr" rtl="1"/>
                      <a:endParaRPr lang="en-US" b="1"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endParaRPr lang="en-US" b="1"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75414">
                <a:tc>
                  <a:txBody>
                    <a:bodyPr/>
                    <a:lstStyle/>
                    <a:p>
                      <a:pPr algn="ctr" rtl="1"/>
                      <a:endParaRPr lang="en-US" b="1" dirty="0">
                        <a:latin typeface="Simplified Arabic" pitchFamily="18" charset="-78"/>
                        <a:cs typeface="Simplified Arabic" pitchFamily="18" charset="-78"/>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JO" sz="1800" dirty="0">
                          <a:latin typeface="Simplified Arabic" pitchFamily="18" charset="-78"/>
                          <a:cs typeface="Simplified Arabic" pitchFamily="18" charset="-78"/>
                        </a:rPr>
                        <a:t>مواصلات(2400$)</a:t>
                      </a:r>
                      <a:endParaRPr lang="en-US" sz="1800" dirty="0">
                        <a:latin typeface="Simplified Arabic" pitchFamily="18" charset="-78"/>
                        <a:cs typeface="Simplified Arabic" pitchFamily="18" charset="-78"/>
                      </a:endParaRPr>
                    </a:p>
                    <a:p>
                      <a:pPr algn="ctr" rtl="1"/>
                      <a:endParaRPr lang="en-US" b="1"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endParaRPr lang="en-US" b="1" dirty="0">
                        <a:latin typeface="Simplified Arabic" pitchFamily="18" charset="-78"/>
                        <a:cs typeface="Simplified Arabic" pitchFamily="18" charset="-78"/>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1587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6"/>
                </a:solidFill>
              </a:rPr>
              <a:t>Data Management Plan</a:t>
            </a:r>
            <a:endParaRPr lang="en-US" sz="3200" dirty="0">
              <a:solidFill>
                <a:schemeClr val="accent6"/>
              </a:solidFill>
            </a:endParaRPr>
          </a:p>
        </p:txBody>
      </p:sp>
      <p:sp>
        <p:nvSpPr>
          <p:cNvPr id="3" name="Content Placeholder 2"/>
          <p:cNvSpPr>
            <a:spLocks noGrp="1"/>
          </p:cNvSpPr>
          <p:nvPr>
            <p:ph idx="1"/>
          </p:nvPr>
        </p:nvSpPr>
        <p:spPr>
          <a:xfrm>
            <a:off x="457200" y="1447800"/>
            <a:ext cx="8229600" cy="5029200"/>
          </a:xfrm>
        </p:spPr>
        <p:txBody>
          <a:bodyPr/>
          <a:lstStyle/>
          <a:p>
            <a:pPr marL="457200" indent="-457200">
              <a:lnSpc>
                <a:spcPct val="150000"/>
              </a:lnSpc>
              <a:buFont typeface="+mj-lt"/>
              <a:buAutoNum type="arabicPeriod"/>
            </a:pPr>
            <a:r>
              <a:rPr lang="en-US" b="1" dirty="0">
                <a:latin typeface="Simplified Arabic"/>
                <a:ea typeface="Calibri"/>
              </a:rPr>
              <a:t>Data &amp; Data Collection:</a:t>
            </a:r>
            <a:endParaRPr lang="ar-JO" dirty="0"/>
          </a:p>
          <a:p>
            <a:pPr marL="0" indent="0" algn="r" rtl="1">
              <a:lnSpc>
                <a:spcPct val="150000"/>
              </a:lnSpc>
              <a:buNone/>
            </a:pPr>
            <a:r>
              <a:rPr lang="ar-JO" sz="2000" dirty="0">
                <a:latin typeface="Simplified Arabic" pitchFamily="18" charset="-78"/>
                <a:cs typeface="Simplified Arabic" pitchFamily="18" charset="-78"/>
              </a:rPr>
              <a:t>يوجد في المقتفي بيانات متعددة والتي يتم تحديثها باستمرار وفقاً للتشريعات والأحكام القضائية التي تصدر في فلسطين، تتمثل هذه البيانات بما يلي:</a:t>
            </a:r>
            <a:endParaRPr lang="en-US" sz="2000" dirty="0">
              <a:latin typeface="Simplified Arabic" pitchFamily="18" charset="-78"/>
              <a:cs typeface="Simplified Arabic" pitchFamily="18" charset="-78"/>
            </a:endParaRPr>
          </a:p>
          <a:p>
            <a:pPr lvl="0" algn="just" rtl="1">
              <a:lnSpc>
                <a:spcPct val="150000"/>
              </a:lnSpc>
            </a:pPr>
            <a:r>
              <a:rPr lang="ar-JO" sz="2000" dirty="0"/>
              <a:t>قاعدة التشريعات "</a:t>
            </a:r>
            <a:r>
              <a:rPr lang="en-US" sz="2000" dirty="0"/>
              <a:t>Databases</a:t>
            </a:r>
            <a:r>
              <a:rPr lang="ar-JO" sz="2000" dirty="0"/>
              <a:t>": وهي التي تحتوي على جميع التشريعات التي سنت في فلسطين من فترة الحكم العثماني حتى آخر التشريعات الصادرة عن السلطة الوطنية الفلسطينية. جُمعت هذه التشريعات من مصادرها الرسمية، والتي تتمثل حالياً بجريدة الوقائع الفلسطينية الصادرة عن ديوان الفتوى والتشريع، والتي تصدر بشكل دوري كل شهر.</a:t>
            </a:r>
          </a:p>
          <a:p>
            <a:pPr marL="0" lvl="0" indent="0" algn="just" rtl="1">
              <a:lnSpc>
                <a:spcPct val="150000"/>
              </a:lnSpc>
              <a:buNone/>
            </a:pPr>
            <a:r>
              <a:rPr lang="ar-JO" sz="2000" dirty="0"/>
              <a:t>(</a:t>
            </a:r>
            <a:r>
              <a:rPr lang="en-US" sz="2000" dirty="0">
                <a:hlinkClick r:id="rId2"/>
              </a:rPr>
              <a:t>https://bit.ly/3612GJm</a:t>
            </a:r>
            <a:r>
              <a:rPr lang="ar-JO" sz="2000" dirty="0"/>
              <a:t>)  </a:t>
            </a:r>
            <a:endParaRPr lang="en-US" sz="2000" dirty="0"/>
          </a:p>
          <a:p>
            <a:pPr algn="r" rtl="1">
              <a:lnSpc>
                <a:spcPct val="150000"/>
              </a:lnSpc>
            </a:pPr>
            <a:endParaRPr lang="ar-JO" b="1" dirty="0">
              <a:solidFill>
                <a:schemeClr val="accent6"/>
              </a:solidFill>
              <a:latin typeface="Simplified Arabic"/>
              <a:ea typeface="Calibri"/>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4789809"/>
            <a:ext cx="2209800" cy="1943933"/>
          </a:xfrm>
          <a:prstGeom prst="rect">
            <a:avLst/>
          </a:prstGeom>
        </p:spPr>
      </p:pic>
    </p:spTree>
    <p:extLst>
      <p:ext uri="{BB962C8B-B14F-4D97-AF65-F5344CB8AC3E}">
        <p14:creationId xmlns:p14="http://schemas.microsoft.com/office/powerpoint/2010/main" val="244653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a:bodyPr>
          <a:lstStyle/>
          <a:p>
            <a:pPr algn="just" rtl="1"/>
            <a:r>
              <a:rPr lang="ar-JO" sz="2000" dirty="0">
                <a:latin typeface="Simplified Arabic" pitchFamily="18" charset="-78"/>
                <a:ea typeface="Calibri"/>
              </a:rPr>
              <a:t>قاعدة الأحكام النظامية:</a:t>
            </a:r>
          </a:p>
          <a:p>
            <a:pPr marL="0" indent="0" algn="just" rtl="1">
              <a:buNone/>
            </a:pPr>
            <a:r>
              <a:rPr lang="ar-JO" sz="2000" dirty="0">
                <a:latin typeface="Simplified Arabic" pitchFamily="18" charset="-78"/>
                <a:ea typeface="Calibri"/>
              </a:rPr>
              <a:t> تحتوي على جميع الأحكام القضائية الصادرة عن المحاكم العليا الفلسطينية من العام 1994 حتى الآن. يتم الحصول على هذه الأحكام بالتعاون مع مجلس القضاء الأعلى، من خلال منح المعهد إمكانية الوصول إلى الميزان، بصورة دورية شهرية، تكون هذه الأحكام على هيئة </a:t>
            </a:r>
            <a:r>
              <a:rPr lang="en-US" sz="2000" dirty="0">
                <a:latin typeface="Simplified Arabic" pitchFamily="18" charset="-78"/>
                <a:ea typeface="Calibri"/>
              </a:rPr>
              <a:t>Word</a:t>
            </a:r>
            <a:r>
              <a:rPr lang="ar-JO" sz="2000" dirty="0">
                <a:latin typeface="Simplified Arabic" pitchFamily="18" charset="-78"/>
                <a:ea typeface="Calibri"/>
              </a:rPr>
              <a:t>. تخزن في المقتفي </a:t>
            </a:r>
            <a:r>
              <a:rPr lang="en-US" sz="2000" dirty="0">
                <a:latin typeface="Simplified Arabic" pitchFamily="18" charset="-78"/>
                <a:ea typeface="Calibri"/>
              </a:rPr>
              <a:t>PDF</a:t>
            </a:r>
            <a:r>
              <a:rPr lang="ar-JO" sz="2000" dirty="0">
                <a:latin typeface="Simplified Arabic" pitchFamily="18" charset="-78"/>
                <a:ea typeface="Calibri"/>
              </a:rPr>
              <a:t> و</a:t>
            </a:r>
            <a:r>
              <a:rPr lang="en-US" sz="2000" dirty="0">
                <a:latin typeface="Simplified Arabic" pitchFamily="18" charset="-78"/>
                <a:ea typeface="Calibri"/>
              </a:rPr>
              <a:t>XML</a:t>
            </a:r>
            <a:r>
              <a:rPr lang="ar-JO" sz="2000" dirty="0">
                <a:latin typeface="Simplified Arabic" pitchFamily="18" charset="-78"/>
                <a:ea typeface="Calibri"/>
              </a:rPr>
              <a:t> وتظهر للمستخدم (</a:t>
            </a:r>
            <a:r>
              <a:rPr lang="en-US" sz="2000" dirty="0">
                <a:latin typeface="Simplified Arabic" pitchFamily="18" charset="-78"/>
                <a:ea typeface="Calibri"/>
              </a:rPr>
              <a:t>HTML &amp; PDF</a:t>
            </a:r>
            <a:r>
              <a:rPr lang="ar-JO" sz="2000" dirty="0">
                <a:latin typeface="Simplified Arabic" pitchFamily="18" charset="-78"/>
                <a:ea typeface="Calibri"/>
              </a:rPr>
              <a:t>). حيث يكون الحكم الذي على صيغة </a:t>
            </a:r>
            <a:r>
              <a:rPr lang="en-US" sz="2000" dirty="0">
                <a:latin typeface="Simplified Arabic" pitchFamily="18" charset="-78"/>
                <a:ea typeface="Calibri"/>
              </a:rPr>
              <a:t>PDF</a:t>
            </a:r>
            <a:r>
              <a:rPr lang="ar-JO" sz="2000" dirty="0">
                <a:latin typeface="Simplified Arabic" pitchFamily="18" charset="-78"/>
                <a:ea typeface="Calibri"/>
              </a:rPr>
              <a:t> عبارة عن صورة الحكم كما تم الحصول عليه من الميزان، دون أي إضافات. أما الحكم على صيغة </a:t>
            </a:r>
            <a:r>
              <a:rPr lang="en-US" sz="2000" dirty="0">
                <a:latin typeface="Simplified Arabic" pitchFamily="18" charset="-78"/>
                <a:ea typeface="Calibri"/>
              </a:rPr>
              <a:t>XML</a:t>
            </a:r>
            <a:r>
              <a:rPr lang="ar-JO" sz="2000" dirty="0">
                <a:latin typeface="Simplified Arabic" pitchFamily="18" charset="-78"/>
                <a:ea typeface="Calibri"/>
              </a:rPr>
              <a:t> فيتم فهرسة محتوياته لتسهيل قرائته والانتقال فيه لما يهم القارئ بسهولة، وتتم عملية الفهرسة "</a:t>
            </a:r>
            <a:r>
              <a:rPr lang="en-US" sz="2000" dirty="0">
                <a:latin typeface="Simplified Arabic" pitchFamily="18" charset="-78"/>
                <a:ea typeface="Calibri"/>
              </a:rPr>
              <a:t>data annotation</a:t>
            </a:r>
            <a:r>
              <a:rPr lang="ar-JO" sz="2000" dirty="0">
                <a:latin typeface="Simplified Arabic" pitchFamily="18" charset="-78"/>
                <a:ea typeface="Calibri"/>
              </a:rPr>
              <a:t>" يدوياً من خلال الدائرة القانونية في معهد الحقوق بجامعة بيرزيت.</a:t>
            </a:r>
          </a:p>
          <a:p>
            <a:pPr marL="0" indent="0" algn="just" rtl="1">
              <a:buNone/>
            </a:pPr>
            <a:r>
              <a:rPr lang="ar-JO" sz="2000" dirty="0">
                <a:latin typeface="Simplified Arabic" pitchFamily="18" charset="-78"/>
              </a:rPr>
              <a:t>(</a:t>
            </a:r>
            <a:r>
              <a:rPr lang="en-US" sz="2000" dirty="0">
                <a:latin typeface="Simplified Arabic" pitchFamily="18" charset="-78"/>
                <a:hlinkClick r:id="rId2"/>
              </a:rPr>
              <a:t>https://bit.ly/3BhBZM9</a:t>
            </a:r>
            <a:r>
              <a:rPr lang="ar-JO" sz="2000" dirty="0">
                <a:latin typeface="Simplified Arabic" pitchFamily="18" charset="-78"/>
              </a:rPr>
              <a:t>) </a:t>
            </a:r>
            <a:endParaRPr lang="en-US" sz="2000" dirty="0">
              <a:latin typeface="Simplified Arabic" pitchFamily="18" charset="-7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208981"/>
            <a:ext cx="3200400" cy="2175552"/>
          </a:xfrm>
          <a:prstGeom prst="rect">
            <a:avLst/>
          </a:prstGeom>
        </p:spPr>
      </p:pic>
    </p:spTree>
    <p:extLst>
      <p:ext uri="{BB962C8B-B14F-4D97-AF65-F5344CB8AC3E}">
        <p14:creationId xmlns:p14="http://schemas.microsoft.com/office/powerpoint/2010/main" val="22918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lstStyle/>
          <a:p>
            <a:pPr algn="just" rtl="1"/>
            <a:r>
              <a:rPr lang="ar-JO" sz="2000" dirty="0"/>
              <a:t>قاعدة الأحكام الدينية: </a:t>
            </a:r>
          </a:p>
          <a:p>
            <a:pPr marL="0" lvl="0" indent="0" algn="just" rtl="1">
              <a:buNone/>
            </a:pPr>
            <a:r>
              <a:rPr lang="ar-JO" sz="2000" dirty="0"/>
              <a:t>تحتوي على بعض الأحكام القضائية الصادرة عن المحاكم الشرعية العليا من العام 1989 حتى الآن. يتم الحصول على هذه الأحكام بالتعاون مع المحاكم الشرعية في المحافظات. تخزن في المقتفي </a:t>
            </a:r>
            <a:r>
              <a:rPr lang="en-US" sz="2000" dirty="0"/>
              <a:t>PDF</a:t>
            </a:r>
            <a:r>
              <a:rPr lang="ar-JO" sz="2000" dirty="0"/>
              <a:t> و</a:t>
            </a:r>
            <a:r>
              <a:rPr lang="en-US" sz="2000" dirty="0"/>
              <a:t>XML</a:t>
            </a:r>
            <a:r>
              <a:rPr lang="ar-JO" sz="2000" dirty="0"/>
              <a:t> وتظهر للمستخدم (</a:t>
            </a:r>
            <a:r>
              <a:rPr lang="en-US" sz="2000" dirty="0"/>
              <a:t>HTML &amp; PDF</a:t>
            </a:r>
            <a:r>
              <a:rPr lang="ar-JO" sz="2000" dirty="0"/>
              <a:t>). حيث يكون الحكم الذي على صيغة </a:t>
            </a:r>
            <a:r>
              <a:rPr lang="en-US" sz="2000" dirty="0"/>
              <a:t>PDF</a:t>
            </a:r>
            <a:r>
              <a:rPr lang="ar-JO" sz="2000" dirty="0"/>
              <a:t> عبارة عن صورة الحكم دون أي إضافات. أما الحكم على صيغة </a:t>
            </a:r>
            <a:r>
              <a:rPr lang="en-US" sz="2000" dirty="0"/>
              <a:t>XML</a:t>
            </a:r>
            <a:r>
              <a:rPr lang="ar-JO" sz="2000" dirty="0"/>
              <a:t> فيتم فهرسة محتوياته لتسهيل قرائته والانتقال فيه لما يهم القارئ بسهولة، وتتم عملية الفهرسة "</a:t>
            </a:r>
            <a:r>
              <a:rPr lang="en-US" sz="2000" dirty="0"/>
              <a:t>data annotation</a:t>
            </a:r>
            <a:r>
              <a:rPr lang="ar-JO" sz="2000" dirty="0"/>
              <a:t>" يدوياً من خلال الدائرة القانونية في معهد الحقوق بجامعة بيرزيت.</a:t>
            </a:r>
          </a:p>
          <a:p>
            <a:pPr lvl="0" algn="just" rtl="1"/>
            <a:r>
              <a:rPr lang="ar-JO" sz="2000" dirty="0"/>
              <a:t>ومن البيانات التي يحتوي عليها المقتفي أيضاً، والتي ستساعد في تطوير آلية البحث؛ المكنز القانوني: وهو عبارة عن المصطلحات القانونية التي تم تجميعها من النصوص الكاملة لبنك المعلومات القانونية لمعهد الحقوق. وتشتمل هذه المصطلحات على المصطلح القانوني الأعم والأضيق والمصطلحات المترابطة معه والمصطلح باللغة الإنجليزية، تكون هذه المصطلحات على صيغة </a:t>
            </a:r>
            <a:r>
              <a:rPr lang="en-US" sz="2000" dirty="0"/>
              <a:t>text</a:t>
            </a:r>
            <a:r>
              <a:rPr lang="ar-JO" sz="2000" dirty="0"/>
              <a:t>. </a:t>
            </a:r>
          </a:p>
          <a:p>
            <a:pPr algn="just" rtl="1"/>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18204"/>
            <a:ext cx="2239796" cy="2239796"/>
          </a:xfrm>
          <a:prstGeom prst="rect">
            <a:avLst/>
          </a:prstGeom>
        </p:spPr>
      </p:pic>
    </p:spTree>
    <p:extLst>
      <p:ext uri="{BB962C8B-B14F-4D97-AF65-F5344CB8AC3E}">
        <p14:creationId xmlns:p14="http://schemas.microsoft.com/office/powerpoint/2010/main" val="278390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a:bodyPr>
          <a:lstStyle/>
          <a:p>
            <a:pPr algn="just" rtl="1">
              <a:lnSpc>
                <a:spcPct val="150000"/>
              </a:lnSpc>
            </a:pPr>
            <a:r>
              <a:rPr lang="ar-JO" sz="2000" dirty="0"/>
              <a:t>ومن البيانات التي يخزنها المقتفي، بيانات المستخدم </a:t>
            </a:r>
            <a:r>
              <a:rPr lang="en-US" sz="2000" dirty="0"/>
              <a:t>“Logs”</a:t>
            </a:r>
            <a:r>
              <a:rPr lang="ar-JO" sz="2000" dirty="0"/>
              <a:t>. والتي تشمل بريد المستخدم الالكتروني واسمه ورقمه والمؤسسة التي يعمل بها والغرض من الاستخدام. فمن خلال هذه البيانات يقوم المقتفي بتخزين تحركات المستخدم ومجالات بحثه والمدة التي يقضيها في كل بحث. تساعدنا هذه البيانات على تطوير نتيجة البحث لتصبح أكثر تعلقاً بموضوعه، إلا أن طريقة تسجيل هذه البيانات بحاجة إلى إعادة تنظيم وتخطيط بطريقة تمكنا من الاستفادة منها مستقبلاً.</a:t>
            </a:r>
            <a:endParaRPr lang="en-US" sz="2000" dirty="0"/>
          </a:p>
          <a:p>
            <a:pPr marL="0" indent="0" algn="just" rtl="1">
              <a:lnSpc>
                <a:spcPct val="150000"/>
              </a:lnSpc>
              <a:buNone/>
            </a:pPr>
            <a:r>
              <a:rPr lang="ar-JO" sz="2000" dirty="0"/>
              <a:t>من الممكن فيما بعد العمل على تطوير بيانات المستخدم، لتشمل فئة المستخدم والذي من الممكن أن يكون: طالب قانون أو باحث أو محامي أو قاضي...، والمدة الزمنية التي يقضيها المستخدم في قراءة نتيجة البحث، وعدد المرات التي لا يظهر بها للمستخدم نتيجة، فهذه البيانات لا يتم تخزينها بالوقت الحالي، إلا أنها من الممكن أن تساعدنا في دراسة سلوك المستخدم عن طريق ربطها بتخصصه وتحركاته والاستفادة منها في تطوير البحث ونتيجته. </a:t>
            </a:r>
            <a:endParaRPr lang="en-US" sz="2000" dirty="0"/>
          </a:p>
          <a:p>
            <a:pPr lvl="0" algn="just" rtl="1"/>
            <a:endParaRPr lang="en-US" dirty="0"/>
          </a:p>
          <a:p>
            <a:pPr algn="just" rt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5099957"/>
            <a:ext cx="1752600" cy="1752600"/>
          </a:xfrm>
          <a:prstGeom prst="rect">
            <a:avLst/>
          </a:prstGeom>
        </p:spPr>
      </p:pic>
    </p:spTree>
    <p:extLst>
      <p:ext uri="{BB962C8B-B14F-4D97-AF65-F5344CB8AC3E}">
        <p14:creationId xmlns:p14="http://schemas.microsoft.com/office/powerpoint/2010/main" val="4004394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204</TotalTime>
  <Words>1766</Words>
  <Application>Microsoft Office PowerPoint</Application>
  <PresentationFormat>On-screen Show (4:3)</PresentationFormat>
  <Paragraphs>135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 مشروع المقتفي</vt:lpstr>
      <vt:lpstr>المشكلة والحل:</vt:lpstr>
      <vt:lpstr>Social Business Model:</vt:lpstr>
      <vt:lpstr>PowerPoint Presentation</vt:lpstr>
      <vt:lpstr>PowerPoint Presentation</vt:lpstr>
      <vt:lpstr>Data Management Plan</vt:lpstr>
      <vt:lpstr>PowerPoint Presentation</vt:lpstr>
      <vt:lpstr>PowerPoint Presentation</vt:lpstr>
      <vt:lpstr>PowerPoint Presentation</vt:lpstr>
      <vt:lpstr>2. Standards and metadata:</vt:lpstr>
      <vt:lpstr>PowerPoint Presentation</vt:lpstr>
      <vt:lpstr>PowerPoint Presentation</vt:lpstr>
      <vt:lpstr>3. Data Sharing:</vt:lpstr>
      <vt:lpstr>Confidentiality and Ethics Issues:</vt:lpstr>
      <vt:lpstr> Intellectual Property, Embargoes, and Protections: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مشروع المقتفي</dc:title>
  <dc:creator>Administrator</dc:creator>
  <cp:lastModifiedBy>Kawthar Amraish</cp:lastModifiedBy>
  <cp:revision>23</cp:revision>
  <dcterms:created xsi:type="dcterms:W3CDTF">2006-08-16T00:00:00Z</dcterms:created>
  <dcterms:modified xsi:type="dcterms:W3CDTF">2022-02-14T07:49:08Z</dcterms:modified>
</cp:coreProperties>
</file>