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58" r:id="rId6"/>
    <p:sldId id="259" r:id="rId7"/>
    <p:sldId id="262" r:id="rId8"/>
    <p:sldId id="263" r:id="rId9"/>
    <p:sldId id="269" r:id="rId10"/>
    <p:sldId id="264" r:id="rId11"/>
    <p:sldId id="266" r:id="rId12"/>
    <p:sldId id="267" r:id="rId13"/>
    <p:sldId id="268"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adeiry/RFI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lstStyle/>
          <a:p>
            <a:r>
              <a:rPr lang="fr-FR" dirty="0" smtClean="0"/>
              <a:t>Projet SMB214</a:t>
            </a:r>
            <a:br>
              <a:rPr lang="fr-FR" dirty="0" smtClean="0"/>
            </a:br>
            <a:r>
              <a:rPr lang="fr-FR" dirty="0" smtClean="0"/>
              <a:t>2016</a:t>
            </a:r>
            <a:endParaRPr lang="fr-FR" dirty="0"/>
          </a:p>
        </p:txBody>
      </p:sp>
      <p:sp>
        <p:nvSpPr>
          <p:cNvPr id="4" name="TextBox 3"/>
          <p:cNvSpPr txBox="1"/>
          <p:nvPr/>
        </p:nvSpPr>
        <p:spPr>
          <a:xfrm>
            <a:off x="2514600" y="4267200"/>
            <a:ext cx="4380302" cy="646331"/>
          </a:xfrm>
          <a:prstGeom prst="rect">
            <a:avLst/>
          </a:prstGeom>
          <a:noFill/>
        </p:spPr>
        <p:txBody>
          <a:bodyPr wrap="none" rtlCol="0">
            <a:spAutoFit/>
          </a:bodyPr>
          <a:lstStyle/>
          <a:p>
            <a:pPr algn="ctr"/>
            <a:r>
              <a:rPr lang="fr-FR" dirty="0" smtClean="0"/>
              <a:t>Nom de l’auditeur: </a:t>
            </a:r>
            <a:r>
              <a:rPr lang="fr-FR" dirty="0" err="1" smtClean="0"/>
              <a:t>Alaa</a:t>
            </a:r>
            <a:r>
              <a:rPr lang="fr-FR" dirty="0" smtClean="0"/>
              <a:t> Walid DAYRI</a:t>
            </a:r>
          </a:p>
          <a:p>
            <a:pPr algn="ctr"/>
            <a:r>
              <a:rPr lang="fr-FR" dirty="0" smtClean="0"/>
              <a:t>Lien </a:t>
            </a:r>
            <a:r>
              <a:rPr lang="fr-FR" dirty="0" err="1" smtClean="0"/>
              <a:t>GitHub</a:t>
            </a:r>
            <a:r>
              <a:rPr lang="fr-FR" dirty="0" smtClean="0"/>
              <a:t>: </a:t>
            </a:r>
            <a:r>
              <a:rPr lang="fr-FR" dirty="0" smtClean="0">
                <a:hlinkClick r:id="rId2"/>
              </a:rPr>
              <a:t>https://github.com/adeiry/RFID</a:t>
            </a:r>
            <a:endParaRPr lang="fr-FR" dirty="0" smtClean="0"/>
          </a:p>
        </p:txBody>
      </p:sp>
      <p:pic>
        <p:nvPicPr>
          <p:cNvPr id="5" name="Picture 4" descr="images.jpg"/>
          <p:cNvPicPr>
            <a:picLocks noChangeAspect="1"/>
          </p:cNvPicPr>
          <p:nvPr/>
        </p:nvPicPr>
        <p:blipFill>
          <a:blip r:embed="rId3"/>
          <a:stretch>
            <a:fillRect/>
          </a:stretch>
        </p:blipFill>
        <p:spPr>
          <a:xfrm>
            <a:off x="609600" y="533400"/>
            <a:ext cx="8001000" cy="800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9019"/>
            <a:ext cx="8229600" cy="2239962"/>
          </a:xfrm>
        </p:spPr>
        <p:txBody>
          <a:bodyPr>
            <a:noAutofit/>
          </a:bodyPr>
          <a:lstStyle/>
          <a:p>
            <a:r>
              <a:rPr lang="fr-FR" sz="6600" dirty="0" smtClean="0"/>
              <a:t>Les composants d’un système RFID</a:t>
            </a:r>
            <a:endParaRPr lang="fr-FR" sz="6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5325112" cy="646331"/>
          </a:xfrm>
          <a:prstGeom prst="rect">
            <a:avLst/>
          </a:prstGeom>
          <a:noFill/>
        </p:spPr>
        <p:txBody>
          <a:bodyPr wrap="none" rtlCol="0">
            <a:spAutoFit/>
          </a:bodyPr>
          <a:lstStyle/>
          <a:p>
            <a:r>
              <a:rPr lang="fr-FR" sz="3600" b="1" dirty="0" smtClean="0"/>
              <a:t>1-  L’étiquette électronique</a:t>
            </a:r>
            <a:endParaRPr lang="fr-FR" sz="3600" b="1" dirty="0"/>
          </a:p>
        </p:txBody>
      </p:sp>
      <p:pic>
        <p:nvPicPr>
          <p:cNvPr id="2050" name="Picture 2"/>
          <p:cNvPicPr>
            <a:picLocks noChangeAspect="1" noChangeArrowheads="1"/>
          </p:cNvPicPr>
          <p:nvPr/>
        </p:nvPicPr>
        <p:blipFill>
          <a:blip r:embed="rId2"/>
          <a:srcRect/>
          <a:stretch>
            <a:fillRect/>
          </a:stretch>
        </p:blipFill>
        <p:spPr bwMode="auto">
          <a:xfrm>
            <a:off x="2895600" y="2362200"/>
            <a:ext cx="3352800" cy="1811594"/>
          </a:xfrm>
          <a:prstGeom prst="rect">
            <a:avLst/>
          </a:prstGeom>
          <a:noFill/>
          <a:ln w="9525">
            <a:noFill/>
            <a:miter lim="800000"/>
            <a:headEnd/>
            <a:tailEnd/>
          </a:ln>
          <a:effectLst/>
        </p:spPr>
      </p:pic>
      <p:sp>
        <p:nvSpPr>
          <p:cNvPr id="4" name="TextBox 3"/>
          <p:cNvSpPr txBox="1"/>
          <p:nvPr/>
        </p:nvSpPr>
        <p:spPr>
          <a:xfrm>
            <a:off x="914400" y="1219200"/>
            <a:ext cx="4264437" cy="369332"/>
          </a:xfrm>
          <a:prstGeom prst="rect">
            <a:avLst/>
          </a:prstGeom>
          <a:noFill/>
        </p:spPr>
        <p:txBody>
          <a:bodyPr wrap="none" rtlCol="0">
            <a:spAutoFit/>
          </a:bodyPr>
          <a:lstStyle/>
          <a:p>
            <a:r>
              <a:rPr lang="fr-FR" dirty="0" smtClean="0"/>
              <a:t>Composée d’une puce reliée à une antenne</a:t>
            </a:r>
            <a:endParaRPr lang="fr-FR" dirty="0"/>
          </a:p>
        </p:txBody>
      </p:sp>
      <p:sp>
        <p:nvSpPr>
          <p:cNvPr id="5" name="TextBox 4"/>
          <p:cNvSpPr txBox="1"/>
          <p:nvPr/>
        </p:nvSpPr>
        <p:spPr>
          <a:xfrm>
            <a:off x="914400" y="1600200"/>
            <a:ext cx="6019800" cy="369332"/>
          </a:xfrm>
          <a:prstGeom prst="rect">
            <a:avLst/>
          </a:prstGeom>
          <a:noFill/>
        </p:spPr>
        <p:txBody>
          <a:bodyPr wrap="square" rtlCol="0">
            <a:spAutoFit/>
          </a:bodyPr>
          <a:lstStyle/>
          <a:p>
            <a:r>
              <a:rPr lang="fr-FR" dirty="0" smtClean="0"/>
              <a:t>Elle est lue par un lecteur qui capte et transmet l’information.</a:t>
            </a:r>
            <a:endParaRPr lang="fr-FR" dirty="0"/>
          </a:p>
        </p:txBody>
      </p:sp>
      <p:sp>
        <p:nvSpPr>
          <p:cNvPr id="6" name="TextBox 5"/>
          <p:cNvSpPr txBox="1"/>
          <p:nvPr/>
        </p:nvSpPr>
        <p:spPr>
          <a:xfrm>
            <a:off x="990600" y="4648200"/>
            <a:ext cx="4184159" cy="369332"/>
          </a:xfrm>
          <a:prstGeom prst="rect">
            <a:avLst/>
          </a:prstGeom>
          <a:noFill/>
        </p:spPr>
        <p:txBody>
          <a:bodyPr wrap="none" rtlCol="0">
            <a:spAutoFit/>
          </a:bodyPr>
          <a:lstStyle/>
          <a:p>
            <a:r>
              <a:rPr lang="fr-FR" dirty="0" smtClean="0"/>
              <a:t>On distingue 3 catégories d’étiquette RFID:</a:t>
            </a:r>
            <a:endParaRPr lang="fr-FR" dirty="0"/>
          </a:p>
        </p:txBody>
      </p:sp>
      <p:sp>
        <p:nvSpPr>
          <p:cNvPr id="7" name="TextBox 6"/>
          <p:cNvSpPr txBox="1"/>
          <p:nvPr/>
        </p:nvSpPr>
        <p:spPr>
          <a:xfrm>
            <a:off x="1066800" y="5105400"/>
            <a:ext cx="4849404" cy="369332"/>
          </a:xfrm>
          <a:prstGeom prst="rect">
            <a:avLst/>
          </a:prstGeom>
          <a:noFill/>
        </p:spPr>
        <p:txBody>
          <a:bodyPr wrap="none" rtlCol="0">
            <a:spAutoFit/>
          </a:bodyPr>
          <a:lstStyle/>
          <a:p>
            <a:r>
              <a:rPr lang="fr-FR" dirty="0" smtClean="0"/>
              <a:t>- Les étiquettes en lecture seule, non modifiables.</a:t>
            </a:r>
            <a:endParaRPr lang="fr-FR" dirty="0"/>
          </a:p>
        </p:txBody>
      </p:sp>
      <p:sp>
        <p:nvSpPr>
          <p:cNvPr id="8" name="TextBox 7"/>
          <p:cNvSpPr txBox="1"/>
          <p:nvPr/>
        </p:nvSpPr>
        <p:spPr>
          <a:xfrm>
            <a:off x="1066800" y="5486400"/>
            <a:ext cx="4804649" cy="369332"/>
          </a:xfrm>
          <a:prstGeom prst="rect">
            <a:avLst/>
          </a:prstGeom>
          <a:noFill/>
        </p:spPr>
        <p:txBody>
          <a:bodyPr wrap="none" rtlCol="0">
            <a:spAutoFit/>
          </a:bodyPr>
          <a:lstStyle/>
          <a:p>
            <a:r>
              <a:rPr lang="fr-FR" dirty="0" smtClean="0"/>
              <a:t>- Les étiquettes écriture une fois lecture multiple.</a:t>
            </a:r>
            <a:endParaRPr lang="fr-FR" dirty="0"/>
          </a:p>
        </p:txBody>
      </p:sp>
      <p:sp>
        <p:nvSpPr>
          <p:cNvPr id="9" name="TextBox 8"/>
          <p:cNvSpPr txBox="1"/>
          <p:nvPr/>
        </p:nvSpPr>
        <p:spPr>
          <a:xfrm>
            <a:off x="1066800" y="5867400"/>
            <a:ext cx="3713261" cy="369332"/>
          </a:xfrm>
          <a:prstGeom prst="rect">
            <a:avLst/>
          </a:prstGeom>
          <a:noFill/>
        </p:spPr>
        <p:txBody>
          <a:bodyPr wrap="none" rtlCol="0">
            <a:spAutoFit/>
          </a:bodyPr>
          <a:lstStyle/>
          <a:p>
            <a:r>
              <a:rPr lang="fr-FR" dirty="0" smtClean="0"/>
              <a:t>- Les étiquettes en lecture réécriture.</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90600"/>
            <a:ext cx="4473982" cy="369332"/>
          </a:xfrm>
          <a:prstGeom prst="rect">
            <a:avLst/>
          </a:prstGeom>
          <a:noFill/>
        </p:spPr>
        <p:txBody>
          <a:bodyPr wrap="none" rtlCol="0">
            <a:spAutoFit/>
          </a:bodyPr>
          <a:lstStyle/>
          <a:p>
            <a:r>
              <a:rPr lang="fr-FR" dirty="0" smtClean="0"/>
              <a:t>Par ailleurs, il existe 3 types d’étiquettes RFID:</a:t>
            </a:r>
            <a:endParaRPr lang="fr-FR" dirty="0"/>
          </a:p>
        </p:txBody>
      </p:sp>
      <p:sp>
        <p:nvSpPr>
          <p:cNvPr id="3" name="TextBox 2"/>
          <p:cNvSpPr txBox="1"/>
          <p:nvPr/>
        </p:nvSpPr>
        <p:spPr>
          <a:xfrm>
            <a:off x="685800" y="1600200"/>
            <a:ext cx="2466124" cy="369332"/>
          </a:xfrm>
          <a:prstGeom prst="rect">
            <a:avLst/>
          </a:prstGeom>
          <a:noFill/>
        </p:spPr>
        <p:txBody>
          <a:bodyPr wrap="none" rtlCol="0">
            <a:spAutoFit/>
          </a:bodyPr>
          <a:lstStyle/>
          <a:p>
            <a:r>
              <a:rPr lang="fr-FR" dirty="0" smtClean="0"/>
              <a:t>- </a:t>
            </a:r>
            <a:r>
              <a:rPr lang="fr-FR" b="1" dirty="0" smtClean="0"/>
              <a:t>Les étiquettes actives</a:t>
            </a:r>
            <a:r>
              <a:rPr lang="fr-FR" dirty="0" smtClean="0"/>
              <a:t>: </a:t>
            </a:r>
            <a:endParaRPr lang="fr-FR" dirty="0"/>
          </a:p>
        </p:txBody>
      </p:sp>
      <p:sp>
        <p:nvSpPr>
          <p:cNvPr id="4" name="TextBox 3"/>
          <p:cNvSpPr txBox="1"/>
          <p:nvPr/>
        </p:nvSpPr>
        <p:spPr>
          <a:xfrm>
            <a:off x="609600" y="2057400"/>
            <a:ext cx="8001000" cy="646331"/>
          </a:xfrm>
          <a:prstGeom prst="rect">
            <a:avLst/>
          </a:prstGeom>
          <a:noFill/>
        </p:spPr>
        <p:txBody>
          <a:bodyPr wrap="square" rtlCol="0">
            <a:spAutoFit/>
          </a:bodyPr>
          <a:lstStyle/>
          <a:p>
            <a:r>
              <a:rPr lang="fr-FR" dirty="0" smtClean="0"/>
              <a:t>Alimentées par leur propre batterie. Elles créent leur propre signal et envoient régulièrement des informations.</a:t>
            </a:r>
            <a:endParaRPr lang="fr-FR" dirty="0"/>
          </a:p>
        </p:txBody>
      </p:sp>
      <p:sp>
        <p:nvSpPr>
          <p:cNvPr id="5" name="TextBox 4"/>
          <p:cNvSpPr txBox="1"/>
          <p:nvPr/>
        </p:nvSpPr>
        <p:spPr>
          <a:xfrm>
            <a:off x="685800" y="3048000"/>
            <a:ext cx="2595967" cy="369332"/>
          </a:xfrm>
          <a:prstGeom prst="rect">
            <a:avLst/>
          </a:prstGeom>
          <a:noFill/>
        </p:spPr>
        <p:txBody>
          <a:bodyPr wrap="none" rtlCol="0">
            <a:spAutoFit/>
          </a:bodyPr>
          <a:lstStyle/>
          <a:p>
            <a:r>
              <a:rPr lang="fr-FR" dirty="0" smtClean="0"/>
              <a:t>- </a:t>
            </a:r>
            <a:r>
              <a:rPr lang="fr-FR" b="1" dirty="0" smtClean="0"/>
              <a:t>Les étiquettes passives</a:t>
            </a:r>
            <a:r>
              <a:rPr lang="fr-FR" dirty="0" smtClean="0"/>
              <a:t>: </a:t>
            </a:r>
            <a:endParaRPr lang="fr-FR" dirty="0"/>
          </a:p>
        </p:txBody>
      </p:sp>
      <p:sp>
        <p:nvSpPr>
          <p:cNvPr id="6" name="TextBox 5"/>
          <p:cNvSpPr txBox="1"/>
          <p:nvPr/>
        </p:nvSpPr>
        <p:spPr>
          <a:xfrm>
            <a:off x="609600" y="3581400"/>
            <a:ext cx="8001000" cy="646331"/>
          </a:xfrm>
          <a:prstGeom prst="rect">
            <a:avLst/>
          </a:prstGeom>
          <a:noFill/>
        </p:spPr>
        <p:txBody>
          <a:bodyPr wrap="square" rtlCol="0">
            <a:spAutoFit/>
          </a:bodyPr>
          <a:lstStyle/>
          <a:p>
            <a:r>
              <a:rPr lang="fr-FR" dirty="0" smtClean="0"/>
              <a:t>Alimentées par le champs électromagnétique du lecteur. Elles ne font que répondre à des interrogations et à des requêtes d’un lecteur.</a:t>
            </a:r>
            <a:endParaRPr lang="fr-FR" dirty="0"/>
          </a:p>
        </p:txBody>
      </p:sp>
      <p:sp>
        <p:nvSpPr>
          <p:cNvPr id="7" name="TextBox 6"/>
          <p:cNvSpPr txBox="1"/>
          <p:nvPr/>
        </p:nvSpPr>
        <p:spPr>
          <a:xfrm>
            <a:off x="685800" y="4495800"/>
            <a:ext cx="3116944" cy="369332"/>
          </a:xfrm>
          <a:prstGeom prst="rect">
            <a:avLst/>
          </a:prstGeom>
          <a:noFill/>
        </p:spPr>
        <p:txBody>
          <a:bodyPr wrap="none" rtlCol="0">
            <a:spAutoFit/>
          </a:bodyPr>
          <a:lstStyle/>
          <a:p>
            <a:r>
              <a:rPr lang="fr-FR" dirty="0" smtClean="0"/>
              <a:t>- </a:t>
            </a:r>
            <a:r>
              <a:rPr lang="fr-FR" b="1" dirty="0" smtClean="0"/>
              <a:t>Les étiquettes semi-passives</a:t>
            </a:r>
            <a:r>
              <a:rPr lang="fr-FR" dirty="0" smtClean="0"/>
              <a:t>: </a:t>
            </a:r>
            <a:endParaRPr lang="fr-FR" dirty="0"/>
          </a:p>
        </p:txBody>
      </p:sp>
      <p:sp>
        <p:nvSpPr>
          <p:cNvPr id="8" name="TextBox 7"/>
          <p:cNvSpPr txBox="1"/>
          <p:nvPr/>
        </p:nvSpPr>
        <p:spPr>
          <a:xfrm>
            <a:off x="609600" y="4953000"/>
            <a:ext cx="8001000" cy="646331"/>
          </a:xfrm>
          <a:prstGeom prst="rect">
            <a:avLst/>
          </a:prstGeom>
          <a:noFill/>
        </p:spPr>
        <p:txBody>
          <a:bodyPr wrap="square" rtlCol="0">
            <a:spAutoFit/>
          </a:bodyPr>
          <a:lstStyle/>
          <a:p>
            <a:r>
              <a:rPr lang="fr-FR" dirty="0" smtClean="0"/>
              <a:t>Utilisent leur propre batterie pour le calcul interne, et l’énergie émise par le lecteur pour la communication.</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2721386" cy="646331"/>
          </a:xfrm>
          <a:prstGeom prst="rect">
            <a:avLst/>
          </a:prstGeom>
          <a:noFill/>
        </p:spPr>
        <p:txBody>
          <a:bodyPr wrap="none" rtlCol="0">
            <a:spAutoFit/>
          </a:bodyPr>
          <a:lstStyle/>
          <a:p>
            <a:r>
              <a:rPr lang="fr-FR" sz="3600" b="1" dirty="0" smtClean="0"/>
              <a:t>2-  Le Lecteur</a:t>
            </a:r>
            <a:endParaRPr lang="fr-FR" sz="3600" b="1" dirty="0"/>
          </a:p>
        </p:txBody>
      </p:sp>
      <p:sp>
        <p:nvSpPr>
          <p:cNvPr id="3" name="TextBox 2"/>
          <p:cNvSpPr txBox="1"/>
          <p:nvPr/>
        </p:nvSpPr>
        <p:spPr>
          <a:xfrm>
            <a:off x="762000" y="1676400"/>
            <a:ext cx="7772400" cy="923330"/>
          </a:xfrm>
          <a:prstGeom prst="rect">
            <a:avLst/>
          </a:prstGeom>
          <a:noFill/>
        </p:spPr>
        <p:txBody>
          <a:bodyPr wrap="square" rtlCol="0">
            <a:spAutoFit/>
          </a:bodyPr>
          <a:lstStyle/>
          <a:p>
            <a:r>
              <a:rPr lang="fr-FR" dirty="0" smtClean="0"/>
              <a:t>Envoi des ondes radios pour communiquer avec les étiquettes RFID. Il joue le rôle d’un émetteur / récepteur. Il convers les ondes radio en données pourront être lue par un logiciel.</a:t>
            </a:r>
            <a:endParaRPr lang="fr-FR" dirty="0"/>
          </a:p>
        </p:txBody>
      </p:sp>
      <p:sp>
        <p:nvSpPr>
          <p:cNvPr id="4" name="TextBox 3"/>
          <p:cNvSpPr txBox="1"/>
          <p:nvPr/>
        </p:nvSpPr>
        <p:spPr>
          <a:xfrm>
            <a:off x="762000" y="3810000"/>
            <a:ext cx="3055773" cy="646331"/>
          </a:xfrm>
          <a:prstGeom prst="rect">
            <a:avLst/>
          </a:prstGeom>
          <a:noFill/>
        </p:spPr>
        <p:txBody>
          <a:bodyPr wrap="none" rtlCol="0">
            <a:spAutoFit/>
          </a:bodyPr>
          <a:lstStyle/>
          <a:p>
            <a:r>
              <a:rPr lang="fr-FR" sz="3600" b="1" dirty="0" smtClean="0"/>
              <a:t>3-  L’ordinateur</a:t>
            </a:r>
            <a:endParaRPr lang="fr-FR" sz="3600" b="1" dirty="0"/>
          </a:p>
        </p:txBody>
      </p:sp>
      <p:sp>
        <p:nvSpPr>
          <p:cNvPr id="5" name="TextBox 4"/>
          <p:cNvSpPr txBox="1"/>
          <p:nvPr/>
        </p:nvSpPr>
        <p:spPr>
          <a:xfrm>
            <a:off x="762000" y="4572000"/>
            <a:ext cx="7772400" cy="923330"/>
          </a:xfrm>
          <a:prstGeom prst="rect">
            <a:avLst/>
          </a:prstGeom>
          <a:noFill/>
        </p:spPr>
        <p:txBody>
          <a:bodyPr wrap="square" rtlCol="0">
            <a:spAutoFit/>
          </a:bodyPr>
          <a:lstStyle/>
          <a:p>
            <a:r>
              <a:rPr lang="fr-FR" dirty="0" smtClean="0"/>
              <a:t>L’ordinateur doit être comporté d’un logiciel RFID pour assurer la gestion des données. Ce logiciel est nécessaire pour traiter les informations contenues dans les puces RFID, et les intégrer dans des bases de données de l’entreprise.</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fr-FR" sz="6600" dirty="0" smtClean="0"/>
              <a:t>Fonctionnement d’un système RFID</a:t>
            </a:r>
            <a:endParaRPr lang="fr-FR" sz="6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685800" y="762000"/>
            <a:ext cx="7772400" cy="5334000"/>
          </a:xfrm>
          <a:prstGeom prst="rect">
            <a:avLst/>
          </a:prstGeom>
          <a:noFill/>
          <a:ln w="9525">
            <a:noFill/>
            <a:miter lim="800000"/>
            <a:headEnd/>
            <a:tailEnd/>
          </a:ln>
        </p:spPr>
      </p:pic>
      <p:sp>
        <p:nvSpPr>
          <p:cNvPr id="5" name="TextBox 4"/>
          <p:cNvSpPr txBox="1"/>
          <p:nvPr/>
        </p:nvSpPr>
        <p:spPr>
          <a:xfrm>
            <a:off x="6934200" y="4648200"/>
            <a:ext cx="1981200" cy="830997"/>
          </a:xfrm>
          <a:prstGeom prst="rect">
            <a:avLst/>
          </a:prstGeom>
          <a:noFill/>
        </p:spPr>
        <p:txBody>
          <a:bodyPr wrap="square" rtlCol="0">
            <a:spAutoFit/>
          </a:bodyPr>
          <a:lstStyle/>
          <a:p>
            <a:pPr algn="ctr"/>
            <a:r>
              <a:rPr lang="fr-FR" sz="2400" b="1" dirty="0" smtClean="0">
                <a:solidFill>
                  <a:schemeClr val="tx2">
                    <a:lumMod val="60000"/>
                    <a:lumOff val="40000"/>
                  </a:schemeClr>
                </a:solidFill>
              </a:rPr>
              <a:t>Transmission                                      d’information</a:t>
            </a:r>
            <a:endParaRPr lang="fr-FR" sz="2400" b="1" dirty="0">
              <a:solidFill>
                <a:schemeClr val="tx2">
                  <a:lumMod val="60000"/>
                  <a:lumOff val="40000"/>
                </a:schemeClr>
              </a:solidFill>
            </a:endParaRPr>
          </a:p>
        </p:txBody>
      </p:sp>
      <p:sp>
        <p:nvSpPr>
          <p:cNvPr id="6" name="Dodecagon 5"/>
          <p:cNvSpPr/>
          <p:nvPr/>
        </p:nvSpPr>
        <p:spPr>
          <a:xfrm>
            <a:off x="7543800" y="3886200"/>
            <a:ext cx="685800" cy="6096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1</a:t>
            </a:r>
            <a:endParaRPr lang="en-US" sz="4000" b="1" dirty="0"/>
          </a:p>
        </p:txBody>
      </p:sp>
      <p:sp>
        <p:nvSpPr>
          <p:cNvPr id="7" name="Dodecagon 6"/>
          <p:cNvSpPr/>
          <p:nvPr/>
        </p:nvSpPr>
        <p:spPr>
          <a:xfrm>
            <a:off x="3429000" y="533400"/>
            <a:ext cx="685800" cy="6096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2</a:t>
            </a:r>
            <a:endParaRPr lang="en-US" sz="4000" b="1" dirty="0"/>
          </a:p>
        </p:txBody>
      </p:sp>
      <p:sp>
        <p:nvSpPr>
          <p:cNvPr id="8" name="TextBox 7"/>
          <p:cNvSpPr txBox="1"/>
          <p:nvPr/>
        </p:nvSpPr>
        <p:spPr>
          <a:xfrm>
            <a:off x="2590800" y="1219200"/>
            <a:ext cx="2362200" cy="1200329"/>
          </a:xfrm>
          <a:prstGeom prst="rect">
            <a:avLst/>
          </a:prstGeom>
          <a:noFill/>
        </p:spPr>
        <p:txBody>
          <a:bodyPr wrap="square" rtlCol="0">
            <a:spAutoFit/>
          </a:bodyPr>
          <a:lstStyle/>
          <a:p>
            <a:pPr algn="ctr"/>
            <a:r>
              <a:rPr lang="fr-FR" sz="2400" b="1" dirty="0" smtClean="0">
                <a:solidFill>
                  <a:schemeClr val="tx2">
                    <a:lumMod val="60000"/>
                    <a:lumOff val="40000"/>
                  </a:schemeClr>
                </a:solidFill>
              </a:rPr>
              <a:t>Conversion des ondes-radio en données</a:t>
            </a:r>
            <a:endParaRPr lang="fr-FR" sz="2400" b="1" dirty="0">
              <a:solidFill>
                <a:schemeClr val="tx2">
                  <a:lumMod val="60000"/>
                  <a:lumOff val="40000"/>
                </a:schemeClr>
              </a:solidFill>
            </a:endParaRPr>
          </a:p>
        </p:txBody>
      </p:sp>
      <p:sp>
        <p:nvSpPr>
          <p:cNvPr id="9" name="Dodecagon 8"/>
          <p:cNvSpPr/>
          <p:nvPr/>
        </p:nvSpPr>
        <p:spPr>
          <a:xfrm>
            <a:off x="1143000" y="1295400"/>
            <a:ext cx="685800" cy="60960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3</a:t>
            </a:r>
            <a:endParaRPr lang="en-US" sz="4000" b="1" dirty="0"/>
          </a:p>
        </p:txBody>
      </p:sp>
      <p:sp>
        <p:nvSpPr>
          <p:cNvPr id="10" name="TextBox 9"/>
          <p:cNvSpPr txBox="1"/>
          <p:nvPr/>
        </p:nvSpPr>
        <p:spPr>
          <a:xfrm>
            <a:off x="304800" y="1981200"/>
            <a:ext cx="2362200" cy="830997"/>
          </a:xfrm>
          <a:prstGeom prst="rect">
            <a:avLst/>
          </a:prstGeom>
          <a:noFill/>
        </p:spPr>
        <p:txBody>
          <a:bodyPr wrap="square" rtlCol="0">
            <a:spAutoFit/>
          </a:bodyPr>
          <a:lstStyle/>
          <a:p>
            <a:pPr algn="ctr"/>
            <a:r>
              <a:rPr lang="fr-FR" sz="2400" b="1" dirty="0" smtClean="0">
                <a:solidFill>
                  <a:schemeClr val="tx2">
                    <a:lumMod val="60000"/>
                    <a:lumOff val="40000"/>
                  </a:schemeClr>
                </a:solidFill>
              </a:rPr>
              <a:t>Traitement des données</a:t>
            </a:r>
            <a:endParaRPr lang="fr-FR" sz="2400" b="1" dirty="0">
              <a:solidFill>
                <a:schemeClr val="tx2">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fr-FR" dirty="0" smtClean="0"/>
              <a:t>Protocoles de communication</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371600"/>
            <a:ext cx="3375796" cy="523220"/>
          </a:xfrm>
          <a:prstGeom prst="rect">
            <a:avLst/>
          </a:prstGeom>
          <a:noFill/>
        </p:spPr>
        <p:txBody>
          <a:bodyPr wrap="none" rtlCol="0">
            <a:spAutoFit/>
          </a:bodyPr>
          <a:lstStyle/>
          <a:p>
            <a:pPr>
              <a:buFont typeface="Wingdings" pitchFamily="2" charset="2"/>
              <a:buChar char="§"/>
            </a:pPr>
            <a:r>
              <a:rPr lang="en-US" sz="2800" b="1" dirty="0" smtClean="0"/>
              <a:t> TTF (Tag Talks First)</a:t>
            </a:r>
            <a:endParaRPr lang="en-US" sz="2800" b="1" dirty="0"/>
          </a:p>
        </p:txBody>
      </p:sp>
      <p:sp>
        <p:nvSpPr>
          <p:cNvPr id="4" name="TextBox 3"/>
          <p:cNvSpPr txBox="1"/>
          <p:nvPr/>
        </p:nvSpPr>
        <p:spPr>
          <a:xfrm>
            <a:off x="762000" y="3048000"/>
            <a:ext cx="3869136" cy="523220"/>
          </a:xfrm>
          <a:prstGeom prst="rect">
            <a:avLst/>
          </a:prstGeom>
          <a:noFill/>
        </p:spPr>
        <p:txBody>
          <a:bodyPr wrap="none" rtlCol="0">
            <a:spAutoFit/>
          </a:bodyPr>
          <a:lstStyle/>
          <a:p>
            <a:pPr>
              <a:buFont typeface="Wingdings" pitchFamily="2" charset="2"/>
              <a:buChar char="§"/>
            </a:pPr>
            <a:r>
              <a:rPr lang="en-US" sz="2800" b="1" dirty="0" smtClean="0"/>
              <a:t> </a:t>
            </a:r>
            <a:r>
              <a:rPr lang="en-US" sz="2800" b="1" dirty="0" smtClean="0"/>
              <a:t>RTF (Reader </a:t>
            </a:r>
            <a:r>
              <a:rPr lang="en-US" sz="2800" b="1" dirty="0" smtClean="0"/>
              <a:t>Talks First)</a:t>
            </a:r>
            <a:endParaRPr lang="en-US" sz="2800" b="1" dirty="0"/>
          </a:p>
        </p:txBody>
      </p:sp>
      <p:sp>
        <p:nvSpPr>
          <p:cNvPr id="5" name="TextBox 4"/>
          <p:cNvSpPr txBox="1"/>
          <p:nvPr/>
        </p:nvSpPr>
        <p:spPr>
          <a:xfrm>
            <a:off x="762000" y="2057400"/>
            <a:ext cx="6573018" cy="369332"/>
          </a:xfrm>
          <a:prstGeom prst="rect">
            <a:avLst/>
          </a:prstGeom>
          <a:noFill/>
        </p:spPr>
        <p:txBody>
          <a:bodyPr wrap="none" rtlCol="0">
            <a:spAutoFit/>
          </a:bodyPr>
          <a:lstStyle/>
          <a:p>
            <a:r>
              <a:rPr lang="fr-FR" dirty="0" smtClean="0"/>
              <a:t>le tag annonce sa présence à son arrivée dans le champ d’un </a:t>
            </a:r>
            <a:r>
              <a:rPr lang="fr-FR" dirty="0" smtClean="0"/>
              <a:t>lecteur.</a:t>
            </a:r>
            <a:endParaRPr lang="en-US" dirty="0"/>
          </a:p>
        </p:txBody>
      </p:sp>
      <p:sp>
        <p:nvSpPr>
          <p:cNvPr id="6" name="TextBox 5"/>
          <p:cNvSpPr txBox="1"/>
          <p:nvPr/>
        </p:nvSpPr>
        <p:spPr>
          <a:xfrm>
            <a:off x="762000" y="3733800"/>
            <a:ext cx="7620000" cy="1200329"/>
          </a:xfrm>
          <a:prstGeom prst="rect">
            <a:avLst/>
          </a:prstGeom>
          <a:noFill/>
        </p:spPr>
        <p:txBody>
          <a:bodyPr wrap="square" rtlCol="0">
            <a:spAutoFit/>
          </a:bodyPr>
          <a:lstStyle/>
          <a:p>
            <a:r>
              <a:rPr lang="fr-FR" dirty="0" smtClean="0"/>
              <a:t>le lecteur interroge constamment son environnement afin de détecter la présence de nouveaux arrivants. Une requête est propagée régulièrement et, lorsqu’un transpondeur entre dans le champ et est capable de répondre, il renvoie une réponse annonçant sa présence.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fr-FR" sz="6600" dirty="0" smtClean="0"/>
              <a:t>Les caractéristiques d’un système RFID</a:t>
            </a:r>
            <a:endParaRPr lang="fr-FR" sz="6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447800"/>
            <a:ext cx="4793300" cy="523220"/>
          </a:xfrm>
          <a:prstGeom prst="rect">
            <a:avLst/>
          </a:prstGeom>
          <a:noFill/>
        </p:spPr>
        <p:txBody>
          <a:bodyPr wrap="none" rtlCol="0">
            <a:spAutoFit/>
          </a:bodyPr>
          <a:lstStyle/>
          <a:p>
            <a:r>
              <a:rPr lang="fr-FR" sz="2800" b="1" dirty="0" smtClean="0"/>
              <a:t>- Fréquence de communication</a:t>
            </a:r>
            <a:endParaRPr lang="fr-FR" sz="2800" b="1" dirty="0"/>
          </a:p>
        </p:txBody>
      </p:sp>
      <p:sp>
        <p:nvSpPr>
          <p:cNvPr id="3" name="TextBox 2"/>
          <p:cNvSpPr txBox="1"/>
          <p:nvPr/>
        </p:nvSpPr>
        <p:spPr>
          <a:xfrm>
            <a:off x="838200" y="2133600"/>
            <a:ext cx="4385111" cy="523220"/>
          </a:xfrm>
          <a:prstGeom prst="rect">
            <a:avLst/>
          </a:prstGeom>
          <a:noFill/>
        </p:spPr>
        <p:txBody>
          <a:bodyPr wrap="none" rtlCol="0">
            <a:spAutoFit/>
          </a:bodyPr>
          <a:lstStyle/>
          <a:p>
            <a:r>
              <a:rPr lang="fr-FR" sz="2800" b="1" dirty="0" smtClean="0"/>
              <a:t>- Origine et nature d’énergie</a:t>
            </a:r>
            <a:endParaRPr lang="fr-FR" sz="2800" b="1" dirty="0"/>
          </a:p>
        </p:txBody>
      </p:sp>
      <p:sp>
        <p:nvSpPr>
          <p:cNvPr id="4" name="TextBox 3"/>
          <p:cNvSpPr txBox="1"/>
          <p:nvPr/>
        </p:nvSpPr>
        <p:spPr>
          <a:xfrm>
            <a:off x="838200" y="2819400"/>
            <a:ext cx="4509248" cy="523220"/>
          </a:xfrm>
          <a:prstGeom prst="rect">
            <a:avLst/>
          </a:prstGeom>
          <a:noFill/>
        </p:spPr>
        <p:txBody>
          <a:bodyPr wrap="none" rtlCol="0">
            <a:spAutoFit/>
          </a:bodyPr>
          <a:lstStyle/>
          <a:p>
            <a:r>
              <a:rPr lang="fr-FR" sz="2800" b="1" dirty="0" smtClean="0"/>
              <a:t>- Distance de communication</a:t>
            </a:r>
            <a:endParaRPr lang="fr-FR" sz="2800" b="1" dirty="0"/>
          </a:p>
        </p:txBody>
      </p:sp>
      <p:sp>
        <p:nvSpPr>
          <p:cNvPr id="5" name="TextBox 4"/>
          <p:cNvSpPr txBox="1"/>
          <p:nvPr/>
        </p:nvSpPr>
        <p:spPr>
          <a:xfrm>
            <a:off x="838200" y="3581400"/>
            <a:ext cx="2583592" cy="523220"/>
          </a:xfrm>
          <a:prstGeom prst="rect">
            <a:avLst/>
          </a:prstGeom>
          <a:noFill/>
        </p:spPr>
        <p:txBody>
          <a:bodyPr wrap="none" rtlCol="0">
            <a:spAutoFit/>
          </a:bodyPr>
          <a:lstStyle/>
          <a:p>
            <a:r>
              <a:rPr lang="fr-FR" sz="2800" b="1" dirty="0" smtClean="0"/>
              <a:t>- Taille mémoire</a:t>
            </a:r>
            <a:endParaRPr lang="fr-FR" sz="2800" b="1" dirty="0"/>
          </a:p>
        </p:txBody>
      </p:sp>
      <p:sp>
        <p:nvSpPr>
          <p:cNvPr id="6" name="TextBox 5"/>
          <p:cNvSpPr txBox="1"/>
          <p:nvPr/>
        </p:nvSpPr>
        <p:spPr>
          <a:xfrm>
            <a:off x="838200" y="4267200"/>
            <a:ext cx="5819222" cy="523220"/>
          </a:xfrm>
          <a:prstGeom prst="rect">
            <a:avLst/>
          </a:prstGeom>
          <a:noFill/>
        </p:spPr>
        <p:txBody>
          <a:bodyPr wrap="none" rtlCol="0">
            <a:spAutoFit/>
          </a:bodyPr>
          <a:lstStyle/>
          <a:p>
            <a:r>
              <a:rPr lang="fr-FR" sz="2800" b="1" dirty="0" smtClean="0"/>
              <a:t>- Nombre des tags lus simultanément</a:t>
            </a:r>
            <a:endParaRPr lang="fr-F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fid-intro.jpg"/>
          <p:cNvPicPr>
            <a:picLocks noGrp="1" noChangeAspect="1"/>
          </p:cNvPicPr>
          <p:nvPr>
            <p:ph idx="1"/>
          </p:nvPr>
        </p:nvPicPr>
        <p:blipFill>
          <a:blip r:embed="rId2">
            <a:lum bright="10000"/>
          </a:blip>
          <a:stretch>
            <a:fillRect/>
          </a:stretch>
        </p:blipFill>
        <p:spPr>
          <a:xfrm>
            <a:off x="0" y="1524000"/>
            <a:ext cx="9144000" cy="5334000"/>
          </a:xfrm>
        </p:spPr>
      </p:pic>
      <p:sp>
        <p:nvSpPr>
          <p:cNvPr id="2" name="Title 1"/>
          <p:cNvSpPr>
            <a:spLocks noGrp="1"/>
          </p:cNvSpPr>
          <p:nvPr>
            <p:ph type="title"/>
          </p:nvPr>
        </p:nvSpPr>
        <p:spPr/>
        <p:txBody>
          <a:bodyPr/>
          <a:lstStyle/>
          <a:p>
            <a:r>
              <a:rPr lang="fr-FR" dirty="0" smtClean="0"/>
              <a:t>La technologie RFID</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200" y="2286000"/>
          <a:ext cx="5868035" cy="3566160"/>
        </p:xfrm>
        <a:graphic>
          <a:graphicData uri="http://schemas.openxmlformats.org/drawingml/2006/table">
            <a:tbl>
              <a:tblPr/>
              <a:tblGrid>
                <a:gridCol w="1685290"/>
                <a:gridCol w="1685290"/>
                <a:gridCol w="1010285"/>
                <a:gridCol w="1487170"/>
              </a:tblGrid>
              <a:tr h="0">
                <a:tc rowSpan="2">
                  <a:txBody>
                    <a:bodyPr/>
                    <a:lstStyle/>
                    <a:p>
                      <a:pPr marL="0" marR="0" algn="ctr">
                        <a:lnSpc>
                          <a:spcPct val="150000"/>
                        </a:lnSpc>
                        <a:spcBef>
                          <a:spcPts val="0"/>
                        </a:spcBef>
                        <a:spcAft>
                          <a:spcPts val="0"/>
                        </a:spcAft>
                      </a:pPr>
                      <a:r>
                        <a:rPr lang="fr-FR" sz="1200" dirty="0">
                          <a:latin typeface="Verdana"/>
                          <a:ea typeface="Calibri"/>
                          <a:cs typeface="Arial"/>
                        </a:rPr>
                        <a:t>Fréquences</a:t>
                      </a:r>
                      <a:endParaRPr lang="en-US" sz="1100" dirty="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fr-FR" sz="1200">
                          <a:latin typeface="Verdana"/>
                          <a:ea typeface="Calibri"/>
                          <a:cs typeface="Arial"/>
                        </a:rPr>
                        <a:t>Caractéristiques de lecture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marL="0" marR="0" algn="ctr">
                        <a:lnSpc>
                          <a:spcPct val="150000"/>
                        </a:lnSpc>
                        <a:spcBef>
                          <a:spcPts val="0"/>
                        </a:spcBef>
                        <a:spcAft>
                          <a:spcPts val="0"/>
                        </a:spcAft>
                      </a:pPr>
                      <a:r>
                        <a:rPr lang="fr-FR" sz="1200">
                          <a:latin typeface="Verdana"/>
                          <a:ea typeface="Calibri"/>
                          <a:cs typeface="Arial"/>
                        </a:rPr>
                        <a:t>Applications</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ctr">
                        <a:lnSpc>
                          <a:spcPct val="150000"/>
                        </a:lnSpc>
                        <a:spcBef>
                          <a:spcPts val="0"/>
                        </a:spcBef>
                        <a:spcAft>
                          <a:spcPts val="0"/>
                        </a:spcAft>
                      </a:pPr>
                      <a:r>
                        <a:rPr lang="fr-FR" sz="1200">
                          <a:latin typeface="Verdana"/>
                          <a:ea typeface="Calibri"/>
                          <a:cs typeface="Arial"/>
                        </a:rPr>
                        <a:t>Distance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Vitesse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0">
                <a:tc>
                  <a:txBody>
                    <a:bodyPr/>
                    <a:lstStyle/>
                    <a:p>
                      <a:pPr marL="0" marR="0" algn="ctr">
                        <a:lnSpc>
                          <a:spcPct val="150000"/>
                        </a:lnSpc>
                        <a:spcBef>
                          <a:spcPts val="0"/>
                        </a:spcBef>
                        <a:spcAft>
                          <a:spcPts val="0"/>
                        </a:spcAft>
                      </a:pPr>
                      <a:r>
                        <a:rPr lang="fr-FR" sz="1200">
                          <a:latin typeface="Verdana"/>
                          <a:ea typeface="Calibri"/>
                          <a:cs typeface="Arial"/>
                        </a:rPr>
                        <a:t>124 – 135 kHz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Moyenne</a:t>
                      </a:r>
                      <a:endParaRPr lang="en-US" sz="1100">
                        <a:latin typeface="Calibri"/>
                        <a:ea typeface="Calibri"/>
                        <a:cs typeface="Arial"/>
                      </a:endParaRPr>
                    </a:p>
                    <a:p>
                      <a:pPr marL="0" marR="0" algn="ctr">
                        <a:lnSpc>
                          <a:spcPct val="150000"/>
                        </a:lnSpc>
                        <a:spcBef>
                          <a:spcPts val="0"/>
                        </a:spcBef>
                        <a:spcAft>
                          <a:spcPts val="0"/>
                        </a:spcAft>
                      </a:pPr>
                      <a:r>
                        <a:rPr lang="fr-FR" sz="1200">
                          <a:latin typeface="Verdana"/>
                          <a:ea typeface="Calibri"/>
                          <a:cs typeface="Arial"/>
                        </a:rPr>
                        <a:t>(10 à 150 cm)</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Moyenne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Identification d’animaux</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fr-FR" sz="1200">
                          <a:latin typeface="Verdana"/>
                          <a:ea typeface="Calibri"/>
                          <a:cs typeface="Arial"/>
                        </a:rPr>
                        <a:t>13.56 MHz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Faible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fr-FR" sz="1200">
                        <a:latin typeface="Verdana"/>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Paiement</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fr-FR" sz="1200">
                          <a:latin typeface="Verdana"/>
                          <a:ea typeface="Calibri"/>
                          <a:cs typeface="Arial"/>
                        </a:rPr>
                        <a:t>860 – 960 MHz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Importante</a:t>
                      </a:r>
                      <a:endParaRPr lang="en-US" sz="1100">
                        <a:latin typeface="Calibri"/>
                        <a:ea typeface="Calibri"/>
                        <a:cs typeface="Arial"/>
                      </a:endParaRPr>
                    </a:p>
                    <a:p>
                      <a:pPr marL="0" marR="0" algn="ctr">
                        <a:lnSpc>
                          <a:spcPct val="150000"/>
                        </a:lnSpc>
                        <a:spcBef>
                          <a:spcPts val="0"/>
                        </a:spcBef>
                        <a:spcAft>
                          <a:spcPts val="0"/>
                        </a:spcAft>
                      </a:pPr>
                      <a:r>
                        <a:rPr lang="fr-FR" sz="1200">
                          <a:latin typeface="Verdana"/>
                          <a:ea typeface="Calibri"/>
                          <a:cs typeface="Arial"/>
                        </a:rPr>
                        <a:t>Jusqu’à 5 mètres</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Importante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Chaine logistique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fr-FR" sz="1200">
                          <a:latin typeface="Verdana"/>
                          <a:ea typeface="Calibri"/>
                          <a:cs typeface="Arial"/>
                        </a:rPr>
                        <a:t>2.45 GHz</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Très grande</a:t>
                      </a:r>
                      <a:endParaRPr lang="en-US" sz="1100">
                        <a:latin typeface="Calibri"/>
                        <a:ea typeface="Calibri"/>
                        <a:cs typeface="Arial"/>
                      </a:endParaRPr>
                    </a:p>
                    <a:p>
                      <a:pPr marL="0" marR="0" algn="ctr">
                        <a:lnSpc>
                          <a:spcPct val="150000"/>
                        </a:lnSpc>
                        <a:spcBef>
                          <a:spcPts val="0"/>
                        </a:spcBef>
                        <a:spcAft>
                          <a:spcPts val="0"/>
                        </a:spcAft>
                      </a:pPr>
                      <a:r>
                        <a:rPr lang="fr-FR" sz="1200">
                          <a:latin typeface="Verdana"/>
                          <a:ea typeface="Calibri"/>
                          <a:cs typeface="Arial"/>
                        </a:rPr>
                        <a:t>(&gt; 10 mètres)</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a:latin typeface="Verdana"/>
                          <a:ea typeface="Calibri"/>
                          <a:cs typeface="Arial"/>
                        </a:rPr>
                        <a:t>Très grande</a:t>
                      </a:r>
                      <a:endParaRPr lang="en-US" sz="110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fr-FR" sz="1200" dirty="0">
                          <a:latin typeface="Verdana"/>
                          <a:ea typeface="Calibri"/>
                          <a:cs typeface="Arial"/>
                        </a:rPr>
                        <a:t>Péage autoroutier</a:t>
                      </a:r>
                      <a:endParaRPr lang="en-US" sz="1100" dirty="0">
                        <a:latin typeface="Calibri"/>
                        <a:ea typeface="Calibri"/>
                        <a:cs typeface="Arial"/>
                      </a:endParaRPr>
                    </a:p>
                  </a:txBody>
                  <a:tcPr marL="73025" marR="73025"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2644132" y="1066800"/>
            <a:ext cx="3855736" cy="584775"/>
          </a:xfrm>
          <a:prstGeom prst="rect">
            <a:avLst/>
          </a:prstGeom>
          <a:noFill/>
        </p:spPr>
        <p:txBody>
          <a:bodyPr wrap="none" rtlCol="0">
            <a:spAutoFit/>
          </a:bodyPr>
          <a:lstStyle/>
          <a:p>
            <a:r>
              <a:rPr lang="fr-FR" sz="3200" b="1" dirty="0" smtClean="0"/>
              <a:t>Gamme de fréquence</a:t>
            </a:r>
            <a:endParaRPr lang="fr-FR"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fontScale="90000"/>
          </a:bodyPr>
          <a:lstStyle/>
          <a:p>
            <a:r>
              <a:rPr lang="en-US" sz="7200" dirty="0" smtClean="0"/>
              <a:t>Introduction</a:t>
            </a:r>
            <a:endParaRPr 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rcode.jpg"/>
          <p:cNvPicPr>
            <a:picLocks noChangeAspect="1"/>
          </p:cNvPicPr>
          <p:nvPr/>
        </p:nvPicPr>
        <p:blipFill>
          <a:blip r:embed="rId2"/>
          <a:stretch>
            <a:fillRect/>
          </a:stretch>
        </p:blipFill>
        <p:spPr>
          <a:xfrm>
            <a:off x="3124200" y="457200"/>
            <a:ext cx="5095875" cy="2314736"/>
          </a:xfrm>
          <a:prstGeom prst="rect">
            <a:avLst/>
          </a:prstGeom>
        </p:spPr>
      </p:pic>
      <p:sp>
        <p:nvSpPr>
          <p:cNvPr id="3" name="TextBox 2"/>
          <p:cNvSpPr txBox="1"/>
          <p:nvPr/>
        </p:nvSpPr>
        <p:spPr>
          <a:xfrm>
            <a:off x="762000" y="457200"/>
            <a:ext cx="3276600" cy="1200329"/>
          </a:xfrm>
          <a:prstGeom prst="rect">
            <a:avLst/>
          </a:prstGeom>
        </p:spPr>
        <p:style>
          <a:lnRef idx="0">
            <a:scrgbClr r="0" g="0" b="0"/>
          </a:lnRef>
          <a:fillRef idx="1001">
            <a:schemeClr val="lt2"/>
          </a:fillRef>
          <a:effectRef idx="0">
            <a:scrgbClr r="0" g="0" b="0"/>
          </a:effectRef>
          <a:fontRef idx="major"/>
        </p:style>
        <p:txBody>
          <a:bodyPr wrap="square" rtlCol="0" anchor="ctr">
            <a:spAutoFit/>
          </a:bodyPr>
          <a:lstStyle/>
          <a:p>
            <a:pPr algn="ctr"/>
            <a:r>
              <a:rPr lang="fr-FR" sz="2400" dirty="0" smtClean="0"/>
              <a:t>Aujourd’hui chaque produit possède un code-barres</a:t>
            </a:r>
            <a:endParaRPr lang="fr-FR" sz="2400" dirty="0"/>
          </a:p>
        </p:txBody>
      </p:sp>
      <p:pic>
        <p:nvPicPr>
          <p:cNvPr id="4" name="Picture 3" descr="rfid.jpg"/>
          <p:cNvPicPr>
            <a:picLocks noChangeAspect="1"/>
          </p:cNvPicPr>
          <p:nvPr/>
        </p:nvPicPr>
        <p:blipFill>
          <a:blip r:embed="rId3"/>
          <a:stretch>
            <a:fillRect/>
          </a:stretch>
        </p:blipFill>
        <p:spPr>
          <a:xfrm>
            <a:off x="2438400" y="3657600"/>
            <a:ext cx="6324600" cy="2875717"/>
          </a:xfrm>
          <a:prstGeom prst="rect">
            <a:avLst/>
          </a:prstGeom>
        </p:spPr>
      </p:pic>
      <p:sp>
        <p:nvSpPr>
          <p:cNvPr id="5" name="TextBox 4"/>
          <p:cNvSpPr txBox="1"/>
          <p:nvPr/>
        </p:nvSpPr>
        <p:spPr>
          <a:xfrm>
            <a:off x="304800" y="2971800"/>
            <a:ext cx="7656070" cy="523220"/>
          </a:xfrm>
          <a:prstGeom prst="rect">
            <a:avLst/>
          </a:prstGeom>
          <a:noFill/>
        </p:spPr>
        <p:txBody>
          <a:bodyPr wrap="none" rtlCol="0">
            <a:spAutoFit/>
          </a:bodyPr>
          <a:lstStyle/>
          <a:p>
            <a:r>
              <a:rPr lang="fr-FR" sz="2800" b="1" dirty="0" smtClean="0">
                <a:solidFill>
                  <a:srgbClr val="FFC000"/>
                </a:solidFill>
              </a:rPr>
              <a:t>Que se passe t-il si on remplace le code-barres par</a:t>
            </a:r>
          </a:p>
        </p:txBody>
      </p:sp>
      <p:sp>
        <p:nvSpPr>
          <p:cNvPr id="6" name="TextBox 5"/>
          <p:cNvSpPr txBox="1"/>
          <p:nvPr/>
        </p:nvSpPr>
        <p:spPr>
          <a:xfrm>
            <a:off x="457200" y="3657600"/>
            <a:ext cx="1828800" cy="1107996"/>
          </a:xfrm>
          <a:prstGeom prst="rect">
            <a:avLst/>
          </a:prstGeom>
          <a:noFill/>
        </p:spPr>
        <p:txBody>
          <a:bodyPr wrap="square" rtlCol="0">
            <a:spAutoFit/>
          </a:bodyPr>
          <a:lstStyle/>
          <a:p>
            <a:r>
              <a:rPr lang="fr-FR" sz="6600" b="1" dirty="0" smtClean="0">
                <a:solidFill>
                  <a:srgbClr val="FFC000"/>
                </a:solidFill>
              </a:rPr>
              <a:t>RFID</a:t>
            </a:r>
            <a:endParaRPr lang="fr-FR" sz="2800" b="1" dirty="0" smtClean="0">
              <a:solidFill>
                <a:srgbClr val="FFC000"/>
              </a:solidFill>
            </a:endParaRPr>
          </a:p>
        </p:txBody>
      </p:sp>
      <p:sp>
        <p:nvSpPr>
          <p:cNvPr id="7" name="TextBox 6"/>
          <p:cNvSpPr txBox="1"/>
          <p:nvPr/>
        </p:nvSpPr>
        <p:spPr>
          <a:xfrm>
            <a:off x="457200" y="4724400"/>
            <a:ext cx="1828800" cy="1107996"/>
          </a:xfrm>
          <a:prstGeom prst="rect">
            <a:avLst/>
          </a:prstGeom>
          <a:noFill/>
        </p:spPr>
        <p:txBody>
          <a:bodyPr wrap="square" rtlCol="0">
            <a:spAutoFit/>
          </a:bodyPr>
          <a:lstStyle/>
          <a:p>
            <a:pPr algn="ctr"/>
            <a:r>
              <a:rPr lang="fr-FR" sz="6600" b="1" dirty="0" smtClean="0">
                <a:solidFill>
                  <a:srgbClr val="FFC000"/>
                </a:solidFill>
              </a:rPr>
              <a:t>??</a:t>
            </a:r>
            <a:endParaRPr lang="fr-FR" sz="2800" b="1" dirty="0" smtClean="0">
              <a:solidFill>
                <a:srgbClr val="FFC000"/>
              </a:solidFill>
            </a:endParaRPr>
          </a:p>
        </p:txBody>
      </p:sp>
      <p:sp>
        <p:nvSpPr>
          <p:cNvPr id="8" name="TextBox 7"/>
          <p:cNvSpPr txBox="1"/>
          <p:nvPr/>
        </p:nvSpPr>
        <p:spPr>
          <a:xfrm>
            <a:off x="3962400" y="3505200"/>
            <a:ext cx="1828800" cy="1107996"/>
          </a:xfrm>
          <a:prstGeom prst="rect">
            <a:avLst/>
          </a:prstGeom>
          <a:noFill/>
        </p:spPr>
        <p:txBody>
          <a:bodyPr wrap="square" rtlCol="0">
            <a:spAutoFit/>
          </a:bodyPr>
          <a:lstStyle/>
          <a:p>
            <a:pPr algn="ctr"/>
            <a:r>
              <a:rPr lang="fr-FR" sz="6600" b="1" dirty="0" smtClean="0">
                <a:solidFill>
                  <a:srgbClr val="FFC000"/>
                </a:solidFill>
              </a:rPr>
              <a:t>??</a:t>
            </a:r>
            <a:endParaRPr lang="fr-FR" sz="2800" b="1" dirty="0" smtClean="0">
              <a:solidFill>
                <a:srgbClr val="FFC000"/>
              </a:solidFill>
            </a:endParaRPr>
          </a:p>
        </p:txBody>
      </p:sp>
      <p:sp>
        <p:nvSpPr>
          <p:cNvPr id="9" name="TextBox 8"/>
          <p:cNvSpPr txBox="1"/>
          <p:nvPr/>
        </p:nvSpPr>
        <p:spPr>
          <a:xfrm>
            <a:off x="7086600" y="5486400"/>
            <a:ext cx="1828800" cy="1107996"/>
          </a:xfrm>
          <a:prstGeom prst="rect">
            <a:avLst/>
          </a:prstGeom>
          <a:noFill/>
        </p:spPr>
        <p:txBody>
          <a:bodyPr wrap="square" rtlCol="0">
            <a:spAutoFit/>
          </a:bodyPr>
          <a:lstStyle/>
          <a:p>
            <a:pPr algn="ctr"/>
            <a:r>
              <a:rPr lang="fr-FR" sz="6600" b="1" dirty="0" smtClean="0">
                <a:solidFill>
                  <a:srgbClr val="FFC000"/>
                </a:solidFill>
              </a:rPr>
              <a:t>??</a:t>
            </a:r>
            <a:endParaRPr lang="fr-FR" sz="2800" b="1" dirty="0" smtClean="0">
              <a:solidFill>
                <a:srgbClr val="FFC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4038600" cy="5334000"/>
          </a:xfrm>
        </p:spPr>
        <p:txBody>
          <a:bodyPr>
            <a:normAutofit/>
          </a:bodyPr>
          <a:lstStyle/>
          <a:p>
            <a:r>
              <a:rPr lang="fr-FR" sz="9600" b="1" dirty="0" smtClean="0"/>
              <a:t>RFID</a:t>
            </a:r>
            <a:r>
              <a:rPr lang="fr-FR" sz="5400" dirty="0" smtClean="0"/>
              <a:t/>
            </a:r>
            <a:br>
              <a:rPr lang="fr-FR" sz="5400" dirty="0" smtClean="0"/>
            </a:br>
            <a:r>
              <a:rPr lang="fr-FR" sz="5400" dirty="0" smtClean="0"/>
              <a:t/>
            </a:r>
            <a:br>
              <a:rPr lang="fr-FR" sz="5400" dirty="0" smtClean="0"/>
            </a:br>
            <a:r>
              <a:rPr lang="fr-FR" sz="5400" dirty="0" smtClean="0"/>
              <a:t>Qu’est ce que c’est ?</a:t>
            </a:r>
            <a:endParaRPr lang="fr-FR" sz="5400" dirty="0"/>
          </a:p>
        </p:txBody>
      </p:sp>
      <p:pic>
        <p:nvPicPr>
          <p:cNvPr id="5" name="Content Placeholder 4" descr="QUESTION.png"/>
          <p:cNvPicPr>
            <a:picLocks noGrp="1" noChangeAspect="1"/>
          </p:cNvPicPr>
          <p:nvPr>
            <p:ph idx="1"/>
          </p:nvPr>
        </p:nvPicPr>
        <p:blipFill>
          <a:blip r:embed="rId2"/>
          <a:stretch>
            <a:fillRect/>
          </a:stretch>
        </p:blipFill>
        <p:spPr>
          <a:xfrm>
            <a:off x="4953000" y="838200"/>
            <a:ext cx="3314829" cy="5181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p:cBhvr override="childStyle">
                                        <p:cTn id="6" dur="100" fill="hold"/>
                                        <p:tgtEl>
                                          <p:spTgt spid="5"/>
                                        </p:tgtEl>
                                        <p:attrNameLst>
                                          <p:attrName>style.color</p:attrName>
                                        </p:attrNameLst>
                                      </p:cBhvr>
                                      <p:to>
                                        <a:schemeClr val="accent2"/>
                                      </p:to>
                                    </p:animClr>
                                    <p:animClr clrSpc="rgb">
                                      <p:cBhvr>
                                        <p:cTn id="7" dur="100" fill="hold"/>
                                        <p:tgtEl>
                                          <p:spTgt spid="5"/>
                                        </p:tgtEl>
                                        <p:attrNameLst>
                                          <p:attrName>fillcolor</p:attrName>
                                        </p:attrNameLst>
                                      </p:cBhvr>
                                      <p:to>
                                        <a:schemeClr val="accent2"/>
                                      </p:to>
                                    </p:animClr>
                                    <p:set>
                                      <p:cBhvr>
                                        <p:cTn id="8" dur="100" fill="hold"/>
                                        <p:tgtEl>
                                          <p:spTgt spid="5"/>
                                        </p:tgtEl>
                                        <p:attrNameLst>
                                          <p:attrName>fill.type</p:attrName>
                                        </p:attrNameLst>
                                      </p:cBhvr>
                                      <p:to>
                                        <p:strVal val="solid"/>
                                      </p:to>
                                    </p:set>
                                    <p:set>
                                      <p:cBhvr>
                                        <p:cTn id="9" dur="100" fill="hold"/>
                                        <p:tgtEl>
                                          <p:spTgt spid="5"/>
                                        </p:tgtEl>
                                        <p:attrNameLst>
                                          <p:attrName>fill.on</p:attrName>
                                        </p:attrNameLst>
                                      </p:cBhvr>
                                      <p:to>
                                        <p:strVal val="true"/>
                                      </p:to>
                                    </p:set>
                                    <p:animRot by="120000">
                                      <p:cBhvr>
                                        <p:cTn id="10" dur="100" fill="hold">
                                          <p:stCondLst>
                                            <p:cond delay="0"/>
                                          </p:stCondLst>
                                        </p:cTn>
                                        <p:tgtEl>
                                          <p:spTgt spid="5"/>
                                        </p:tgtEl>
                                        <p:attrNameLst>
                                          <p:attrName>r</p:attrName>
                                        </p:attrNameLst>
                                      </p:cBhvr>
                                    </p:animRot>
                                    <p:animRot by="-240000">
                                      <p:cBhvr>
                                        <p:cTn id="11" dur="200" fill="hold">
                                          <p:stCondLst>
                                            <p:cond delay="200"/>
                                          </p:stCondLst>
                                        </p:cTn>
                                        <p:tgtEl>
                                          <p:spTgt spid="5"/>
                                        </p:tgtEl>
                                        <p:attrNameLst>
                                          <p:attrName>r</p:attrName>
                                        </p:attrNameLst>
                                      </p:cBhvr>
                                    </p:animRot>
                                    <p:animRot by="240000">
                                      <p:cBhvr>
                                        <p:cTn id="12" dur="200" fill="hold">
                                          <p:stCondLst>
                                            <p:cond delay="400"/>
                                          </p:stCondLst>
                                        </p:cTn>
                                        <p:tgtEl>
                                          <p:spTgt spid="5"/>
                                        </p:tgtEl>
                                        <p:attrNameLst>
                                          <p:attrName>r</p:attrName>
                                        </p:attrNameLst>
                                      </p:cBhvr>
                                    </p:animRot>
                                    <p:animRot by="-240000">
                                      <p:cBhvr>
                                        <p:cTn id="13" dur="200" fill="hold">
                                          <p:stCondLst>
                                            <p:cond delay="600"/>
                                          </p:stCondLst>
                                        </p:cTn>
                                        <p:tgtEl>
                                          <p:spTgt spid="5"/>
                                        </p:tgtEl>
                                        <p:attrNameLst>
                                          <p:attrName>r</p:attrName>
                                        </p:attrNameLst>
                                      </p:cBhvr>
                                    </p:animRot>
                                    <p:animRot by="120000">
                                      <p:cBhvr>
                                        <p:cTn id="14"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9600" dirty="0" smtClean="0"/>
              <a:t>RFID</a:t>
            </a:r>
            <a:endParaRPr lang="en-US" sz="9600" dirty="0"/>
          </a:p>
        </p:txBody>
      </p:sp>
      <p:sp>
        <p:nvSpPr>
          <p:cNvPr id="30" name="TextBox 29"/>
          <p:cNvSpPr txBox="1"/>
          <p:nvPr/>
        </p:nvSpPr>
        <p:spPr>
          <a:xfrm>
            <a:off x="838200" y="3429000"/>
            <a:ext cx="7467599" cy="1697068"/>
          </a:xfrm>
          <a:prstGeom prst="rect">
            <a:avLst/>
          </a:prstGeom>
          <a:noFill/>
        </p:spPr>
        <p:txBody>
          <a:bodyPr wrap="square" rtlCol="0">
            <a:spAutoFit/>
          </a:bodyPr>
          <a:lstStyle/>
          <a:p>
            <a:pPr algn="ctr">
              <a:lnSpc>
                <a:spcPct val="150000"/>
              </a:lnSpc>
            </a:pPr>
            <a:r>
              <a:rPr lang="fr-FR" sz="2400" dirty="0" smtClean="0"/>
              <a:t>Sans contact physique ni visuel cette technologie permet d’identifier d’une façon unique l’objet ou la personne qui porte l’étiquette.</a:t>
            </a:r>
            <a:endParaRPr lang="en-US" sz="2400" dirty="0"/>
          </a:p>
        </p:txBody>
      </p:sp>
      <p:sp>
        <p:nvSpPr>
          <p:cNvPr id="10" name="TextBox 9"/>
          <p:cNvSpPr txBox="1"/>
          <p:nvPr/>
        </p:nvSpPr>
        <p:spPr>
          <a:xfrm>
            <a:off x="2122419" y="2209800"/>
            <a:ext cx="4899162" cy="523220"/>
          </a:xfrm>
          <a:prstGeom prst="rect">
            <a:avLst/>
          </a:prstGeom>
          <a:noFill/>
        </p:spPr>
        <p:txBody>
          <a:bodyPr wrap="none" rtlCol="0">
            <a:spAutoFit/>
          </a:bodyPr>
          <a:lstStyle/>
          <a:p>
            <a:r>
              <a:rPr lang="en-US" sz="2800" dirty="0" smtClean="0"/>
              <a:t>(</a:t>
            </a:r>
            <a:r>
              <a:rPr lang="en-US" sz="2800" b="1" dirty="0" smtClean="0"/>
              <a:t>R</a:t>
            </a:r>
            <a:r>
              <a:rPr lang="en-US" sz="2800" dirty="0" smtClean="0"/>
              <a:t>adio </a:t>
            </a:r>
            <a:r>
              <a:rPr lang="en-US" sz="2800" b="1" dirty="0" smtClean="0"/>
              <a:t>F</a:t>
            </a:r>
            <a:r>
              <a:rPr lang="en-US" sz="2800" dirty="0" smtClean="0"/>
              <a:t>requency </a:t>
            </a:r>
            <a:r>
              <a:rPr lang="en-US" sz="2800" b="1" dirty="0" err="1" smtClean="0"/>
              <a:t>ID</a:t>
            </a:r>
            <a:r>
              <a:rPr lang="en-US" sz="2800" dirty="0" err="1" smtClean="0"/>
              <a:t>entification</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fr-FR" sz="6600" dirty="0" smtClean="0"/>
              <a:t>Historique</a:t>
            </a:r>
            <a:endParaRPr lang="fr-FR" sz="6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ribune-2015-logistique-sera-innovante-sera-pas--F.jpg"/>
          <p:cNvPicPr>
            <a:picLocks noChangeAspect="1"/>
          </p:cNvPicPr>
          <p:nvPr/>
        </p:nvPicPr>
        <p:blipFill>
          <a:blip r:embed="rId2" cstate="print"/>
          <a:stretch>
            <a:fillRect/>
          </a:stretch>
        </p:blipFill>
        <p:spPr>
          <a:xfrm>
            <a:off x="5867400" y="4114800"/>
            <a:ext cx="2920080" cy="2541390"/>
          </a:xfrm>
          <a:prstGeom prst="rect">
            <a:avLst/>
          </a:prstGeom>
        </p:spPr>
      </p:pic>
      <p:pic>
        <p:nvPicPr>
          <p:cNvPr id="2" name="Picture 1" descr="ecafe60b8a1582866eb7a831fa74c614.jpg"/>
          <p:cNvPicPr>
            <a:picLocks noChangeAspect="1"/>
          </p:cNvPicPr>
          <p:nvPr/>
        </p:nvPicPr>
        <p:blipFill>
          <a:blip r:embed="rId3">
            <a:lum bright="10000"/>
          </a:blip>
          <a:stretch>
            <a:fillRect/>
          </a:stretch>
        </p:blipFill>
        <p:spPr>
          <a:xfrm>
            <a:off x="4953000" y="0"/>
            <a:ext cx="3862873" cy="2057400"/>
          </a:xfrm>
          <a:prstGeom prst="rect">
            <a:avLst/>
          </a:prstGeom>
        </p:spPr>
      </p:pic>
      <p:sp>
        <p:nvSpPr>
          <p:cNvPr id="3" name="TextBox 2"/>
          <p:cNvSpPr txBox="1"/>
          <p:nvPr/>
        </p:nvSpPr>
        <p:spPr>
          <a:xfrm>
            <a:off x="685800" y="381000"/>
            <a:ext cx="1236236" cy="584775"/>
          </a:xfrm>
          <a:prstGeom prst="rect">
            <a:avLst/>
          </a:prstGeom>
          <a:noFill/>
        </p:spPr>
        <p:txBody>
          <a:bodyPr wrap="none" rtlCol="0">
            <a:spAutoFit/>
          </a:bodyPr>
          <a:lstStyle/>
          <a:p>
            <a:r>
              <a:rPr lang="en-US" sz="3200" b="1" dirty="0" smtClean="0"/>
              <a:t>- 1930</a:t>
            </a:r>
            <a:endParaRPr lang="en-US" sz="3200" b="1" dirty="0"/>
          </a:p>
        </p:txBody>
      </p:sp>
      <p:sp>
        <p:nvSpPr>
          <p:cNvPr id="4" name="TextBox 3"/>
          <p:cNvSpPr txBox="1"/>
          <p:nvPr/>
        </p:nvSpPr>
        <p:spPr>
          <a:xfrm>
            <a:off x="685800" y="990600"/>
            <a:ext cx="4343400" cy="923330"/>
          </a:xfrm>
          <a:prstGeom prst="rect">
            <a:avLst/>
          </a:prstGeom>
          <a:noFill/>
        </p:spPr>
        <p:txBody>
          <a:bodyPr wrap="square" rtlCol="0">
            <a:spAutoFit/>
          </a:bodyPr>
          <a:lstStyle/>
          <a:p>
            <a:r>
              <a:rPr lang="fr-FR" dirty="0" smtClean="0"/>
              <a:t>RFID est utilisée pour la première fois lors de la seconde guerre mondiale pour identifier et authentifier des appareils en vol.</a:t>
            </a:r>
            <a:endParaRPr lang="fr-FR" dirty="0"/>
          </a:p>
        </p:txBody>
      </p:sp>
      <p:sp>
        <p:nvSpPr>
          <p:cNvPr id="5" name="TextBox 4"/>
          <p:cNvSpPr txBox="1"/>
          <p:nvPr/>
        </p:nvSpPr>
        <p:spPr>
          <a:xfrm>
            <a:off x="685800" y="2286000"/>
            <a:ext cx="1236236" cy="584775"/>
          </a:xfrm>
          <a:prstGeom prst="rect">
            <a:avLst/>
          </a:prstGeom>
          <a:noFill/>
        </p:spPr>
        <p:txBody>
          <a:bodyPr wrap="none" rtlCol="0">
            <a:spAutoFit/>
          </a:bodyPr>
          <a:lstStyle/>
          <a:p>
            <a:r>
              <a:rPr lang="en-US" sz="3200" b="1" dirty="0" smtClean="0"/>
              <a:t>- 1970</a:t>
            </a:r>
            <a:endParaRPr lang="en-US" sz="3200" b="1" dirty="0"/>
          </a:p>
        </p:txBody>
      </p:sp>
      <p:sp>
        <p:nvSpPr>
          <p:cNvPr id="6" name="TextBox 5"/>
          <p:cNvSpPr txBox="1"/>
          <p:nvPr/>
        </p:nvSpPr>
        <p:spPr>
          <a:xfrm>
            <a:off x="685800" y="2895600"/>
            <a:ext cx="4648200" cy="646331"/>
          </a:xfrm>
          <a:prstGeom prst="rect">
            <a:avLst/>
          </a:prstGeom>
          <a:noFill/>
        </p:spPr>
        <p:txBody>
          <a:bodyPr wrap="square" rtlCol="0">
            <a:spAutoFit/>
          </a:bodyPr>
          <a:lstStyle/>
          <a:p>
            <a:r>
              <a:rPr lang="fr-FR" dirty="0" smtClean="0"/>
              <a:t>RFID est transférée vers le secteur commerciale pour l’identification des bétail en Europe.</a:t>
            </a:r>
            <a:endParaRPr lang="fr-FR" dirty="0"/>
          </a:p>
        </p:txBody>
      </p:sp>
      <p:pic>
        <p:nvPicPr>
          <p:cNvPr id="7" name="Picture 6" descr="csm_ACTU_Ede-fin-livraison-Orne_f40e8eab72.jpg"/>
          <p:cNvPicPr>
            <a:picLocks noChangeAspect="1"/>
          </p:cNvPicPr>
          <p:nvPr/>
        </p:nvPicPr>
        <p:blipFill>
          <a:blip r:embed="rId4"/>
          <a:stretch>
            <a:fillRect/>
          </a:stretch>
        </p:blipFill>
        <p:spPr>
          <a:xfrm>
            <a:off x="5943600" y="2362200"/>
            <a:ext cx="2209800" cy="1325880"/>
          </a:xfrm>
          <a:prstGeom prst="rect">
            <a:avLst/>
          </a:prstGeom>
        </p:spPr>
      </p:pic>
      <p:sp>
        <p:nvSpPr>
          <p:cNvPr id="8" name="TextBox 7"/>
          <p:cNvSpPr txBox="1"/>
          <p:nvPr/>
        </p:nvSpPr>
        <p:spPr>
          <a:xfrm>
            <a:off x="685800" y="3886200"/>
            <a:ext cx="1236236" cy="584775"/>
          </a:xfrm>
          <a:prstGeom prst="rect">
            <a:avLst/>
          </a:prstGeom>
          <a:noFill/>
        </p:spPr>
        <p:txBody>
          <a:bodyPr wrap="none" rtlCol="0">
            <a:spAutoFit/>
          </a:bodyPr>
          <a:lstStyle/>
          <a:p>
            <a:r>
              <a:rPr lang="en-US" sz="3200" b="1" dirty="0" smtClean="0"/>
              <a:t>- 1990</a:t>
            </a:r>
            <a:endParaRPr lang="en-US" sz="3200" b="1" dirty="0"/>
          </a:p>
        </p:txBody>
      </p:sp>
      <p:sp>
        <p:nvSpPr>
          <p:cNvPr id="9" name="TextBox 8"/>
          <p:cNvSpPr txBox="1"/>
          <p:nvPr/>
        </p:nvSpPr>
        <p:spPr>
          <a:xfrm>
            <a:off x="685800" y="4495800"/>
            <a:ext cx="5410200" cy="369332"/>
          </a:xfrm>
          <a:prstGeom prst="rect">
            <a:avLst/>
          </a:prstGeom>
          <a:noFill/>
        </p:spPr>
        <p:txBody>
          <a:bodyPr wrap="square" rtlCol="0">
            <a:spAutoFit/>
          </a:bodyPr>
          <a:lstStyle/>
          <a:p>
            <a:r>
              <a:rPr lang="fr-FR" dirty="0" smtClean="0"/>
              <a:t>Début de standardisation des équipements RFID.</a:t>
            </a:r>
            <a:endParaRPr lang="fr-FR" dirty="0"/>
          </a:p>
        </p:txBody>
      </p:sp>
      <p:sp>
        <p:nvSpPr>
          <p:cNvPr id="10" name="TextBox 9"/>
          <p:cNvSpPr txBox="1"/>
          <p:nvPr/>
        </p:nvSpPr>
        <p:spPr>
          <a:xfrm>
            <a:off x="762000" y="5181600"/>
            <a:ext cx="1236236" cy="584775"/>
          </a:xfrm>
          <a:prstGeom prst="rect">
            <a:avLst/>
          </a:prstGeom>
          <a:noFill/>
        </p:spPr>
        <p:txBody>
          <a:bodyPr wrap="none" rtlCol="0">
            <a:spAutoFit/>
          </a:bodyPr>
          <a:lstStyle/>
          <a:p>
            <a:r>
              <a:rPr lang="en-US" sz="3200" b="1" dirty="0" smtClean="0"/>
              <a:t>- 2005</a:t>
            </a:r>
            <a:endParaRPr lang="en-US" sz="3200" b="1" dirty="0"/>
          </a:p>
        </p:txBody>
      </p:sp>
      <p:sp>
        <p:nvSpPr>
          <p:cNvPr id="11" name="TextBox 10"/>
          <p:cNvSpPr txBox="1"/>
          <p:nvPr/>
        </p:nvSpPr>
        <p:spPr>
          <a:xfrm>
            <a:off x="762000" y="5791200"/>
            <a:ext cx="5410200" cy="646331"/>
          </a:xfrm>
          <a:prstGeom prst="rect">
            <a:avLst/>
          </a:prstGeom>
          <a:noFill/>
        </p:spPr>
        <p:txBody>
          <a:bodyPr wrap="square" rtlCol="0">
            <a:spAutoFit/>
          </a:bodyPr>
          <a:lstStyle/>
          <a:p>
            <a:r>
              <a:rPr lang="fr-FR" dirty="0" smtClean="0"/>
              <a:t>Commercialisation en masse des systèmes RFID, dans le domaine de la logistique et de la traçabilité. </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066800"/>
            <a:ext cx="7098803" cy="584775"/>
          </a:xfrm>
          <a:prstGeom prst="rect">
            <a:avLst/>
          </a:prstGeom>
          <a:noFill/>
        </p:spPr>
        <p:txBody>
          <a:bodyPr wrap="none" rtlCol="0">
            <a:spAutoFit/>
          </a:bodyPr>
          <a:lstStyle/>
          <a:p>
            <a:r>
              <a:rPr lang="fr-FR" sz="3200" b="1" dirty="0" smtClean="0"/>
              <a:t>Exemples d’applications opérationnelles</a:t>
            </a:r>
            <a:endParaRPr lang="fr-FR" sz="3200" b="1" dirty="0"/>
          </a:p>
        </p:txBody>
      </p:sp>
      <p:sp>
        <p:nvSpPr>
          <p:cNvPr id="5" name="TextBox 4"/>
          <p:cNvSpPr txBox="1"/>
          <p:nvPr/>
        </p:nvSpPr>
        <p:spPr>
          <a:xfrm>
            <a:off x="1111001" y="1981200"/>
            <a:ext cx="6858000" cy="646331"/>
          </a:xfrm>
          <a:prstGeom prst="rect">
            <a:avLst/>
          </a:prstGeom>
          <a:noFill/>
        </p:spPr>
        <p:txBody>
          <a:bodyPr wrap="square" rtlCol="0">
            <a:spAutoFit/>
          </a:bodyPr>
          <a:lstStyle/>
          <a:p>
            <a:r>
              <a:rPr lang="fr-FR" dirty="0" smtClean="0"/>
              <a:t>- Traçabilité des produits (gestion des livres d’une bibliothèque) ou des animaux.</a:t>
            </a:r>
            <a:endParaRPr lang="fr-FR" dirty="0"/>
          </a:p>
        </p:txBody>
      </p:sp>
      <p:sp>
        <p:nvSpPr>
          <p:cNvPr id="6" name="TextBox 5"/>
          <p:cNvSpPr txBox="1"/>
          <p:nvPr/>
        </p:nvSpPr>
        <p:spPr>
          <a:xfrm>
            <a:off x="1111001" y="2743200"/>
            <a:ext cx="5410200" cy="369332"/>
          </a:xfrm>
          <a:prstGeom prst="rect">
            <a:avLst/>
          </a:prstGeom>
          <a:noFill/>
        </p:spPr>
        <p:txBody>
          <a:bodyPr wrap="square" rtlCol="0">
            <a:spAutoFit/>
          </a:bodyPr>
          <a:lstStyle/>
          <a:p>
            <a:r>
              <a:rPr lang="fr-FR" dirty="0" smtClean="0"/>
              <a:t>- Contrôle d’accès (parkings, immeubles, …).</a:t>
            </a:r>
            <a:endParaRPr lang="fr-FR" dirty="0"/>
          </a:p>
        </p:txBody>
      </p:sp>
      <p:sp>
        <p:nvSpPr>
          <p:cNvPr id="7" name="TextBox 6"/>
          <p:cNvSpPr txBox="1"/>
          <p:nvPr/>
        </p:nvSpPr>
        <p:spPr>
          <a:xfrm>
            <a:off x="1111001" y="3276600"/>
            <a:ext cx="5410200" cy="369332"/>
          </a:xfrm>
          <a:prstGeom prst="rect">
            <a:avLst/>
          </a:prstGeom>
          <a:noFill/>
        </p:spPr>
        <p:txBody>
          <a:bodyPr wrap="square" rtlCol="0">
            <a:spAutoFit/>
          </a:bodyPr>
          <a:lstStyle/>
          <a:p>
            <a:r>
              <a:rPr lang="fr-FR" dirty="0" smtClean="0"/>
              <a:t>- Suivi et tri des bagages.</a:t>
            </a:r>
            <a:endParaRPr lang="fr-FR" dirty="0"/>
          </a:p>
        </p:txBody>
      </p:sp>
      <p:sp>
        <p:nvSpPr>
          <p:cNvPr id="8" name="TextBox 7"/>
          <p:cNvSpPr txBox="1"/>
          <p:nvPr/>
        </p:nvSpPr>
        <p:spPr>
          <a:xfrm>
            <a:off x="1111001" y="3810000"/>
            <a:ext cx="6858000" cy="369332"/>
          </a:xfrm>
          <a:prstGeom prst="rect">
            <a:avLst/>
          </a:prstGeom>
          <a:noFill/>
        </p:spPr>
        <p:txBody>
          <a:bodyPr wrap="square" rtlCol="0">
            <a:spAutoFit/>
          </a:bodyPr>
          <a:lstStyle/>
          <a:p>
            <a:r>
              <a:rPr lang="fr-FR" dirty="0" smtClean="0"/>
              <a:t>- Autorisation du démarrage du véhicule, et empêchement des vols.</a:t>
            </a:r>
            <a:endParaRPr lang="fr-FR" dirty="0"/>
          </a:p>
        </p:txBody>
      </p:sp>
      <p:sp>
        <p:nvSpPr>
          <p:cNvPr id="9" name="TextBox 8"/>
          <p:cNvSpPr txBox="1"/>
          <p:nvPr/>
        </p:nvSpPr>
        <p:spPr>
          <a:xfrm>
            <a:off x="1111001" y="4343400"/>
            <a:ext cx="5410200" cy="369332"/>
          </a:xfrm>
          <a:prstGeom prst="rect">
            <a:avLst/>
          </a:prstGeom>
          <a:noFill/>
        </p:spPr>
        <p:txBody>
          <a:bodyPr wrap="square" rtlCol="0">
            <a:spAutoFit/>
          </a:bodyPr>
          <a:lstStyle/>
          <a:p>
            <a:r>
              <a:rPr lang="fr-FR" dirty="0" smtClean="0"/>
              <a:t>- Domaine bancaire (VISA).</a:t>
            </a:r>
            <a:endParaRPr lang="fr-FR" dirty="0"/>
          </a:p>
        </p:txBody>
      </p:sp>
      <p:sp>
        <p:nvSpPr>
          <p:cNvPr id="10" name="TextBox 9"/>
          <p:cNvSpPr txBox="1"/>
          <p:nvPr/>
        </p:nvSpPr>
        <p:spPr>
          <a:xfrm>
            <a:off x="1111001" y="4876800"/>
            <a:ext cx="5410200" cy="369332"/>
          </a:xfrm>
          <a:prstGeom prst="rect">
            <a:avLst/>
          </a:prstGeom>
          <a:noFill/>
        </p:spPr>
        <p:txBody>
          <a:bodyPr wrap="square" rtlCol="0">
            <a:spAutoFit/>
          </a:bodyPr>
          <a:lstStyle/>
          <a:p>
            <a:r>
              <a:rPr lang="fr-FR" dirty="0" smtClean="0"/>
              <a:t>- Domaine de la santé (respec</a:t>
            </a:r>
            <a:r>
              <a:rPr lang="fr-FR" dirty="0" smtClean="0"/>
              <a:t>t de la chaine du froid</a:t>
            </a:r>
            <a:r>
              <a:rPr lang="fr-FR" dirty="0" smtClean="0"/>
              <a:t>).</a:t>
            </a:r>
            <a:endParaRPr lang="fr-F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TotalTime>
  <Words>591</Words>
  <Application>Microsoft Office PowerPoint</Application>
  <PresentationFormat>On-screen Show (4:3)</PresentationFormat>
  <Paragraphs>92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Projet SMB214 2016</vt:lpstr>
      <vt:lpstr>La technologie RFID</vt:lpstr>
      <vt:lpstr>Introduction</vt:lpstr>
      <vt:lpstr>Slide 4</vt:lpstr>
      <vt:lpstr>RFID  Qu’est ce que c’est ?</vt:lpstr>
      <vt:lpstr>RFID</vt:lpstr>
      <vt:lpstr>Historique</vt:lpstr>
      <vt:lpstr>Slide 8</vt:lpstr>
      <vt:lpstr>Slide 9</vt:lpstr>
      <vt:lpstr>Les composants d’un système RFID</vt:lpstr>
      <vt:lpstr>Slide 11</vt:lpstr>
      <vt:lpstr>Slide 12</vt:lpstr>
      <vt:lpstr>Slide 13</vt:lpstr>
      <vt:lpstr>Fonctionnement d’un système RFID</vt:lpstr>
      <vt:lpstr>Slide 15</vt:lpstr>
      <vt:lpstr>Protocoles de communication</vt:lpstr>
      <vt:lpstr>Slide 17</vt:lpstr>
      <vt:lpstr>Les caractéristiques d’un système RFID</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technologie RFID</dc:title>
  <dc:creator>Alaa DEIRY</dc:creator>
  <cp:lastModifiedBy>Alaa DEIRY</cp:lastModifiedBy>
  <cp:revision>59</cp:revision>
  <dcterms:created xsi:type="dcterms:W3CDTF">2006-08-16T00:00:00Z</dcterms:created>
  <dcterms:modified xsi:type="dcterms:W3CDTF">2016-03-27T14:46:24Z</dcterms:modified>
</cp:coreProperties>
</file>