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7" r:id="rId6"/>
    <p:sldId id="259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8" d="100"/>
          <a:sy n="48" d="100"/>
        </p:scale>
        <p:origin x="63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5460868"/>
            <a:ext cx="112078" cy="5810374"/>
            <a:chOff x="0" y="0"/>
            <a:chExt cx="149437" cy="774716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149437" cy="2280560"/>
            </a:xfrm>
            <a:prstGeom prst="rect">
              <a:avLst/>
            </a:prstGeom>
            <a:solidFill>
              <a:srgbClr val="FFC033"/>
            </a:solidFill>
          </p:spPr>
        </p:sp>
        <p:sp>
          <p:nvSpPr>
            <p:cNvPr id="4" name="AutoShape 4"/>
            <p:cNvSpPr/>
            <p:nvPr/>
          </p:nvSpPr>
          <p:spPr>
            <a:xfrm>
              <a:off x="60248" y="0"/>
              <a:ext cx="28940" cy="7747165"/>
            </a:xfrm>
            <a:prstGeom prst="rect">
              <a:avLst/>
            </a:prstGeom>
            <a:solidFill>
              <a:srgbClr val="FFFFFF"/>
            </a:solidFill>
          </p:spPr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723298" y="52401"/>
            <a:ext cx="6550662" cy="10234599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62965" y="555312"/>
            <a:ext cx="1216310" cy="121631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879276" y="2772899"/>
            <a:ext cx="8083313" cy="4173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890"/>
              </a:lnSpc>
            </a:pPr>
            <a:r>
              <a:rPr lang="en-US" sz="9900">
                <a:solidFill>
                  <a:srgbClr val="FFFFFF"/>
                </a:solidFill>
                <a:latin typeface="HK Grotesk Bold"/>
              </a:rPr>
              <a:t>GARUT</a:t>
            </a:r>
          </a:p>
          <a:p>
            <a:pPr>
              <a:lnSpc>
                <a:spcPts val="10890"/>
              </a:lnSpc>
            </a:pPr>
            <a:r>
              <a:rPr lang="en-US" sz="9900">
                <a:solidFill>
                  <a:srgbClr val="FFFFFF"/>
                </a:solidFill>
                <a:latin typeface="HK Grotesk Bold"/>
              </a:rPr>
              <a:t>CCTV </a:t>
            </a:r>
            <a:r>
              <a:rPr lang="en-US" sz="9900">
                <a:solidFill>
                  <a:srgbClr val="FFC033"/>
                </a:solidFill>
                <a:latin typeface="HK Grotesk Bold"/>
              </a:rPr>
              <a:t>APPLICATION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62965" y="4034235"/>
            <a:ext cx="955625" cy="436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200">
                <a:solidFill>
                  <a:srgbClr val="FFFFFF">
                    <a:alpha val="9804"/>
                  </a:srgbClr>
                </a:solidFill>
                <a:latin typeface="HK Grotesk Bold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244736" y="8781875"/>
            <a:ext cx="5688147" cy="47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800">
                <a:solidFill>
                  <a:srgbClr val="FFFFFF"/>
                </a:solidFill>
                <a:latin typeface="HK Grotesk Medium Bold"/>
              </a:rPr>
              <a:t>Pemrograman Mobile ( flutter )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44736" y="990600"/>
            <a:ext cx="5688147" cy="307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z="1800" spc="270">
                <a:solidFill>
                  <a:srgbClr val="FFFFFF"/>
                </a:solidFill>
                <a:latin typeface="HK Grotesk Medium"/>
              </a:rPr>
              <a:t>INSTITUT TEKNOLOGI GARUT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5460868"/>
            <a:ext cx="112078" cy="5810374"/>
            <a:chOff x="0" y="0"/>
            <a:chExt cx="149437" cy="774716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149437" cy="2280560"/>
            </a:xfrm>
            <a:prstGeom prst="rect">
              <a:avLst/>
            </a:prstGeom>
            <a:solidFill>
              <a:srgbClr val="FFC033"/>
            </a:solidFill>
          </p:spPr>
        </p:sp>
        <p:sp>
          <p:nvSpPr>
            <p:cNvPr id="4" name="AutoShape 4"/>
            <p:cNvSpPr/>
            <p:nvPr/>
          </p:nvSpPr>
          <p:spPr>
            <a:xfrm>
              <a:off x="60248" y="0"/>
              <a:ext cx="28940" cy="7747165"/>
            </a:xfrm>
            <a:prstGeom prst="rect">
              <a:avLst/>
            </a:pr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599540" y="1214183"/>
            <a:ext cx="17303383" cy="9685665"/>
            <a:chOff x="0" y="0"/>
            <a:chExt cx="16642971" cy="931599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642970" cy="9315996"/>
            </a:xfrm>
            <a:custGeom>
              <a:avLst/>
              <a:gdLst/>
              <a:ahLst/>
              <a:cxnLst/>
              <a:rect l="l" t="t" r="r" b="b"/>
              <a:pathLst>
                <a:path w="16642970" h="9315996">
                  <a:moveTo>
                    <a:pt x="16338170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9011196"/>
                  </a:lnTo>
                  <a:cubicBezTo>
                    <a:pt x="0" y="9180106"/>
                    <a:pt x="135890" y="9315996"/>
                    <a:pt x="304800" y="9315996"/>
                  </a:cubicBezTo>
                  <a:lnTo>
                    <a:pt x="16338170" y="9315996"/>
                  </a:lnTo>
                  <a:cubicBezTo>
                    <a:pt x="16507081" y="9315996"/>
                    <a:pt x="16642970" y="9180106"/>
                    <a:pt x="16642970" y="9011196"/>
                  </a:cubicBezTo>
                  <a:lnTo>
                    <a:pt x="16642970" y="304800"/>
                  </a:lnTo>
                  <a:cubicBezTo>
                    <a:pt x="16642970" y="135890"/>
                    <a:pt x="16507081" y="0"/>
                    <a:pt x="1633817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74428" y="1214183"/>
            <a:ext cx="7624837" cy="7588179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16825656" y="9150283"/>
            <a:ext cx="433644" cy="108017"/>
          </a:xfrm>
          <a:prstGeom prst="rect">
            <a:avLst/>
          </a:prstGeom>
        </p:spPr>
      </p:pic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1599540" y="849829"/>
            <a:ext cx="4513351" cy="8930440"/>
            <a:chOff x="0" y="0"/>
            <a:chExt cx="2620010" cy="5184140"/>
          </a:xfrm>
        </p:grpSpPr>
        <p:sp>
          <p:nvSpPr>
            <p:cNvPr id="10" name="Freeform 10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5"/>
              <a:stretch>
                <a:fillRect l="-4175" r="-4175"/>
              </a:stretch>
            </a:blipFill>
          </p:spPr>
        </p:sp>
        <p:sp>
          <p:nvSpPr>
            <p:cNvPr id="12" name="Freeform 12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sp>
        <p:nvSpPr>
          <p:cNvPr id="19" name="AutoShape 19"/>
          <p:cNvSpPr/>
          <p:nvPr/>
        </p:nvSpPr>
        <p:spPr>
          <a:xfrm>
            <a:off x="4800326" y="4586753"/>
            <a:ext cx="6124491" cy="3099153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20" name="AutoShape 20"/>
          <p:cNvSpPr/>
          <p:nvPr/>
        </p:nvSpPr>
        <p:spPr>
          <a:xfrm>
            <a:off x="5167681" y="3630604"/>
            <a:ext cx="6089215" cy="598058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21" name="TextBox 21"/>
          <p:cNvSpPr txBox="1"/>
          <p:nvPr/>
        </p:nvSpPr>
        <p:spPr>
          <a:xfrm>
            <a:off x="615340" y="4034235"/>
            <a:ext cx="955625" cy="436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200">
                <a:solidFill>
                  <a:srgbClr val="FFFFFF">
                    <a:alpha val="9804"/>
                  </a:srgbClr>
                </a:solidFill>
                <a:latin typeface="HK Grotesk Bold"/>
              </a:rPr>
              <a:t>98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3051398" y="282183"/>
            <a:ext cx="4880725" cy="307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 spc="270">
                <a:solidFill>
                  <a:srgbClr val="FFFFFF"/>
                </a:solidFill>
                <a:latin typeface="HK Grotesk Medium"/>
              </a:rPr>
              <a:t>VIDEO SCREEN</a:t>
            </a:r>
          </a:p>
        </p:txBody>
      </p:sp>
      <p:pic>
        <p:nvPicPr>
          <p:cNvPr id="23" name="Picture 23"/>
          <p:cNvPicPr>
            <a:picLocks noChangeAspect="1"/>
          </p:cNvPicPr>
          <p:nvPr/>
        </p:nvPicPr>
        <p:blipFill>
          <a:blip r:embed="rId2"/>
          <a:srcRect l="83826" t="85124" r="3672" b="12605"/>
          <a:stretch>
            <a:fillRect/>
          </a:stretch>
        </p:blipFill>
        <p:spPr>
          <a:xfrm>
            <a:off x="12723404" y="7571806"/>
            <a:ext cx="1847660" cy="333888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2"/>
          <a:srcRect l="87568" t="85124" r="3672" b="12605"/>
          <a:stretch>
            <a:fillRect/>
          </a:stretch>
        </p:blipFill>
        <p:spPr>
          <a:xfrm>
            <a:off x="14053630" y="7571806"/>
            <a:ext cx="1294593" cy="333888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2"/>
          <a:srcRect l="78145" t="91616" r="14236" b="6181"/>
          <a:stretch>
            <a:fillRect/>
          </a:stretch>
        </p:blipFill>
        <p:spPr>
          <a:xfrm rot="60000">
            <a:off x="11594705" y="8295698"/>
            <a:ext cx="1125959" cy="323841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11873747" y="8375580"/>
            <a:ext cx="144512" cy="173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HK Grotesk Bold"/>
              </a:rPr>
              <a:t>...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5460868"/>
            <a:ext cx="112078" cy="5810374"/>
            <a:chOff x="0" y="0"/>
            <a:chExt cx="149437" cy="774716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149437" cy="2280560"/>
            </a:xfrm>
            <a:prstGeom prst="rect">
              <a:avLst/>
            </a:prstGeom>
            <a:solidFill>
              <a:srgbClr val="FFC033"/>
            </a:solidFill>
          </p:spPr>
        </p:sp>
        <p:sp>
          <p:nvSpPr>
            <p:cNvPr id="4" name="AutoShape 4"/>
            <p:cNvSpPr/>
            <p:nvPr/>
          </p:nvSpPr>
          <p:spPr>
            <a:xfrm>
              <a:off x="60248" y="0"/>
              <a:ext cx="28940" cy="7747165"/>
            </a:xfrm>
            <a:prstGeom prst="rect">
              <a:avLst/>
            </a:pr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901141" y="849829"/>
            <a:ext cx="479273" cy="592825"/>
            <a:chOff x="0" y="0"/>
            <a:chExt cx="639030" cy="790433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123874"/>
              <a:ext cx="602687" cy="602687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C033"/>
              </a:solidFill>
            </p:spPr>
          </p:sp>
        </p:grpSp>
        <p:sp>
          <p:nvSpPr>
            <p:cNvPr id="8" name="TextBox 8"/>
            <p:cNvSpPr txBox="1"/>
            <p:nvPr/>
          </p:nvSpPr>
          <p:spPr>
            <a:xfrm>
              <a:off x="0" y="28575"/>
              <a:ext cx="639030" cy="7618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308"/>
                </a:lnSpc>
              </a:pPr>
              <a:r>
                <a:rPr lang="en-US" sz="3916">
                  <a:solidFill>
                    <a:srgbClr val="2E2E2E"/>
                  </a:solidFill>
                  <a:latin typeface="HK Grotesk Bold"/>
                </a:rPr>
                <a:t>d</a:t>
              </a:r>
            </a:p>
          </p:txBody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6738071" y="158848"/>
            <a:ext cx="10952232" cy="11112394"/>
            <a:chOff x="0" y="0"/>
            <a:chExt cx="2952750" cy="2995930"/>
          </a:xfrm>
        </p:grpSpPr>
        <p:sp>
          <p:nvSpPr>
            <p:cNvPr id="10" name="Freeform 10"/>
            <p:cNvSpPr/>
            <p:nvPr/>
          </p:nvSpPr>
          <p:spPr>
            <a:xfrm>
              <a:off x="-2540" y="-5080"/>
              <a:ext cx="2962910" cy="3004820"/>
            </a:xfrm>
            <a:custGeom>
              <a:avLst/>
              <a:gdLst/>
              <a:ahLst/>
              <a:cxnLst/>
              <a:rect l="l" t="t" r="r" b="b"/>
              <a:pathLst>
                <a:path w="2962910" h="3004820">
                  <a:moveTo>
                    <a:pt x="2936240" y="16510"/>
                  </a:moveTo>
                  <a:lnTo>
                    <a:pt x="2926080" y="16510"/>
                  </a:lnTo>
                  <a:cubicBezTo>
                    <a:pt x="2684780" y="16510"/>
                    <a:pt x="2443480" y="19050"/>
                    <a:pt x="2203450" y="21590"/>
                  </a:cubicBezTo>
                  <a:cubicBezTo>
                    <a:pt x="1775460" y="26670"/>
                    <a:pt x="1346200" y="34290"/>
                    <a:pt x="918210" y="35560"/>
                  </a:cubicBezTo>
                  <a:cubicBezTo>
                    <a:pt x="751840" y="35560"/>
                    <a:pt x="585470" y="26670"/>
                    <a:pt x="419100" y="16510"/>
                  </a:cubicBezTo>
                  <a:cubicBezTo>
                    <a:pt x="281940" y="7620"/>
                    <a:pt x="142240" y="0"/>
                    <a:pt x="5080" y="10160"/>
                  </a:cubicBezTo>
                  <a:cubicBezTo>
                    <a:pt x="6350" y="210820"/>
                    <a:pt x="7620" y="411480"/>
                    <a:pt x="10160" y="610870"/>
                  </a:cubicBezTo>
                  <a:cubicBezTo>
                    <a:pt x="13970" y="1056640"/>
                    <a:pt x="20320" y="1502410"/>
                    <a:pt x="16510" y="1948180"/>
                  </a:cubicBezTo>
                  <a:cubicBezTo>
                    <a:pt x="15240" y="2169160"/>
                    <a:pt x="6350" y="2390140"/>
                    <a:pt x="2540" y="2611120"/>
                  </a:cubicBezTo>
                  <a:cubicBezTo>
                    <a:pt x="0" y="2730500"/>
                    <a:pt x="10160" y="2849880"/>
                    <a:pt x="17780" y="2967990"/>
                  </a:cubicBezTo>
                  <a:cubicBezTo>
                    <a:pt x="77470" y="2962910"/>
                    <a:pt x="138430" y="2966720"/>
                    <a:pt x="196850" y="2971800"/>
                  </a:cubicBezTo>
                  <a:cubicBezTo>
                    <a:pt x="287020" y="2979420"/>
                    <a:pt x="375920" y="2988310"/>
                    <a:pt x="466090" y="2992120"/>
                  </a:cubicBezTo>
                  <a:cubicBezTo>
                    <a:pt x="882650" y="3004820"/>
                    <a:pt x="1300480" y="2997200"/>
                    <a:pt x="1717040" y="2987040"/>
                  </a:cubicBezTo>
                  <a:cubicBezTo>
                    <a:pt x="2127250" y="2975610"/>
                    <a:pt x="2538730" y="2962910"/>
                    <a:pt x="2950210" y="2961640"/>
                  </a:cubicBezTo>
                  <a:cubicBezTo>
                    <a:pt x="2942590" y="2794000"/>
                    <a:pt x="2933700" y="2626360"/>
                    <a:pt x="2928620" y="2457450"/>
                  </a:cubicBezTo>
                  <a:cubicBezTo>
                    <a:pt x="2915920" y="2034540"/>
                    <a:pt x="2933700" y="1612900"/>
                    <a:pt x="2945130" y="1189990"/>
                  </a:cubicBezTo>
                  <a:cubicBezTo>
                    <a:pt x="2956560" y="800100"/>
                    <a:pt x="2962910" y="407670"/>
                    <a:pt x="2936240" y="16510"/>
                  </a:cubicBezTo>
                  <a:close/>
                </a:path>
              </a:pathLst>
            </a:custGeom>
            <a:blipFill>
              <a:blip r:embed="rId2"/>
              <a:stretch>
                <a:fillRect l="-687" r="-687"/>
              </a:stretch>
            </a:blipFill>
          </p:spPr>
        </p:sp>
      </p:grpSp>
      <p:sp>
        <p:nvSpPr>
          <p:cNvPr id="11" name="TextBox 11"/>
          <p:cNvSpPr txBox="1"/>
          <p:nvPr/>
        </p:nvSpPr>
        <p:spPr>
          <a:xfrm>
            <a:off x="662965" y="4034235"/>
            <a:ext cx="955625" cy="436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200">
                <a:solidFill>
                  <a:srgbClr val="FFFFFF">
                    <a:alpha val="9804"/>
                  </a:srgbClr>
                </a:solidFill>
                <a:latin typeface="HK Grotesk Bold"/>
              </a:rPr>
              <a:t>99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878470" y="8111490"/>
            <a:ext cx="15012072" cy="1146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599"/>
              </a:lnSpc>
            </a:pPr>
            <a:r>
              <a:rPr lang="en-US" sz="6399" spc="191">
                <a:solidFill>
                  <a:srgbClr val="FFFFFF"/>
                </a:solidFill>
                <a:latin typeface="Amiko Bold Bold"/>
              </a:rPr>
              <a:t>ADA PERTANYAAN MASBRO ???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5460868"/>
            <a:ext cx="112078" cy="5810374"/>
            <a:chOff x="0" y="0"/>
            <a:chExt cx="149437" cy="774716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149437" cy="2280560"/>
            </a:xfrm>
            <a:prstGeom prst="rect">
              <a:avLst/>
            </a:prstGeom>
            <a:solidFill>
              <a:srgbClr val="FFC033"/>
            </a:solidFill>
          </p:spPr>
        </p:sp>
        <p:sp>
          <p:nvSpPr>
            <p:cNvPr id="4" name="AutoShape 4"/>
            <p:cNvSpPr/>
            <p:nvPr/>
          </p:nvSpPr>
          <p:spPr>
            <a:xfrm>
              <a:off x="60248" y="0"/>
              <a:ext cx="28940" cy="7747165"/>
            </a:xfrm>
            <a:prstGeom prst="rect">
              <a:avLst/>
            </a:prstGeom>
            <a:solidFill>
              <a:srgbClr val="FFFFFF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662965" y="4034235"/>
            <a:ext cx="955625" cy="436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200">
                <a:solidFill>
                  <a:srgbClr val="FFFFFF">
                    <a:alpha val="9804"/>
                  </a:srgbClr>
                </a:solidFill>
                <a:latin typeface="HK Grotesk Bold"/>
              </a:rPr>
              <a:t>02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2941224" y="5588380"/>
            <a:ext cx="16533795" cy="5577551"/>
            <a:chOff x="0" y="0"/>
            <a:chExt cx="15902755" cy="536467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5902755" cy="5364674"/>
            </a:xfrm>
            <a:custGeom>
              <a:avLst/>
              <a:gdLst/>
              <a:ahLst/>
              <a:cxnLst/>
              <a:rect l="l" t="t" r="r" b="b"/>
              <a:pathLst>
                <a:path w="15902755" h="5364674">
                  <a:moveTo>
                    <a:pt x="15597955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5059874"/>
                  </a:lnTo>
                  <a:cubicBezTo>
                    <a:pt x="0" y="5228784"/>
                    <a:pt x="135890" y="5364674"/>
                    <a:pt x="304800" y="5364674"/>
                  </a:cubicBezTo>
                  <a:lnTo>
                    <a:pt x="15597955" y="5364674"/>
                  </a:lnTo>
                  <a:cubicBezTo>
                    <a:pt x="15766864" y="5364674"/>
                    <a:pt x="15902755" y="5228784"/>
                    <a:pt x="15902755" y="5059874"/>
                  </a:cubicBezTo>
                  <a:lnTo>
                    <a:pt x="15902755" y="304800"/>
                  </a:lnTo>
                  <a:cubicBezTo>
                    <a:pt x="15902755" y="135890"/>
                    <a:pt x="15766864" y="0"/>
                    <a:pt x="15597955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2941224" y="962025"/>
            <a:ext cx="9594913" cy="2087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9"/>
              </a:lnSpc>
            </a:pPr>
            <a:r>
              <a:rPr lang="en-US" sz="6399" dirty="0">
                <a:solidFill>
                  <a:srgbClr val="FFFFFF"/>
                </a:solidFill>
                <a:latin typeface="HK Grotesk Light"/>
              </a:rPr>
              <a:t>What are </a:t>
            </a:r>
            <a:r>
              <a:rPr lang="en-US" sz="6399" dirty="0">
                <a:solidFill>
                  <a:srgbClr val="FFC033"/>
                </a:solidFill>
                <a:latin typeface="HK Grotesk Light"/>
              </a:rPr>
              <a:t>people saying</a:t>
            </a:r>
            <a:r>
              <a:rPr lang="en-US" sz="6399" dirty="0">
                <a:solidFill>
                  <a:srgbClr val="FFFFFF"/>
                </a:solidFill>
                <a:latin typeface="HK Grotesk Light"/>
              </a:rPr>
              <a:t> about the brand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4321901" y="7332121"/>
            <a:ext cx="3392137" cy="1986015"/>
            <a:chOff x="0" y="0"/>
            <a:chExt cx="4522849" cy="2648019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57150"/>
              <a:ext cx="4522849" cy="6161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800">
                  <a:solidFill>
                    <a:srgbClr val="FFFFFF"/>
                  </a:solidFill>
                  <a:latin typeface="HK Grotesk Medium"/>
                </a:rPr>
                <a:t>Abdul Latif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764891"/>
              <a:ext cx="4522849" cy="4736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50"/>
                </a:lnSpc>
              </a:pPr>
              <a:r>
                <a:rPr lang="en-US" sz="2100" spc="63">
                  <a:solidFill>
                    <a:srgbClr val="FFC033"/>
                  </a:solidFill>
                  <a:latin typeface="HK Grotesk Light"/>
                </a:rPr>
                <a:t>Ui/Ux Designer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481189"/>
              <a:ext cx="4522849" cy="11668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en-US" sz="1600" spc="32">
                  <a:solidFill>
                    <a:srgbClr val="FFFFFF"/>
                  </a:solidFill>
                  <a:latin typeface="HK Grotesk Light"/>
                </a:rPr>
                <a:t>Presentations are communication tools that can be used as demonstrations, lectures, and more.</a:t>
              </a:r>
            </a:p>
          </p:txBody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4321901" y="4228662"/>
            <a:ext cx="2754438" cy="2754438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1270"/>
            </a:xfrm>
            <a:custGeom>
              <a:avLst/>
              <a:gdLst/>
              <a:ahLst/>
              <a:cxnLst/>
              <a:rect l="l" t="t" r="r" b="b"/>
              <a:pathLst>
                <a:path w="6350000" h="6351270">
                  <a:moveTo>
                    <a:pt x="0" y="5955030"/>
                  </a:moveTo>
                  <a:lnTo>
                    <a:pt x="0" y="394970"/>
                  </a:lnTo>
                  <a:cubicBezTo>
                    <a:pt x="0" y="176530"/>
                    <a:pt x="176530" y="0"/>
                    <a:pt x="394970" y="0"/>
                  </a:cubicBezTo>
                  <a:lnTo>
                    <a:pt x="5956300" y="0"/>
                  </a:lnTo>
                  <a:cubicBezTo>
                    <a:pt x="6173470" y="0"/>
                    <a:pt x="6350000" y="176530"/>
                    <a:pt x="6350000" y="394970"/>
                  </a:cubicBezTo>
                  <a:cubicBezTo>
                    <a:pt x="6350000" y="394970"/>
                    <a:pt x="6350000" y="394970"/>
                    <a:pt x="6350000" y="394970"/>
                  </a:cubicBezTo>
                  <a:lnTo>
                    <a:pt x="6350000" y="5956300"/>
                  </a:lnTo>
                  <a:cubicBezTo>
                    <a:pt x="6350000" y="6174740"/>
                    <a:pt x="6173470" y="6351270"/>
                    <a:pt x="5955030" y="6351270"/>
                  </a:cubicBezTo>
                  <a:lnTo>
                    <a:pt x="5955030" y="6351270"/>
                  </a:lnTo>
                  <a:lnTo>
                    <a:pt x="394970" y="6351270"/>
                  </a:lnTo>
                  <a:cubicBezTo>
                    <a:pt x="176530" y="6350000"/>
                    <a:pt x="0" y="6173470"/>
                    <a:pt x="0" y="5955030"/>
                  </a:cubicBezTo>
                  <a:cubicBezTo>
                    <a:pt x="0" y="5955030"/>
                    <a:pt x="0" y="5955030"/>
                    <a:pt x="0" y="595503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15" name="Group 15"/>
          <p:cNvGrpSpPr/>
          <p:nvPr/>
        </p:nvGrpSpPr>
        <p:grpSpPr>
          <a:xfrm>
            <a:off x="9015745" y="7332121"/>
            <a:ext cx="3392137" cy="1986075"/>
            <a:chOff x="0" y="0"/>
            <a:chExt cx="4522849" cy="2648101"/>
          </a:xfrm>
        </p:grpSpPr>
        <p:sp>
          <p:nvSpPr>
            <p:cNvPr id="16" name="TextBox 16"/>
            <p:cNvSpPr txBox="1"/>
            <p:nvPr/>
          </p:nvSpPr>
          <p:spPr>
            <a:xfrm>
              <a:off x="0" y="-57150"/>
              <a:ext cx="4522849" cy="6161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800">
                  <a:solidFill>
                    <a:srgbClr val="FFFFFF"/>
                  </a:solidFill>
                  <a:latin typeface="HK Grotesk Medium"/>
                </a:rPr>
                <a:t>Ulpah Masripah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764891"/>
              <a:ext cx="4522849" cy="4737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50"/>
                </a:lnSpc>
              </a:pPr>
              <a:r>
                <a:rPr lang="en-US" sz="2100" spc="63">
                  <a:solidFill>
                    <a:srgbClr val="FFC033"/>
                  </a:solidFill>
                  <a:latin typeface="HK Grotesk Light"/>
                </a:rPr>
                <a:t>Flutter Enthusiast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1481270"/>
              <a:ext cx="4522849" cy="11668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en-US" sz="1600" spc="32">
                  <a:solidFill>
                    <a:srgbClr val="FFFFFF"/>
                  </a:solidFill>
                  <a:latin typeface="HK Grotesk Light"/>
                </a:rPr>
                <a:t>Presentations are communication tools that can be used as demonstrations, lectures, and more.</a:t>
              </a:r>
            </a:p>
          </p:txBody>
        </p:sp>
      </p:grpSp>
      <p:grpSp>
        <p:nvGrpSpPr>
          <p:cNvPr id="19" name="Group 19"/>
          <p:cNvGrpSpPr>
            <a:grpSpLocks noChangeAspect="1"/>
          </p:cNvGrpSpPr>
          <p:nvPr/>
        </p:nvGrpSpPr>
        <p:grpSpPr>
          <a:xfrm>
            <a:off x="9015745" y="4228662"/>
            <a:ext cx="2754438" cy="2754438"/>
            <a:chOff x="0" y="0"/>
            <a:chExt cx="6350000" cy="63500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6350000" cy="6351270"/>
            </a:xfrm>
            <a:custGeom>
              <a:avLst/>
              <a:gdLst/>
              <a:ahLst/>
              <a:cxnLst/>
              <a:rect l="l" t="t" r="r" b="b"/>
              <a:pathLst>
                <a:path w="6350000" h="6351270">
                  <a:moveTo>
                    <a:pt x="0" y="5955030"/>
                  </a:moveTo>
                  <a:lnTo>
                    <a:pt x="0" y="394970"/>
                  </a:lnTo>
                  <a:cubicBezTo>
                    <a:pt x="0" y="176530"/>
                    <a:pt x="176530" y="0"/>
                    <a:pt x="394970" y="0"/>
                  </a:cubicBezTo>
                  <a:lnTo>
                    <a:pt x="5956300" y="0"/>
                  </a:lnTo>
                  <a:cubicBezTo>
                    <a:pt x="6173470" y="0"/>
                    <a:pt x="6350000" y="176530"/>
                    <a:pt x="6350000" y="394970"/>
                  </a:cubicBezTo>
                  <a:cubicBezTo>
                    <a:pt x="6350000" y="394970"/>
                    <a:pt x="6350000" y="394970"/>
                    <a:pt x="6350000" y="394970"/>
                  </a:cubicBezTo>
                  <a:lnTo>
                    <a:pt x="6350000" y="5956300"/>
                  </a:lnTo>
                  <a:cubicBezTo>
                    <a:pt x="6350000" y="6174740"/>
                    <a:pt x="6173470" y="6351270"/>
                    <a:pt x="5955030" y="6351270"/>
                  </a:cubicBezTo>
                  <a:lnTo>
                    <a:pt x="5955030" y="6351270"/>
                  </a:lnTo>
                  <a:lnTo>
                    <a:pt x="394970" y="6351270"/>
                  </a:lnTo>
                  <a:cubicBezTo>
                    <a:pt x="176530" y="6350000"/>
                    <a:pt x="0" y="6173470"/>
                    <a:pt x="0" y="5955030"/>
                  </a:cubicBezTo>
                  <a:cubicBezTo>
                    <a:pt x="0" y="5955030"/>
                    <a:pt x="0" y="5955030"/>
                    <a:pt x="0" y="595503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21" name="Group 21"/>
          <p:cNvGrpSpPr/>
          <p:nvPr/>
        </p:nvGrpSpPr>
        <p:grpSpPr>
          <a:xfrm>
            <a:off x="13709590" y="7332121"/>
            <a:ext cx="3979454" cy="1985589"/>
            <a:chOff x="0" y="0"/>
            <a:chExt cx="5305939" cy="2647452"/>
          </a:xfrm>
        </p:grpSpPr>
        <p:sp>
          <p:nvSpPr>
            <p:cNvPr id="22" name="TextBox 22"/>
            <p:cNvSpPr txBox="1"/>
            <p:nvPr/>
          </p:nvSpPr>
          <p:spPr>
            <a:xfrm>
              <a:off x="0" y="-57150"/>
              <a:ext cx="5305939" cy="615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800">
                  <a:solidFill>
                    <a:srgbClr val="FFFFFF"/>
                  </a:solidFill>
                  <a:latin typeface="HK Grotesk Medium"/>
                </a:rPr>
                <a:t>Ade Iskandar Zulkarnaen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764566"/>
              <a:ext cx="5305939" cy="4736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50"/>
                </a:lnSpc>
              </a:pPr>
              <a:r>
                <a:rPr lang="en-US" sz="2100" spc="63">
                  <a:solidFill>
                    <a:srgbClr val="FFC033"/>
                  </a:solidFill>
                  <a:latin typeface="HK Grotesk Light"/>
                </a:rPr>
                <a:t>Backend Developer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1480865"/>
              <a:ext cx="5305939" cy="11665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en-US" sz="1600" spc="32">
                  <a:solidFill>
                    <a:srgbClr val="FFFFFF"/>
                  </a:solidFill>
                  <a:latin typeface="HK Grotesk Light"/>
                </a:rPr>
                <a:t>Presentations are communication tools that can be used as demonstrations, lectures, and more.</a:t>
              </a:r>
            </a:p>
          </p:txBody>
        </p:sp>
      </p:grpSp>
      <p:grpSp>
        <p:nvGrpSpPr>
          <p:cNvPr id="25" name="Group 25"/>
          <p:cNvGrpSpPr>
            <a:grpSpLocks noChangeAspect="1"/>
          </p:cNvGrpSpPr>
          <p:nvPr/>
        </p:nvGrpSpPr>
        <p:grpSpPr>
          <a:xfrm>
            <a:off x="13709590" y="4228662"/>
            <a:ext cx="2754438" cy="2754438"/>
            <a:chOff x="0" y="0"/>
            <a:chExt cx="6350000" cy="63500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6350000" cy="6351270"/>
            </a:xfrm>
            <a:custGeom>
              <a:avLst/>
              <a:gdLst/>
              <a:ahLst/>
              <a:cxnLst/>
              <a:rect l="l" t="t" r="r" b="b"/>
              <a:pathLst>
                <a:path w="6350000" h="6351270">
                  <a:moveTo>
                    <a:pt x="0" y="5955030"/>
                  </a:moveTo>
                  <a:lnTo>
                    <a:pt x="0" y="394970"/>
                  </a:lnTo>
                  <a:cubicBezTo>
                    <a:pt x="0" y="176530"/>
                    <a:pt x="176530" y="0"/>
                    <a:pt x="394970" y="0"/>
                  </a:cubicBezTo>
                  <a:lnTo>
                    <a:pt x="5956300" y="0"/>
                  </a:lnTo>
                  <a:cubicBezTo>
                    <a:pt x="6173470" y="0"/>
                    <a:pt x="6350000" y="176530"/>
                    <a:pt x="6350000" y="394970"/>
                  </a:cubicBezTo>
                  <a:cubicBezTo>
                    <a:pt x="6350000" y="394970"/>
                    <a:pt x="6350000" y="394970"/>
                    <a:pt x="6350000" y="394970"/>
                  </a:cubicBezTo>
                  <a:lnTo>
                    <a:pt x="6350000" y="5956300"/>
                  </a:lnTo>
                  <a:cubicBezTo>
                    <a:pt x="6350000" y="6174740"/>
                    <a:pt x="6173470" y="6351270"/>
                    <a:pt x="5955030" y="6351270"/>
                  </a:cubicBezTo>
                  <a:lnTo>
                    <a:pt x="5955030" y="6351270"/>
                  </a:lnTo>
                  <a:lnTo>
                    <a:pt x="394970" y="6351270"/>
                  </a:lnTo>
                  <a:cubicBezTo>
                    <a:pt x="176530" y="6350000"/>
                    <a:pt x="0" y="6173470"/>
                    <a:pt x="0" y="5955030"/>
                  </a:cubicBezTo>
                  <a:cubicBezTo>
                    <a:pt x="0" y="5955030"/>
                    <a:pt x="0" y="5955030"/>
                    <a:pt x="0" y="5955030"/>
                  </a:cubicBezTo>
                  <a:close/>
                </a:path>
              </a:pathLst>
            </a:custGeom>
            <a:blipFill>
              <a:blip r:embed="rId2"/>
              <a:stretch>
                <a:fillRect l="-10" r="-10"/>
              </a:stretch>
            </a:blipFill>
          </p:spPr>
        </p:sp>
      </p:grpSp>
      <p:pic>
        <p:nvPicPr>
          <p:cNvPr id="27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16825656" y="1055450"/>
            <a:ext cx="433644" cy="10801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5460868"/>
            <a:ext cx="112078" cy="5810374"/>
            <a:chOff x="0" y="0"/>
            <a:chExt cx="149437" cy="774716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149437" cy="2280560"/>
            </a:xfrm>
            <a:prstGeom prst="rect">
              <a:avLst/>
            </a:prstGeom>
            <a:solidFill>
              <a:srgbClr val="FFC033"/>
            </a:solidFill>
          </p:spPr>
        </p:sp>
        <p:sp>
          <p:nvSpPr>
            <p:cNvPr id="4" name="AutoShape 4"/>
            <p:cNvSpPr/>
            <p:nvPr/>
          </p:nvSpPr>
          <p:spPr>
            <a:xfrm>
              <a:off x="60248" y="0"/>
              <a:ext cx="28940" cy="7747165"/>
            </a:xfrm>
            <a:prstGeom prst="rect">
              <a:avLst/>
            </a:prstGeom>
            <a:solidFill>
              <a:srgbClr val="FFFFFF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662965" y="4034235"/>
            <a:ext cx="955625" cy="436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200">
                <a:solidFill>
                  <a:srgbClr val="FFFFFF">
                    <a:alpha val="9804"/>
                  </a:srgbClr>
                </a:solidFill>
                <a:latin typeface="HK Grotesk Bold"/>
              </a:rPr>
              <a:t>03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378575" y="990600"/>
            <a:ext cx="4880725" cy="307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 spc="270">
                <a:solidFill>
                  <a:srgbClr val="FFFFFF"/>
                </a:solidFill>
                <a:latin typeface="HK Grotesk Medium"/>
              </a:rPr>
              <a:t>GARUT CCTV APPLICATION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2903796" y="3970712"/>
            <a:ext cx="5445864" cy="2919677"/>
            <a:chOff x="0" y="0"/>
            <a:chExt cx="7261152" cy="3892902"/>
          </a:xfrm>
        </p:grpSpPr>
        <p:sp>
          <p:nvSpPr>
            <p:cNvPr id="8" name="TextBox 8"/>
            <p:cNvSpPr txBox="1"/>
            <p:nvPr/>
          </p:nvSpPr>
          <p:spPr>
            <a:xfrm>
              <a:off x="0" y="66675"/>
              <a:ext cx="7261152" cy="30267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800"/>
                </a:lnSpc>
              </a:pPr>
              <a:r>
                <a:rPr lang="en-US" sz="8000" dirty="0">
                  <a:solidFill>
                    <a:srgbClr val="FFFFFF"/>
                  </a:solidFill>
                  <a:latin typeface="HK Grotesk Bold"/>
                </a:rPr>
                <a:t>Table of </a:t>
              </a:r>
              <a:r>
                <a:rPr lang="en-US" sz="8000" dirty="0">
                  <a:solidFill>
                    <a:srgbClr val="FFC033"/>
                  </a:solidFill>
                  <a:latin typeface="HK Grotesk Bold"/>
                </a:rPr>
                <a:t>Contents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3281908"/>
              <a:ext cx="7261152" cy="6109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20"/>
                </a:lnSpc>
              </a:pPr>
              <a:r>
                <a:rPr lang="en-US" sz="2800">
                  <a:solidFill>
                    <a:srgbClr val="FFFFFF"/>
                  </a:solidFill>
                  <a:latin typeface="HK Grotesk Medium"/>
                </a:rPr>
                <a:t>Presentation Outline</a:t>
              </a: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0853445" y="3862638"/>
            <a:ext cx="4447082" cy="3069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0"/>
              </a:lnSpc>
            </a:pPr>
            <a:r>
              <a:rPr lang="en-US" sz="2100" spc="63">
                <a:solidFill>
                  <a:srgbClr val="FFFFFF"/>
                </a:solidFill>
                <a:latin typeface="HK Grotesk Light"/>
              </a:rPr>
              <a:t>Introduction</a:t>
            </a:r>
          </a:p>
          <a:p>
            <a:pPr>
              <a:lnSpc>
                <a:spcPts val="3150"/>
              </a:lnSpc>
            </a:pPr>
            <a:r>
              <a:rPr lang="en-US" sz="2100" spc="63">
                <a:solidFill>
                  <a:srgbClr val="FFFFFF"/>
                </a:solidFill>
                <a:latin typeface="HK Grotesk Light"/>
              </a:rPr>
              <a:t>Brand Launch</a:t>
            </a:r>
          </a:p>
          <a:p>
            <a:pPr>
              <a:lnSpc>
                <a:spcPts val="3150"/>
              </a:lnSpc>
            </a:pPr>
            <a:r>
              <a:rPr lang="en-US" sz="2100" spc="63">
                <a:solidFill>
                  <a:srgbClr val="FFFFFF"/>
                </a:solidFill>
                <a:latin typeface="HK Grotesk Light"/>
              </a:rPr>
              <a:t>Marketing Channels</a:t>
            </a:r>
          </a:p>
          <a:p>
            <a:pPr>
              <a:lnSpc>
                <a:spcPts val="3150"/>
              </a:lnSpc>
            </a:pPr>
            <a:r>
              <a:rPr lang="en-US" sz="2100" spc="63">
                <a:solidFill>
                  <a:srgbClr val="FFFFFF"/>
                </a:solidFill>
                <a:latin typeface="HK Grotesk Light"/>
              </a:rPr>
              <a:t>Q2 Sales</a:t>
            </a:r>
          </a:p>
          <a:p>
            <a:pPr>
              <a:lnSpc>
                <a:spcPts val="3149"/>
              </a:lnSpc>
            </a:pPr>
            <a:r>
              <a:rPr lang="en-US" sz="2099" spc="62">
                <a:solidFill>
                  <a:srgbClr val="FFFFFF"/>
                </a:solidFill>
                <a:latin typeface="HK Grotesk Light"/>
              </a:rPr>
              <a:t>System Design </a:t>
            </a:r>
          </a:p>
          <a:p>
            <a:pPr>
              <a:lnSpc>
                <a:spcPts val="3149"/>
              </a:lnSpc>
            </a:pPr>
            <a:r>
              <a:rPr lang="en-US" sz="2099" spc="62">
                <a:solidFill>
                  <a:srgbClr val="FFFFFF"/>
                </a:solidFill>
                <a:latin typeface="HK Grotesk Light"/>
              </a:rPr>
              <a:t>API Source</a:t>
            </a:r>
          </a:p>
          <a:p>
            <a:pPr>
              <a:lnSpc>
                <a:spcPts val="3150"/>
              </a:lnSpc>
            </a:pPr>
            <a:r>
              <a:rPr lang="en-US" sz="2100" spc="63">
                <a:solidFill>
                  <a:srgbClr val="FFFFFF"/>
                </a:solidFill>
                <a:latin typeface="HK Grotesk Light"/>
              </a:rPr>
              <a:t>Source Code</a:t>
            </a:r>
          </a:p>
          <a:p>
            <a:pPr>
              <a:lnSpc>
                <a:spcPts val="3150"/>
              </a:lnSpc>
            </a:pPr>
            <a:r>
              <a:rPr lang="en-US" sz="2100" spc="63">
                <a:solidFill>
                  <a:srgbClr val="FFFFFF"/>
                </a:solidFill>
                <a:latin typeface="HK Grotesk Light"/>
              </a:rPr>
              <a:t>QnA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6825656" y="9150283"/>
            <a:ext cx="433644" cy="10801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5460868"/>
            <a:ext cx="112078" cy="5810374"/>
            <a:chOff x="0" y="0"/>
            <a:chExt cx="149437" cy="774716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149437" cy="2280560"/>
            </a:xfrm>
            <a:prstGeom prst="rect">
              <a:avLst/>
            </a:prstGeom>
            <a:solidFill>
              <a:srgbClr val="FFC033"/>
            </a:solidFill>
          </p:spPr>
        </p:sp>
        <p:sp>
          <p:nvSpPr>
            <p:cNvPr id="4" name="AutoShape 4"/>
            <p:cNvSpPr/>
            <p:nvPr/>
          </p:nvSpPr>
          <p:spPr>
            <a:xfrm>
              <a:off x="60248" y="0"/>
              <a:ext cx="28940" cy="7747165"/>
            </a:xfrm>
            <a:prstGeom prst="rect">
              <a:avLst/>
            </a:prstGeom>
            <a:solidFill>
              <a:srgbClr val="FFFFFF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615340" y="4034235"/>
            <a:ext cx="955625" cy="436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200" dirty="0" smtClean="0">
                <a:solidFill>
                  <a:srgbClr val="FFFFFF">
                    <a:alpha val="9804"/>
                  </a:srgbClr>
                </a:solidFill>
                <a:latin typeface="HK Grotesk Bold"/>
              </a:rPr>
              <a:t>4</a:t>
            </a:r>
            <a:endParaRPr lang="en-US" sz="3200" dirty="0">
              <a:solidFill>
                <a:srgbClr val="FFFFFF">
                  <a:alpha val="9804"/>
                </a:srgbClr>
              </a:solidFill>
              <a:latin typeface="HK Grotesk Bold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1570965" y="849829"/>
            <a:ext cx="17303383" cy="9685665"/>
            <a:chOff x="0" y="0"/>
            <a:chExt cx="16642971" cy="931599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642970" cy="9315996"/>
            </a:xfrm>
            <a:custGeom>
              <a:avLst/>
              <a:gdLst/>
              <a:ahLst/>
              <a:cxnLst/>
              <a:rect l="l" t="t" r="r" b="b"/>
              <a:pathLst>
                <a:path w="16642970" h="9315996">
                  <a:moveTo>
                    <a:pt x="16338170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9011196"/>
                  </a:lnTo>
                  <a:cubicBezTo>
                    <a:pt x="0" y="9180106"/>
                    <a:pt x="135890" y="9315996"/>
                    <a:pt x="304800" y="9315996"/>
                  </a:cubicBezTo>
                  <a:lnTo>
                    <a:pt x="16338170" y="9315996"/>
                  </a:lnTo>
                  <a:cubicBezTo>
                    <a:pt x="16507081" y="9315996"/>
                    <a:pt x="16642970" y="9180106"/>
                    <a:pt x="16642970" y="9011196"/>
                  </a:cubicBezTo>
                  <a:lnTo>
                    <a:pt x="16642970" y="304800"/>
                  </a:lnTo>
                  <a:cubicBezTo>
                    <a:pt x="16642970" y="135890"/>
                    <a:pt x="16507081" y="0"/>
                    <a:pt x="1633817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13051398" y="282183"/>
            <a:ext cx="4880725" cy="307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 spc="270">
                <a:solidFill>
                  <a:srgbClr val="FFFFFF"/>
                </a:solidFill>
                <a:latin typeface="HK Grotesk Medium"/>
              </a:rPr>
              <a:t>MVC - SOURCE CODE</a:t>
            </a:r>
          </a:p>
        </p:txBody>
      </p:sp>
      <p:sp>
        <p:nvSpPr>
          <p:cNvPr id="13" name="TextBox 8"/>
          <p:cNvSpPr txBox="1"/>
          <p:nvPr/>
        </p:nvSpPr>
        <p:spPr>
          <a:xfrm>
            <a:off x="2941224" y="962025"/>
            <a:ext cx="9594913" cy="1064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9"/>
              </a:lnSpc>
            </a:pPr>
            <a:r>
              <a:rPr lang="en-US" sz="6399" dirty="0" smtClean="0">
                <a:solidFill>
                  <a:srgbClr val="FFFFFF"/>
                </a:solidFill>
                <a:latin typeface="HK Grotesk Light"/>
              </a:rPr>
              <a:t>Isi </a:t>
            </a:r>
            <a:r>
              <a:rPr lang="en-US" sz="6399" dirty="0" err="1" smtClean="0">
                <a:solidFill>
                  <a:srgbClr val="FFFFFF"/>
                </a:solidFill>
                <a:latin typeface="HK Grotesk Light"/>
              </a:rPr>
              <a:t>ppt</a:t>
            </a:r>
            <a:r>
              <a:rPr lang="en-US" sz="6399" dirty="0" smtClean="0">
                <a:solidFill>
                  <a:srgbClr val="FFFFFF"/>
                </a:solidFill>
                <a:latin typeface="HK Grotesk Light"/>
              </a:rPr>
              <a:t> </a:t>
            </a:r>
            <a:r>
              <a:rPr lang="en-US" sz="6399" dirty="0" err="1" smtClean="0">
                <a:solidFill>
                  <a:srgbClr val="FFC033"/>
                </a:solidFill>
                <a:latin typeface="HK Grotesk Light"/>
              </a:rPr>
              <a:t>disini</a:t>
            </a:r>
            <a:endParaRPr lang="en-US" sz="6399" dirty="0">
              <a:solidFill>
                <a:srgbClr val="FFFFFF"/>
              </a:solidFill>
              <a:latin typeface="HK Grotesk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5460868"/>
            <a:ext cx="112078" cy="5810374"/>
            <a:chOff x="0" y="0"/>
            <a:chExt cx="149437" cy="774716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149437" cy="2280560"/>
            </a:xfrm>
            <a:prstGeom prst="rect">
              <a:avLst/>
            </a:prstGeom>
            <a:solidFill>
              <a:srgbClr val="FFC033"/>
            </a:solidFill>
          </p:spPr>
        </p:sp>
        <p:sp>
          <p:nvSpPr>
            <p:cNvPr id="4" name="AutoShape 4"/>
            <p:cNvSpPr/>
            <p:nvPr/>
          </p:nvSpPr>
          <p:spPr>
            <a:xfrm>
              <a:off x="60248" y="0"/>
              <a:ext cx="28940" cy="7747165"/>
            </a:xfrm>
            <a:prstGeom prst="rect">
              <a:avLst/>
            </a:prstGeom>
            <a:solidFill>
              <a:srgbClr val="FFFFFF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615340" y="4034235"/>
            <a:ext cx="955625" cy="436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200" dirty="0" smtClean="0">
                <a:solidFill>
                  <a:srgbClr val="FFFFFF">
                    <a:alpha val="9804"/>
                  </a:srgbClr>
                </a:solidFill>
                <a:latin typeface="HK Grotesk Bold"/>
              </a:rPr>
              <a:t>5</a:t>
            </a:r>
            <a:endParaRPr lang="en-US" sz="3200" dirty="0">
              <a:solidFill>
                <a:srgbClr val="FFFFFF">
                  <a:alpha val="9804"/>
                </a:srgbClr>
              </a:solidFill>
              <a:latin typeface="HK Grotesk Bold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1570965" y="849829"/>
            <a:ext cx="17303383" cy="9685665"/>
            <a:chOff x="0" y="0"/>
            <a:chExt cx="16642971" cy="931599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642970" cy="9315996"/>
            </a:xfrm>
            <a:custGeom>
              <a:avLst/>
              <a:gdLst/>
              <a:ahLst/>
              <a:cxnLst/>
              <a:rect l="l" t="t" r="r" b="b"/>
              <a:pathLst>
                <a:path w="16642970" h="9315996">
                  <a:moveTo>
                    <a:pt x="16338170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9011196"/>
                  </a:lnTo>
                  <a:cubicBezTo>
                    <a:pt x="0" y="9180106"/>
                    <a:pt x="135890" y="9315996"/>
                    <a:pt x="304800" y="9315996"/>
                  </a:cubicBezTo>
                  <a:lnTo>
                    <a:pt x="16338170" y="9315996"/>
                  </a:lnTo>
                  <a:cubicBezTo>
                    <a:pt x="16507081" y="9315996"/>
                    <a:pt x="16642970" y="9180106"/>
                    <a:pt x="16642970" y="9011196"/>
                  </a:cubicBezTo>
                  <a:lnTo>
                    <a:pt x="16642970" y="304800"/>
                  </a:lnTo>
                  <a:cubicBezTo>
                    <a:pt x="16642970" y="135890"/>
                    <a:pt x="16507081" y="0"/>
                    <a:pt x="1633817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13051398" y="282183"/>
            <a:ext cx="4880725" cy="307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 spc="270">
                <a:solidFill>
                  <a:srgbClr val="FFFFFF"/>
                </a:solidFill>
                <a:latin typeface="HK Grotesk Medium"/>
              </a:rPr>
              <a:t>MVC - SOURCE CODE</a:t>
            </a:r>
          </a:p>
        </p:txBody>
      </p:sp>
      <p:sp>
        <p:nvSpPr>
          <p:cNvPr id="10" name="TextBox 8"/>
          <p:cNvSpPr txBox="1"/>
          <p:nvPr/>
        </p:nvSpPr>
        <p:spPr>
          <a:xfrm>
            <a:off x="2941224" y="962025"/>
            <a:ext cx="9594913" cy="1064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9"/>
              </a:lnSpc>
            </a:pPr>
            <a:r>
              <a:rPr lang="en-US" sz="6399" dirty="0" smtClean="0">
                <a:solidFill>
                  <a:srgbClr val="FFFFFF"/>
                </a:solidFill>
                <a:latin typeface="HK Grotesk Light"/>
              </a:rPr>
              <a:t>Isi </a:t>
            </a:r>
            <a:r>
              <a:rPr lang="en-US" sz="6399" dirty="0" err="1" smtClean="0">
                <a:solidFill>
                  <a:srgbClr val="FFFFFF"/>
                </a:solidFill>
                <a:latin typeface="HK Grotesk Light"/>
              </a:rPr>
              <a:t>ppt</a:t>
            </a:r>
            <a:r>
              <a:rPr lang="en-US" sz="6399" dirty="0" smtClean="0">
                <a:solidFill>
                  <a:srgbClr val="FFFFFF"/>
                </a:solidFill>
                <a:latin typeface="HK Grotesk Light"/>
              </a:rPr>
              <a:t> </a:t>
            </a:r>
            <a:r>
              <a:rPr lang="en-US" sz="6399" dirty="0" err="1" smtClean="0">
                <a:solidFill>
                  <a:srgbClr val="FFC033"/>
                </a:solidFill>
                <a:latin typeface="HK Grotesk Light"/>
              </a:rPr>
              <a:t>disini</a:t>
            </a:r>
            <a:endParaRPr lang="en-US" sz="6399" dirty="0">
              <a:solidFill>
                <a:srgbClr val="FFFFFF"/>
              </a:solidFill>
              <a:latin typeface="HK Grotesk Light"/>
            </a:endParaRPr>
          </a:p>
        </p:txBody>
      </p:sp>
    </p:spTree>
    <p:extLst>
      <p:ext uri="{BB962C8B-B14F-4D97-AF65-F5344CB8AC3E}">
        <p14:creationId xmlns:p14="http://schemas.microsoft.com/office/powerpoint/2010/main" val="3216666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961990" y="1282457"/>
            <a:ext cx="3661039" cy="25915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886515" y="5599325"/>
            <a:ext cx="2530682" cy="253068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756756" y="1442129"/>
            <a:ext cx="2272178" cy="2272178"/>
          </a:xfrm>
          <a:prstGeom prst="rect">
            <a:avLst/>
          </a:prstGeom>
        </p:spPr>
      </p:pic>
      <p:sp>
        <p:nvSpPr>
          <p:cNvPr id="5" name="AutoShape 5"/>
          <p:cNvSpPr/>
          <p:nvPr/>
        </p:nvSpPr>
        <p:spPr>
          <a:xfrm flipV="1">
            <a:off x="4725833" y="2889935"/>
            <a:ext cx="3609770" cy="2709389"/>
          </a:xfrm>
          <a:prstGeom prst="line">
            <a:avLst/>
          </a:prstGeom>
          <a:ln w="6667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6" name="AutoShape 6"/>
          <p:cNvSpPr/>
          <p:nvPr/>
        </p:nvSpPr>
        <p:spPr>
          <a:xfrm flipH="1">
            <a:off x="5048668" y="3293822"/>
            <a:ext cx="3495070" cy="2623418"/>
          </a:xfrm>
          <a:prstGeom prst="line">
            <a:avLst/>
          </a:prstGeom>
          <a:ln w="6667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7" name="AutoShape 7"/>
          <p:cNvSpPr/>
          <p:nvPr/>
        </p:nvSpPr>
        <p:spPr>
          <a:xfrm>
            <a:off x="11274408" y="2328928"/>
            <a:ext cx="2336722" cy="21106"/>
          </a:xfrm>
          <a:prstGeom prst="line">
            <a:avLst/>
          </a:prstGeom>
          <a:ln w="6667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8" name="AutoShape 8"/>
          <p:cNvSpPr/>
          <p:nvPr/>
        </p:nvSpPr>
        <p:spPr>
          <a:xfrm flipH="1">
            <a:off x="11274107" y="2863273"/>
            <a:ext cx="2337324" cy="0"/>
          </a:xfrm>
          <a:prstGeom prst="line">
            <a:avLst/>
          </a:prstGeom>
          <a:ln w="6667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9" name="AutoShape 9"/>
          <p:cNvSpPr/>
          <p:nvPr/>
        </p:nvSpPr>
        <p:spPr>
          <a:xfrm>
            <a:off x="7961990" y="918291"/>
            <a:ext cx="8614552" cy="0"/>
          </a:xfrm>
          <a:prstGeom prst="line">
            <a:avLst/>
          </a:prstGeom>
          <a:ln w="19050" cap="flat">
            <a:solidFill>
              <a:srgbClr val="000000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>
            <a:off x="7961990" y="4263680"/>
            <a:ext cx="8614552" cy="0"/>
          </a:xfrm>
          <a:prstGeom prst="line">
            <a:avLst/>
          </a:prstGeom>
          <a:ln w="19050" cap="flat">
            <a:solidFill>
              <a:srgbClr val="000000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 flipV="1">
            <a:off x="16576542" y="937341"/>
            <a:ext cx="0" cy="3307289"/>
          </a:xfrm>
          <a:prstGeom prst="line">
            <a:avLst/>
          </a:prstGeom>
          <a:ln w="19050" cap="flat">
            <a:solidFill>
              <a:srgbClr val="000000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12" name="AutoShape 12"/>
          <p:cNvSpPr/>
          <p:nvPr/>
        </p:nvSpPr>
        <p:spPr>
          <a:xfrm flipV="1">
            <a:off x="7981040" y="975441"/>
            <a:ext cx="0" cy="3307289"/>
          </a:xfrm>
          <a:prstGeom prst="line">
            <a:avLst/>
          </a:prstGeom>
          <a:ln w="19050" cap="flat">
            <a:solidFill>
              <a:srgbClr val="000000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13" name="TextBox 13"/>
          <p:cNvSpPr txBox="1"/>
          <p:nvPr/>
        </p:nvSpPr>
        <p:spPr>
          <a:xfrm rot="-2204290">
            <a:off x="5547193" y="4953194"/>
            <a:ext cx="1855504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Open Sans Extra Bold"/>
              </a:rPr>
              <a:t>response</a:t>
            </a:r>
          </a:p>
        </p:txBody>
      </p:sp>
      <p:sp>
        <p:nvSpPr>
          <p:cNvPr id="14" name="TextBox 14"/>
          <p:cNvSpPr txBox="1"/>
          <p:nvPr/>
        </p:nvSpPr>
        <p:spPr>
          <a:xfrm rot="-2184966">
            <a:off x="5057439" y="4324418"/>
            <a:ext cx="1731863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Open Sans Extra Bold"/>
              </a:rPr>
              <a:t>request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444754" y="8130007"/>
            <a:ext cx="1414204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Open Sans Extra Bold"/>
              </a:rPr>
              <a:t>client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909441" y="533547"/>
            <a:ext cx="5694629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HK Grotesk Light"/>
              </a:rPr>
              <a:t>rest API pemerintah kabupaten Garut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4017445" y="3517810"/>
            <a:ext cx="1750801" cy="3561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Open Sans Extra Bold"/>
              </a:rPr>
              <a:t>database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77903" y="365310"/>
            <a:ext cx="5585014" cy="2263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>
                <a:solidFill>
                  <a:srgbClr val="000000"/>
                </a:solidFill>
                <a:latin typeface="HK Grotesk Bold"/>
              </a:rPr>
              <a:t>System </a:t>
            </a:r>
            <a:r>
              <a:rPr lang="en-US" sz="8000">
                <a:solidFill>
                  <a:srgbClr val="FFC033"/>
                </a:solidFill>
                <a:latin typeface="HK Grotesk Bold"/>
              </a:rPr>
              <a:t>Design</a:t>
            </a:r>
          </a:p>
        </p:txBody>
      </p:sp>
      <p:sp>
        <p:nvSpPr>
          <p:cNvPr id="19" name="TextBox 19"/>
          <p:cNvSpPr txBox="1"/>
          <p:nvPr/>
        </p:nvSpPr>
        <p:spPr>
          <a:xfrm rot="-2202055">
            <a:off x="6942797" y="4324418"/>
            <a:ext cx="770038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60"/>
              </a:lnSpc>
            </a:pPr>
            <a:r>
              <a:rPr lang="en-US" sz="1900">
                <a:solidFill>
                  <a:srgbClr val="000000"/>
                </a:solidFill>
                <a:latin typeface="HK Grotesk Light"/>
              </a:rPr>
              <a:t>JSON</a:t>
            </a:r>
          </a:p>
        </p:txBody>
      </p:sp>
      <p:sp>
        <p:nvSpPr>
          <p:cNvPr id="20" name="TextBox 20"/>
          <p:cNvSpPr txBox="1"/>
          <p:nvPr/>
        </p:nvSpPr>
        <p:spPr>
          <a:xfrm rot="-2232562">
            <a:off x="6310026" y="3730964"/>
            <a:ext cx="770038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60"/>
              </a:lnSpc>
            </a:pPr>
            <a:r>
              <a:rPr lang="en-US" sz="1900">
                <a:solidFill>
                  <a:srgbClr val="000000"/>
                </a:solidFill>
                <a:latin typeface="HK Grotesk Light"/>
              </a:rPr>
              <a:t>GET</a:t>
            </a:r>
          </a:p>
        </p:txBody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5"/>
          <a:srcRect b="538"/>
          <a:stretch>
            <a:fillRect/>
          </a:stretch>
        </p:blipFill>
        <p:spPr>
          <a:xfrm>
            <a:off x="5877500" y="5610614"/>
            <a:ext cx="12783531" cy="503878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5460868"/>
            <a:ext cx="112078" cy="5810374"/>
            <a:chOff x="0" y="0"/>
            <a:chExt cx="149437" cy="774716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149437" cy="2280560"/>
            </a:xfrm>
            <a:prstGeom prst="rect">
              <a:avLst/>
            </a:prstGeom>
            <a:solidFill>
              <a:srgbClr val="FFC033"/>
            </a:solidFill>
          </p:spPr>
        </p:sp>
        <p:sp>
          <p:nvSpPr>
            <p:cNvPr id="4" name="AutoShape 4"/>
            <p:cNvSpPr/>
            <p:nvPr/>
          </p:nvSpPr>
          <p:spPr>
            <a:xfrm>
              <a:off x="60248" y="0"/>
              <a:ext cx="28940" cy="7747165"/>
            </a:xfrm>
            <a:prstGeom prst="rect">
              <a:avLst/>
            </a:prstGeom>
            <a:solidFill>
              <a:srgbClr val="FFFFFF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615340" y="4034235"/>
            <a:ext cx="955625" cy="436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200">
                <a:solidFill>
                  <a:srgbClr val="FFFFFF">
                    <a:alpha val="9804"/>
                  </a:srgbClr>
                </a:solidFill>
                <a:latin typeface="HK Grotesk Bold"/>
              </a:rPr>
              <a:t>95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70965" y="849829"/>
            <a:ext cx="17303383" cy="9685665"/>
            <a:chOff x="0" y="0"/>
            <a:chExt cx="16642971" cy="931599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642970" cy="9315996"/>
            </a:xfrm>
            <a:custGeom>
              <a:avLst/>
              <a:gdLst/>
              <a:ahLst/>
              <a:cxnLst/>
              <a:rect l="l" t="t" r="r" b="b"/>
              <a:pathLst>
                <a:path w="16642970" h="9315996">
                  <a:moveTo>
                    <a:pt x="16338170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9011196"/>
                  </a:lnTo>
                  <a:cubicBezTo>
                    <a:pt x="0" y="9180106"/>
                    <a:pt x="135890" y="9315996"/>
                    <a:pt x="304800" y="9315996"/>
                  </a:cubicBezTo>
                  <a:lnTo>
                    <a:pt x="16338170" y="9315996"/>
                  </a:lnTo>
                  <a:cubicBezTo>
                    <a:pt x="16507081" y="9315996"/>
                    <a:pt x="16642970" y="9180106"/>
                    <a:pt x="16642970" y="9011196"/>
                  </a:cubicBezTo>
                  <a:lnTo>
                    <a:pt x="16642970" y="304800"/>
                  </a:lnTo>
                  <a:cubicBezTo>
                    <a:pt x="16642970" y="135890"/>
                    <a:pt x="16507081" y="0"/>
                    <a:pt x="1633817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1570965" y="849829"/>
            <a:ext cx="5204056" cy="7806084"/>
            <a:chOff x="0" y="0"/>
            <a:chExt cx="6350000" cy="9525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9525000"/>
            </a:xfrm>
            <a:custGeom>
              <a:avLst/>
              <a:gdLst/>
              <a:ahLst/>
              <a:cxnLst/>
              <a:rect l="l" t="t" r="r" b="b"/>
              <a:pathLst>
                <a:path w="6350000" h="9525000">
                  <a:moveTo>
                    <a:pt x="0" y="9042400"/>
                  </a:moveTo>
                  <a:lnTo>
                    <a:pt x="0" y="482600"/>
                  </a:lnTo>
                  <a:cubicBezTo>
                    <a:pt x="0" y="215900"/>
                    <a:pt x="215900" y="0"/>
                    <a:pt x="482600" y="0"/>
                  </a:cubicBezTo>
                  <a:lnTo>
                    <a:pt x="5867400" y="0"/>
                  </a:lnTo>
                  <a:cubicBezTo>
                    <a:pt x="6134100" y="0"/>
                    <a:pt x="6350000" y="217170"/>
                    <a:pt x="6350000" y="482600"/>
                  </a:cubicBezTo>
                  <a:lnTo>
                    <a:pt x="6350000" y="9042400"/>
                  </a:lnTo>
                  <a:cubicBezTo>
                    <a:pt x="6350000" y="9309100"/>
                    <a:pt x="6134100" y="9525000"/>
                    <a:pt x="5867400" y="9525000"/>
                  </a:cubicBezTo>
                  <a:lnTo>
                    <a:pt x="482600" y="9525000"/>
                  </a:lnTo>
                  <a:cubicBezTo>
                    <a:pt x="217170" y="9525000"/>
                    <a:pt x="0" y="9309100"/>
                    <a:pt x="0" y="9042400"/>
                  </a:cubicBezTo>
                  <a:close/>
                </a:path>
              </a:pathLst>
            </a:custGeom>
            <a:blipFill>
              <a:blip r:embed="rId2"/>
              <a:stretch>
                <a:fillRect l="-1093" r="-21844"/>
              </a:stretch>
            </a:blipFill>
          </p:spPr>
        </p:sp>
      </p:grpSp>
      <p:sp>
        <p:nvSpPr>
          <p:cNvPr id="10" name="TextBox 10"/>
          <p:cNvSpPr txBox="1"/>
          <p:nvPr/>
        </p:nvSpPr>
        <p:spPr>
          <a:xfrm>
            <a:off x="13051398" y="282183"/>
            <a:ext cx="4880725" cy="307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 spc="270">
                <a:solidFill>
                  <a:srgbClr val="FFFFFF"/>
                </a:solidFill>
                <a:latin typeface="HK Grotesk Medium"/>
              </a:rPr>
              <a:t>MVC - SOURCE CODE </a:t>
            </a:r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8177136" y="1096087"/>
            <a:ext cx="4223239" cy="8356403"/>
            <a:chOff x="0" y="0"/>
            <a:chExt cx="2620010" cy="5184140"/>
          </a:xfrm>
        </p:grpSpPr>
        <p:sp>
          <p:nvSpPr>
            <p:cNvPr id="12" name="Freeform 12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3"/>
              <a:stretch>
                <a:fillRect l="-4175" r="-4175"/>
              </a:stretch>
            </a:blipFill>
          </p:spPr>
        </p:sp>
        <p:sp>
          <p:nvSpPr>
            <p:cNvPr id="14" name="Freeform 14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3168260" y="1163474"/>
            <a:ext cx="4189182" cy="8289016"/>
            <a:chOff x="0" y="0"/>
            <a:chExt cx="2620010" cy="5184140"/>
          </a:xfrm>
        </p:grpSpPr>
        <p:sp>
          <p:nvSpPr>
            <p:cNvPr id="22" name="Freeform 22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3" name="Freeform 23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4"/>
              <a:stretch>
                <a:fillRect l="-4175" r="-4175"/>
              </a:stretch>
            </a:blipFill>
          </p:spPr>
        </p:sp>
        <p:sp>
          <p:nvSpPr>
            <p:cNvPr id="24" name="Freeform 24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id="25" name="Freeform 25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id="26" name="Freeform 26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27" name="Freeform 27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28" name="Freeform 28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29" name="Freeform 29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30" name="Freeform 30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5460868"/>
            <a:ext cx="112078" cy="5810374"/>
            <a:chOff x="0" y="0"/>
            <a:chExt cx="149437" cy="774716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149437" cy="2280560"/>
            </a:xfrm>
            <a:prstGeom prst="rect">
              <a:avLst/>
            </a:prstGeom>
            <a:solidFill>
              <a:srgbClr val="FFC033"/>
            </a:solidFill>
          </p:spPr>
        </p:sp>
        <p:sp>
          <p:nvSpPr>
            <p:cNvPr id="4" name="AutoShape 4"/>
            <p:cNvSpPr/>
            <p:nvPr/>
          </p:nvSpPr>
          <p:spPr>
            <a:xfrm>
              <a:off x="60248" y="0"/>
              <a:ext cx="28940" cy="7747165"/>
            </a:xfrm>
            <a:prstGeom prst="rect">
              <a:avLst/>
            </a:prstGeom>
            <a:solidFill>
              <a:srgbClr val="FFFFFF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615340" y="4034235"/>
            <a:ext cx="955625" cy="436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200">
                <a:solidFill>
                  <a:srgbClr val="FFFFFF">
                    <a:alpha val="9804"/>
                  </a:srgbClr>
                </a:solidFill>
                <a:latin typeface="HK Grotesk Bold"/>
              </a:rPr>
              <a:t>96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675740" y="849829"/>
            <a:ext cx="17303383" cy="9685665"/>
            <a:chOff x="0" y="0"/>
            <a:chExt cx="16642971" cy="931599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642970" cy="9315996"/>
            </a:xfrm>
            <a:custGeom>
              <a:avLst/>
              <a:gdLst/>
              <a:ahLst/>
              <a:cxnLst/>
              <a:rect l="l" t="t" r="r" b="b"/>
              <a:pathLst>
                <a:path w="16642970" h="9315996">
                  <a:moveTo>
                    <a:pt x="16338170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9011196"/>
                  </a:lnTo>
                  <a:cubicBezTo>
                    <a:pt x="0" y="9180106"/>
                    <a:pt x="135890" y="9315996"/>
                    <a:pt x="304800" y="9315996"/>
                  </a:cubicBezTo>
                  <a:lnTo>
                    <a:pt x="16338170" y="9315996"/>
                  </a:lnTo>
                  <a:cubicBezTo>
                    <a:pt x="16507081" y="9315996"/>
                    <a:pt x="16642970" y="9180106"/>
                    <a:pt x="16642970" y="9011196"/>
                  </a:cubicBezTo>
                  <a:lnTo>
                    <a:pt x="16642970" y="304800"/>
                  </a:lnTo>
                  <a:cubicBezTo>
                    <a:pt x="16642970" y="135890"/>
                    <a:pt x="16507081" y="0"/>
                    <a:pt x="1633817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6825656" y="9150283"/>
            <a:ext cx="433644" cy="108017"/>
          </a:xfrm>
          <a:prstGeom prst="rect">
            <a:avLst/>
          </a:prstGeom>
        </p:spPr>
      </p:pic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1599540" y="849829"/>
            <a:ext cx="4513351" cy="8930440"/>
            <a:chOff x="0" y="0"/>
            <a:chExt cx="2620010" cy="5184140"/>
          </a:xfrm>
        </p:grpSpPr>
        <p:sp>
          <p:nvSpPr>
            <p:cNvPr id="10" name="Freeform 10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4"/>
              <a:stretch>
                <a:fillRect l="-4175" r="-4175"/>
              </a:stretch>
            </a:blipFill>
          </p:spPr>
        </p:sp>
        <p:sp>
          <p:nvSpPr>
            <p:cNvPr id="12" name="Freeform 12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pic>
        <p:nvPicPr>
          <p:cNvPr id="19" name="Picture 19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6822601" y="282183"/>
            <a:ext cx="5843782" cy="4823217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6"/>
          <a:srcRect r="664" b="1560"/>
          <a:stretch>
            <a:fillRect/>
          </a:stretch>
        </p:blipFill>
        <p:spPr>
          <a:xfrm>
            <a:off x="6813076" y="4752677"/>
            <a:ext cx="5778773" cy="4875192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13051398" y="282183"/>
            <a:ext cx="4880725" cy="307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 spc="270">
                <a:solidFill>
                  <a:srgbClr val="FFFFFF"/>
                </a:solidFill>
                <a:latin typeface="HK Grotesk Medium"/>
              </a:rPr>
              <a:t>HOME SCREEN</a:t>
            </a:r>
          </a:p>
        </p:txBody>
      </p:sp>
      <p:sp>
        <p:nvSpPr>
          <p:cNvPr id="22" name="AutoShape 22"/>
          <p:cNvSpPr/>
          <p:nvPr/>
        </p:nvSpPr>
        <p:spPr>
          <a:xfrm flipV="1">
            <a:off x="1253139" y="550333"/>
            <a:ext cx="5320452" cy="20434"/>
          </a:xfrm>
          <a:prstGeom prst="line">
            <a:avLst/>
          </a:prstGeom>
          <a:ln w="9525" cap="flat">
            <a:solidFill>
              <a:srgbClr val="FFFFFF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23" name="AutoShape 23"/>
          <p:cNvSpPr/>
          <p:nvPr/>
        </p:nvSpPr>
        <p:spPr>
          <a:xfrm flipV="1">
            <a:off x="1253139" y="2798566"/>
            <a:ext cx="5320452" cy="20434"/>
          </a:xfrm>
          <a:prstGeom prst="line">
            <a:avLst/>
          </a:prstGeom>
          <a:ln w="9525" cap="flat">
            <a:solidFill>
              <a:srgbClr val="FFFFFF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 flipV="1">
            <a:off x="1253139" y="3075616"/>
            <a:ext cx="5320452" cy="20434"/>
          </a:xfrm>
          <a:prstGeom prst="line">
            <a:avLst/>
          </a:prstGeom>
          <a:ln w="9525" cap="flat">
            <a:solidFill>
              <a:srgbClr val="FFFFFF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 flipV="1">
            <a:off x="1253139" y="9913619"/>
            <a:ext cx="5320452" cy="20434"/>
          </a:xfrm>
          <a:prstGeom prst="line">
            <a:avLst/>
          </a:prstGeom>
          <a:ln w="9525" cap="flat">
            <a:solidFill>
              <a:srgbClr val="FFFFFF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 flipH="1">
            <a:off x="1253066" y="589817"/>
            <a:ext cx="0" cy="2218967"/>
          </a:xfrm>
          <a:prstGeom prst="line">
            <a:avLst/>
          </a:prstGeom>
          <a:ln w="9525" cap="flat">
            <a:solidFill>
              <a:srgbClr val="FFFFFF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 flipH="1">
            <a:off x="6554615" y="589817"/>
            <a:ext cx="0" cy="2218967"/>
          </a:xfrm>
          <a:prstGeom prst="line">
            <a:avLst/>
          </a:prstGeom>
          <a:ln w="9525" cap="flat">
            <a:solidFill>
              <a:srgbClr val="FFFFFF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 flipH="1">
            <a:off x="6535565" y="3096083"/>
            <a:ext cx="38100" cy="6798487"/>
          </a:xfrm>
          <a:prstGeom prst="line">
            <a:avLst/>
          </a:prstGeom>
          <a:ln w="9525" cap="flat">
            <a:solidFill>
              <a:srgbClr val="FFFFFF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29" name="AutoShape 29"/>
          <p:cNvSpPr/>
          <p:nvPr/>
        </p:nvSpPr>
        <p:spPr>
          <a:xfrm flipH="1">
            <a:off x="1272116" y="3095976"/>
            <a:ext cx="38100" cy="6798487"/>
          </a:xfrm>
          <a:prstGeom prst="line">
            <a:avLst/>
          </a:prstGeom>
          <a:ln w="9525" cap="flat">
            <a:solidFill>
              <a:srgbClr val="FFFFFF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30" name="AutoShape 30"/>
          <p:cNvSpPr/>
          <p:nvPr/>
        </p:nvSpPr>
        <p:spPr>
          <a:xfrm>
            <a:off x="6306654" y="1699300"/>
            <a:ext cx="1939263" cy="759594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31" name="AutoShape 31"/>
          <p:cNvSpPr/>
          <p:nvPr/>
        </p:nvSpPr>
        <p:spPr>
          <a:xfrm>
            <a:off x="6299706" y="3460288"/>
            <a:ext cx="1953158" cy="147985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triangle" w="lg" len="med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5460868"/>
            <a:ext cx="112078" cy="5810374"/>
            <a:chOff x="0" y="0"/>
            <a:chExt cx="149437" cy="774716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149437" cy="2280560"/>
            </a:xfrm>
            <a:prstGeom prst="rect">
              <a:avLst/>
            </a:prstGeom>
            <a:solidFill>
              <a:srgbClr val="FFC033"/>
            </a:solidFill>
          </p:spPr>
        </p:sp>
        <p:sp>
          <p:nvSpPr>
            <p:cNvPr id="4" name="AutoShape 4"/>
            <p:cNvSpPr/>
            <p:nvPr/>
          </p:nvSpPr>
          <p:spPr>
            <a:xfrm>
              <a:off x="60248" y="0"/>
              <a:ext cx="28940" cy="7747165"/>
            </a:xfrm>
            <a:prstGeom prst="rect">
              <a:avLst/>
            </a:prstGeom>
            <a:solidFill>
              <a:srgbClr val="FFFFFF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615340" y="4034235"/>
            <a:ext cx="955625" cy="436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200">
                <a:solidFill>
                  <a:srgbClr val="FFFFFF">
                    <a:alpha val="9804"/>
                  </a:srgbClr>
                </a:solidFill>
                <a:latin typeface="HK Grotesk Bold"/>
              </a:rPr>
              <a:t>97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694790" y="1132162"/>
            <a:ext cx="17303383" cy="9685665"/>
            <a:chOff x="0" y="0"/>
            <a:chExt cx="16642971" cy="931599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642970" cy="9315996"/>
            </a:xfrm>
            <a:custGeom>
              <a:avLst/>
              <a:gdLst/>
              <a:ahLst/>
              <a:cxnLst/>
              <a:rect l="l" t="t" r="r" b="b"/>
              <a:pathLst>
                <a:path w="16642970" h="9315996">
                  <a:moveTo>
                    <a:pt x="16338170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9011196"/>
                  </a:lnTo>
                  <a:cubicBezTo>
                    <a:pt x="0" y="9180106"/>
                    <a:pt x="135890" y="9315996"/>
                    <a:pt x="304800" y="9315996"/>
                  </a:cubicBezTo>
                  <a:lnTo>
                    <a:pt x="16338170" y="9315996"/>
                  </a:lnTo>
                  <a:cubicBezTo>
                    <a:pt x="16507081" y="9315996"/>
                    <a:pt x="16642970" y="9180106"/>
                    <a:pt x="16642970" y="9011196"/>
                  </a:cubicBezTo>
                  <a:lnTo>
                    <a:pt x="16642970" y="304800"/>
                  </a:lnTo>
                  <a:cubicBezTo>
                    <a:pt x="16642970" y="135890"/>
                    <a:pt x="16507081" y="0"/>
                    <a:pt x="1633817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6825656" y="9150283"/>
            <a:ext cx="433644" cy="108017"/>
          </a:xfrm>
          <a:prstGeom prst="rect">
            <a:avLst/>
          </a:prstGeom>
        </p:spPr>
      </p:pic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1599540" y="849829"/>
            <a:ext cx="4513351" cy="8930440"/>
            <a:chOff x="0" y="0"/>
            <a:chExt cx="2620010" cy="5184140"/>
          </a:xfrm>
        </p:grpSpPr>
        <p:sp>
          <p:nvSpPr>
            <p:cNvPr id="10" name="Freeform 10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4"/>
              <a:stretch>
                <a:fillRect l="-4175" r="-4175"/>
              </a:stretch>
            </a:blipFill>
          </p:spPr>
        </p:sp>
        <p:sp>
          <p:nvSpPr>
            <p:cNvPr id="12" name="Freeform 12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sp>
        <p:nvSpPr>
          <p:cNvPr id="19" name="AutoShape 19"/>
          <p:cNvSpPr/>
          <p:nvPr/>
        </p:nvSpPr>
        <p:spPr>
          <a:xfrm flipV="1">
            <a:off x="1314996" y="4460497"/>
            <a:ext cx="5320452" cy="20434"/>
          </a:xfrm>
          <a:prstGeom prst="line">
            <a:avLst/>
          </a:prstGeom>
          <a:ln w="28575" cap="flat">
            <a:solidFill>
              <a:srgbClr val="FFC033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 flipV="1">
            <a:off x="1243642" y="9869379"/>
            <a:ext cx="5320452" cy="20434"/>
          </a:xfrm>
          <a:prstGeom prst="line">
            <a:avLst/>
          </a:prstGeom>
          <a:ln w="28575" cap="flat">
            <a:solidFill>
              <a:srgbClr val="FFC033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 flipH="1">
            <a:off x="6535565" y="4446210"/>
            <a:ext cx="38045" cy="5448360"/>
          </a:xfrm>
          <a:prstGeom prst="line">
            <a:avLst/>
          </a:prstGeom>
          <a:ln w="28575" cap="flat">
            <a:solidFill>
              <a:srgbClr val="FFC033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 flipH="1">
            <a:off x="1272116" y="4470714"/>
            <a:ext cx="42844" cy="5423748"/>
          </a:xfrm>
          <a:prstGeom prst="line">
            <a:avLst/>
          </a:prstGeom>
          <a:ln w="28575" cap="flat">
            <a:solidFill>
              <a:srgbClr val="FFC033"/>
            </a:solidFill>
            <a:prstDash val="sysDot"/>
            <a:headEnd type="none" w="sm" len="sm"/>
            <a:tailEnd type="none" w="sm" len="sm"/>
          </a:ln>
        </p:spPr>
      </p:sp>
      <p:pic>
        <p:nvPicPr>
          <p:cNvPr id="23" name="Picture 23"/>
          <p:cNvPicPr>
            <a:picLocks noChangeAspect="1"/>
          </p:cNvPicPr>
          <p:nvPr/>
        </p:nvPicPr>
        <p:blipFill>
          <a:blip r:embed="rId5"/>
          <a:srcRect l="27076"/>
          <a:stretch>
            <a:fillRect/>
          </a:stretch>
        </p:blipFill>
        <p:spPr>
          <a:xfrm>
            <a:off x="7880688" y="1353708"/>
            <a:ext cx="7076336" cy="8180269"/>
          </a:xfrm>
          <a:prstGeom prst="rect">
            <a:avLst/>
          </a:prstGeom>
        </p:spPr>
      </p:pic>
      <p:sp>
        <p:nvSpPr>
          <p:cNvPr id="24" name="TextBox 24"/>
          <p:cNvSpPr txBox="1"/>
          <p:nvPr/>
        </p:nvSpPr>
        <p:spPr>
          <a:xfrm>
            <a:off x="13051398" y="282183"/>
            <a:ext cx="4880725" cy="307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 spc="270">
                <a:solidFill>
                  <a:srgbClr val="FFFFFF"/>
                </a:solidFill>
                <a:latin typeface="HK Grotesk Medium"/>
              </a:rPr>
              <a:t>FUTHURE BUILDER - HOME SCREEN</a:t>
            </a:r>
          </a:p>
        </p:txBody>
      </p:sp>
      <p:sp>
        <p:nvSpPr>
          <p:cNvPr id="25" name="AutoShape 25"/>
          <p:cNvSpPr/>
          <p:nvPr/>
        </p:nvSpPr>
        <p:spPr>
          <a:xfrm flipV="1">
            <a:off x="6164845" y="1614501"/>
            <a:ext cx="2698244" cy="3052168"/>
          </a:xfrm>
          <a:prstGeom prst="line">
            <a:avLst/>
          </a:prstGeom>
          <a:ln w="38100" cap="flat">
            <a:solidFill>
              <a:srgbClr val="FFC033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26" name="AutoShape 26"/>
          <p:cNvSpPr/>
          <p:nvPr/>
        </p:nvSpPr>
        <p:spPr>
          <a:xfrm flipV="1">
            <a:off x="5430791" y="2927590"/>
            <a:ext cx="3949708" cy="3047404"/>
          </a:xfrm>
          <a:prstGeom prst="line">
            <a:avLst/>
          </a:prstGeom>
          <a:ln w="38100" cap="flat">
            <a:solidFill>
              <a:srgbClr val="FFC033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27" name="AutoShape 27"/>
          <p:cNvSpPr/>
          <p:nvPr/>
        </p:nvSpPr>
        <p:spPr>
          <a:xfrm>
            <a:off x="5419154" y="7170390"/>
            <a:ext cx="3972982" cy="706880"/>
          </a:xfrm>
          <a:prstGeom prst="line">
            <a:avLst/>
          </a:prstGeom>
          <a:ln w="38100" cap="flat">
            <a:solidFill>
              <a:srgbClr val="FFC033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28" name="AutoShape 28"/>
          <p:cNvSpPr/>
          <p:nvPr/>
        </p:nvSpPr>
        <p:spPr>
          <a:xfrm>
            <a:off x="5419154" y="8366055"/>
            <a:ext cx="3972982" cy="0"/>
          </a:xfrm>
          <a:prstGeom prst="line">
            <a:avLst/>
          </a:prstGeom>
          <a:ln w="38100" cap="flat">
            <a:solidFill>
              <a:srgbClr val="FFC033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29" name="AutoShape 29"/>
          <p:cNvSpPr/>
          <p:nvPr/>
        </p:nvSpPr>
        <p:spPr>
          <a:xfrm flipV="1">
            <a:off x="5415817" y="8813939"/>
            <a:ext cx="3979656" cy="390352"/>
          </a:xfrm>
          <a:prstGeom prst="line">
            <a:avLst/>
          </a:prstGeom>
          <a:ln w="38100" cap="flat">
            <a:solidFill>
              <a:srgbClr val="FFC033"/>
            </a:solidFill>
            <a:prstDash val="solid"/>
            <a:headEnd type="none" w="sm" len="sm"/>
            <a:tailEnd type="arrow" w="med" len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157</Words>
  <Application>Microsoft Office PowerPoint</Application>
  <PresentationFormat>Custom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HK Grotesk Medium</vt:lpstr>
      <vt:lpstr>Open Sans Extra Bold</vt:lpstr>
      <vt:lpstr>Calibri</vt:lpstr>
      <vt:lpstr>HK Grotesk Bold</vt:lpstr>
      <vt:lpstr>HK Grotesk Medium Bold</vt:lpstr>
      <vt:lpstr>Arial</vt:lpstr>
      <vt:lpstr>Amiko Bold Bold</vt:lpstr>
      <vt:lpstr>HK Grotesk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Mobile</dc:title>
  <cp:lastModifiedBy>adeiskandarzulkarnaen</cp:lastModifiedBy>
  <cp:revision>3</cp:revision>
  <dcterms:created xsi:type="dcterms:W3CDTF">2006-08-16T00:00:00Z</dcterms:created>
  <dcterms:modified xsi:type="dcterms:W3CDTF">2023-04-19T15:11:22Z</dcterms:modified>
  <dc:identifier>DAFgcBOaXwk</dc:identifier>
</cp:coreProperties>
</file>