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1"/>
  </p:notesMasterIdLst>
  <p:sldIdLst>
    <p:sldId id="258" r:id="rId2"/>
    <p:sldId id="259" r:id="rId3"/>
    <p:sldId id="260" r:id="rId4"/>
    <p:sldId id="261" r:id="rId5"/>
    <p:sldId id="262" r:id="rId6"/>
    <p:sldId id="263" r:id="rId7"/>
    <p:sldId id="265" r:id="rId8"/>
    <p:sldId id="266" r:id="rId9"/>
    <p:sldId id="267" r:id="rId10"/>
  </p:sldIdLst>
  <p:sldSz cx="9144000" cy="6858000" type="screen4x3"/>
  <p:notesSz cx="6858000" cy="9144000"/>
  <p:embeddedFontLst>
    <p:embeddedFont>
      <p:font typeface="Verdana" panose="020B0604030504040204" pitchFamily="34" charset="0"/>
      <p:regular r:id="rId12"/>
      <p:bold r:id="rId13"/>
      <p:italic r:id="rId14"/>
      <p:boldItalic r:id="rId15"/>
    </p:embeddedFont>
    <p:embeddedFont>
      <p:font typeface="Segoe Light" panose="020B0604020202020204" charset="0"/>
      <p:regular r:id="rId16"/>
      <p:italic r:id="rId17"/>
    </p:embeddedFont>
    <p:embeddedFont>
      <p:font typeface="Segoe UI Light" panose="020B0502040204020203" pitchFamily="34" charset="0"/>
      <p:regular r:id="rId18"/>
      <p:italic r:id="rId19"/>
    </p:embeddedFont>
    <p:embeddedFont>
      <p:font typeface="Lucida Sans Unicode" panose="020B0602030504020204" pitchFamily="34" charset="0"/>
      <p:regular r:id="rId20"/>
    </p:embeddedFont>
    <p:embeddedFont>
      <p:font typeface="Calibri" panose="020F0502020204030204" pitchFamily="34" charset="0"/>
      <p:regular r:id="rId21"/>
      <p:bold r:id="rId22"/>
      <p:italic r:id="rId23"/>
      <p:boldItalic r:id="rId24"/>
    </p:embeddedFont>
    <p:embeddedFont>
      <p:font typeface="Segoe UI" panose="020B0502040204020203"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48" autoAdjust="0"/>
  </p:normalViewPr>
  <p:slideViewPr>
    <p:cSldViewPr>
      <p:cViewPr varScale="1">
        <p:scale>
          <a:sx n="73" d="100"/>
          <a:sy n="73" d="100"/>
        </p:scale>
        <p:origin x="1116" y="66"/>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2345E-AF46-465B-A21E-28178CD5AF37}" type="doc">
      <dgm:prSet loTypeId="urn:microsoft.com/office/officeart/2005/8/layout/vProcess5" loCatId="process" qsTypeId="urn:microsoft.com/office/officeart/2005/8/quickstyle/simple1" qsCatId="simple" csTypeId="urn:microsoft.com/office/officeart/2005/8/colors/accent0_2" csCatId="mainScheme" phldr="1"/>
      <dgm:spPr/>
    </dgm:pt>
    <dgm:pt modelId="{1E8DC128-FFCE-4190-9364-24D40675B0D6}">
      <dgm:prSet phldrT="[Text]" custT="1"/>
      <dgm:spPr/>
      <dgm:t>
        <a:bodyPr/>
        <a:lstStyle/>
        <a:p>
          <a:r>
            <a:rPr lang="en-US" sz="1800" b="1" dirty="0">
              <a:latin typeface="Segoe UI" pitchFamily="34" charset="0"/>
              <a:ea typeface="Segoe UI" pitchFamily="34" charset="0"/>
              <a:cs typeface="Segoe UI" pitchFamily="34" charset="0"/>
            </a:rPr>
            <a:t>MVCHandler</a:t>
          </a:r>
          <a:r>
            <a:rPr lang="en-US" sz="1800" dirty="0">
              <a:latin typeface="Segoe UI" pitchFamily="34" charset="0"/>
              <a:ea typeface="Segoe UI" pitchFamily="34" charset="0"/>
              <a:cs typeface="Segoe UI" pitchFamily="34" charset="0"/>
            </a:rPr>
            <a:t> creates a controller factory.</a:t>
          </a:r>
        </a:p>
      </dgm:t>
    </dgm:pt>
    <dgm:pt modelId="{F515DEFF-961D-4AAA-92CF-C26208FA2F05}" type="parTrans" cxnId="{E096FB7D-5FA9-4E48-9EC8-C1F79469BE7D}">
      <dgm:prSet/>
      <dgm:spPr/>
      <dgm:t>
        <a:bodyPr/>
        <a:lstStyle/>
        <a:p>
          <a:endParaRPr lang="en-US"/>
        </a:p>
      </dgm:t>
    </dgm:pt>
    <dgm:pt modelId="{F11D6E4A-94B8-40B6-AC68-06576C8FE152}" type="sibTrans" cxnId="{E096FB7D-5FA9-4E48-9EC8-C1F79469BE7D}">
      <dgm:prSet/>
      <dgm:spPr/>
      <dgm:t>
        <a:bodyPr/>
        <a:lstStyle/>
        <a:p>
          <a:endParaRPr lang="en-US"/>
        </a:p>
      </dgm:t>
    </dgm:pt>
    <dgm:pt modelId="{DB6DAD24-97B9-4C16-ACF9-FC0FD185400D}">
      <dgm:prSet phldrT="[Text]" custT="1"/>
      <dgm:spPr/>
      <dgm:t>
        <a:bodyPr/>
        <a:lstStyle/>
        <a:p>
          <a:r>
            <a:rPr lang="en-US" sz="1800" dirty="0">
              <a:latin typeface="Segoe UI" pitchFamily="34" charset="0"/>
              <a:ea typeface="Segoe UI" pitchFamily="34" charset="0"/>
              <a:cs typeface="Segoe UI" pitchFamily="34" charset="0"/>
            </a:rPr>
            <a:t>Controller factory creates a </a:t>
          </a:r>
          <a:r>
            <a:rPr lang="en-US" sz="1800" b="1" dirty="0">
              <a:latin typeface="Segoe UI" pitchFamily="34" charset="0"/>
              <a:ea typeface="Segoe UI" pitchFamily="34" charset="0"/>
              <a:cs typeface="Segoe UI" pitchFamily="34" charset="0"/>
            </a:rPr>
            <a:t>Controller</a:t>
          </a:r>
          <a:r>
            <a:rPr lang="en-US" sz="1800" dirty="0">
              <a:latin typeface="Segoe UI" pitchFamily="34" charset="0"/>
              <a:ea typeface="Segoe UI" pitchFamily="34" charset="0"/>
              <a:cs typeface="Segoe UI" pitchFamily="34" charset="0"/>
            </a:rPr>
            <a:t> object and </a:t>
          </a:r>
          <a:r>
            <a:rPr lang="en-US" sz="1800" b="1" dirty="0">
              <a:latin typeface="Segoe UI" pitchFamily="34" charset="0"/>
              <a:ea typeface="Segoe UI" pitchFamily="34" charset="0"/>
              <a:cs typeface="Segoe UI" pitchFamily="34" charset="0"/>
            </a:rPr>
            <a:t>MVCHandler</a:t>
          </a:r>
          <a:r>
            <a:rPr lang="en-US" sz="1800" dirty="0">
              <a:latin typeface="Segoe UI" pitchFamily="34" charset="0"/>
              <a:ea typeface="Segoe UI" pitchFamily="34" charset="0"/>
              <a:cs typeface="Segoe UI" pitchFamily="34" charset="0"/>
            </a:rPr>
            <a:t> calls the </a:t>
          </a:r>
          <a:r>
            <a:rPr lang="en-US" sz="1800" b="1" dirty="0">
              <a:latin typeface="Segoe UI" pitchFamily="34" charset="0"/>
              <a:ea typeface="Segoe UI" pitchFamily="34" charset="0"/>
              <a:cs typeface="Segoe UI" pitchFamily="34" charset="0"/>
            </a:rPr>
            <a:t>Execute</a:t>
          </a:r>
          <a:r>
            <a:rPr lang="en-US" sz="1800" dirty="0">
              <a:latin typeface="Segoe UI" pitchFamily="34" charset="0"/>
              <a:ea typeface="Segoe UI" pitchFamily="34" charset="0"/>
              <a:cs typeface="Segoe UI" pitchFamily="34" charset="0"/>
            </a:rPr>
            <a:t> method.</a:t>
          </a:r>
        </a:p>
      </dgm:t>
    </dgm:pt>
    <dgm:pt modelId="{D15DAD06-AEB0-4B78-8D74-5659133E8A17}" type="parTrans" cxnId="{8562D028-248B-410A-B96E-32A15B6C54C4}">
      <dgm:prSet/>
      <dgm:spPr/>
      <dgm:t>
        <a:bodyPr/>
        <a:lstStyle/>
        <a:p>
          <a:endParaRPr lang="en-US"/>
        </a:p>
      </dgm:t>
    </dgm:pt>
    <dgm:pt modelId="{0ABBD549-1C49-4E5A-9379-9043B1D5E1F4}" type="sibTrans" cxnId="{8562D028-248B-410A-B96E-32A15B6C54C4}">
      <dgm:prSet/>
      <dgm:spPr/>
      <dgm:t>
        <a:bodyPr/>
        <a:lstStyle/>
        <a:p>
          <a:endParaRPr lang="en-US"/>
        </a:p>
      </dgm:t>
    </dgm:pt>
    <dgm:pt modelId="{EFDFE7B8-A27A-4983-9CB0-1C0000D3CEE5}">
      <dgm:prSet phldrT="[Text]" custT="1"/>
      <dgm:spPr/>
      <dgm:t>
        <a:bodyPr/>
        <a:lstStyle/>
        <a:p>
          <a:r>
            <a:rPr lang="en-US" sz="1800" b="1" dirty="0" err="1">
              <a:latin typeface="Segoe UI" pitchFamily="34" charset="0"/>
              <a:ea typeface="Segoe UI" pitchFamily="34" charset="0"/>
              <a:cs typeface="Segoe UI" pitchFamily="34" charset="0"/>
            </a:rPr>
            <a:t>ControllerActionInvoker</a:t>
          </a:r>
          <a:r>
            <a:rPr lang="en-US" sz="1800" dirty="0">
              <a:latin typeface="Segoe UI" pitchFamily="34" charset="0"/>
              <a:ea typeface="Segoe UI" pitchFamily="34" charset="0"/>
              <a:cs typeface="Segoe UI" pitchFamily="34" charset="0"/>
            </a:rPr>
            <a:t>  examines </a:t>
          </a:r>
          <a:r>
            <a:rPr lang="en-US" sz="1800" b="1" dirty="0" err="1">
              <a:latin typeface="Segoe UI" pitchFamily="34" charset="0"/>
              <a:ea typeface="Segoe UI" pitchFamily="34" charset="0"/>
              <a:cs typeface="Segoe UI" pitchFamily="34" charset="0"/>
            </a:rPr>
            <a:t>RequestContext</a:t>
          </a:r>
          <a:r>
            <a:rPr lang="en-US" sz="1800" b="1" dirty="0">
              <a:latin typeface="Segoe UI" pitchFamily="34" charset="0"/>
              <a:ea typeface="Segoe UI" pitchFamily="34" charset="0"/>
              <a:cs typeface="Segoe UI" pitchFamily="34" charset="0"/>
            </a:rPr>
            <a:t> </a:t>
          </a:r>
          <a:r>
            <a:rPr lang="en-US" sz="1800" b="0" dirty="0">
              <a:latin typeface="Segoe UI" pitchFamily="34" charset="0"/>
              <a:ea typeface="Segoe UI" pitchFamily="34" charset="0"/>
              <a:cs typeface="Segoe UI" pitchFamily="34" charset="0"/>
            </a:rPr>
            <a:t>and </a:t>
          </a:r>
          <a:r>
            <a:rPr lang="en-US" sz="1800" dirty="0">
              <a:latin typeface="Segoe UI" pitchFamily="34" charset="0"/>
              <a:ea typeface="Segoe UI" pitchFamily="34" charset="0"/>
              <a:cs typeface="Segoe UI" pitchFamily="34" charset="0"/>
            </a:rPr>
            <a:t>determines the action to call.</a:t>
          </a:r>
        </a:p>
      </dgm:t>
    </dgm:pt>
    <dgm:pt modelId="{97AADA88-0420-4D66-A6EF-02F0102A76ED}" type="parTrans" cxnId="{E9CCAE76-B382-4BC4-A02A-0BB1D444E059}">
      <dgm:prSet/>
      <dgm:spPr/>
      <dgm:t>
        <a:bodyPr/>
        <a:lstStyle/>
        <a:p>
          <a:endParaRPr lang="en-US"/>
        </a:p>
      </dgm:t>
    </dgm:pt>
    <dgm:pt modelId="{D553FFB4-288B-4D7D-8711-0DEA7992E8CE}" type="sibTrans" cxnId="{E9CCAE76-B382-4BC4-A02A-0BB1D444E059}">
      <dgm:prSet/>
      <dgm:spPr/>
      <dgm:t>
        <a:bodyPr/>
        <a:lstStyle/>
        <a:p>
          <a:endParaRPr lang="en-US"/>
        </a:p>
      </dgm:t>
    </dgm:pt>
    <dgm:pt modelId="{1E758568-0C84-475E-A13B-36D63B5512F6}">
      <dgm:prSet/>
      <dgm:spPr/>
      <dgm:t>
        <a:bodyPr/>
        <a:lstStyle/>
        <a:p>
          <a:r>
            <a:rPr lang="en-US" b="1" dirty="0">
              <a:latin typeface="Segoe UI" pitchFamily="34" charset="0"/>
              <a:ea typeface="Segoe UI" pitchFamily="34" charset="0"/>
              <a:cs typeface="Segoe UI" pitchFamily="34" charset="0"/>
            </a:rPr>
            <a:t>ControllerActionInvoker</a:t>
          </a:r>
          <a:r>
            <a:rPr lang="en-US" dirty="0">
              <a:latin typeface="Segoe UI" pitchFamily="34" charset="0"/>
              <a:ea typeface="Segoe UI" pitchFamily="34" charset="0"/>
              <a:cs typeface="Segoe UI" pitchFamily="34" charset="0"/>
            </a:rPr>
            <a:t> determines the values to be passed to the action as parameters.</a:t>
          </a:r>
        </a:p>
      </dgm:t>
    </dgm:pt>
    <dgm:pt modelId="{7A8B2692-E8F1-4CCC-B880-ACDCB6226A8F}" type="parTrans" cxnId="{8585F088-521B-40DF-992E-0F8EDBCF083C}">
      <dgm:prSet/>
      <dgm:spPr/>
      <dgm:t>
        <a:bodyPr/>
        <a:lstStyle/>
        <a:p>
          <a:endParaRPr lang="en-US"/>
        </a:p>
      </dgm:t>
    </dgm:pt>
    <dgm:pt modelId="{9145DB1F-1FEE-4D39-A30D-6E550E749BDE}" type="sibTrans" cxnId="{8585F088-521B-40DF-992E-0F8EDBCF083C}">
      <dgm:prSet/>
      <dgm:spPr/>
      <dgm:t>
        <a:bodyPr/>
        <a:lstStyle/>
        <a:p>
          <a:endParaRPr lang="en-US"/>
        </a:p>
      </dgm:t>
    </dgm:pt>
    <dgm:pt modelId="{E20BA085-2971-43A7-A3A0-286DEFC58299}">
      <dgm:prSet/>
      <dgm:spPr/>
      <dgm:t>
        <a:bodyPr/>
        <a:lstStyle/>
        <a:p>
          <a:r>
            <a:rPr lang="en-US" b="1" dirty="0">
              <a:latin typeface="Segoe UI" pitchFamily="34" charset="0"/>
              <a:ea typeface="Segoe UI" pitchFamily="34" charset="0"/>
              <a:cs typeface="Segoe UI" pitchFamily="34" charset="0"/>
            </a:rPr>
            <a:t>ControllerActionInvoker</a:t>
          </a:r>
          <a:r>
            <a:rPr lang="en-US" dirty="0">
              <a:latin typeface="Segoe UI" pitchFamily="34" charset="0"/>
              <a:ea typeface="Segoe UI" pitchFamily="34" charset="0"/>
              <a:cs typeface="Segoe UI" pitchFamily="34" charset="0"/>
            </a:rPr>
            <a:t> runs the action.</a:t>
          </a:r>
        </a:p>
      </dgm:t>
    </dgm:pt>
    <dgm:pt modelId="{265ABBAA-07D3-4A49-BDD9-C4B2B118AAAA}" type="parTrans" cxnId="{096642FB-454F-4733-8044-889B502B8534}">
      <dgm:prSet/>
      <dgm:spPr/>
      <dgm:t>
        <a:bodyPr/>
        <a:lstStyle/>
        <a:p>
          <a:endParaRPr lang="en-US"/>
        </a:p>
      </dgm:t>
    </dgm:pt>
    <dgm:pt modelId="{983D63F8-5B9E-40C9-AFC3-537D5FB385F1}" type="sibTrans" cxnId="{096642FB-454F-4733-8044-889B502B8534}">
      <dgm:prSet/>
      <dgm:spPr/>
      <dgm:t>
        <a:bodyPr/>
        <a:lstStyle/>
        <a:p>
          <a:endParaRPr lang="en-US"/>
        </a:p>
      </dgm:t>
    </dgm:pt>
    <dgm:pt modelId="{8CE97108-2731-49C4-ADB3-C337D3955A14}" type="pres">
      <dgm:prSet presAssocID="{1642345E-AF46-465B-A21E-28178CD5AF37}" presName="outerComposite" presStyleCnt="0">
        <dgm:presLayoutVars>
          <dgm:chMax val="5"/>
          <dgm:dir/>
          <dgm:resizeHandles val="exact"/>
        </dgm:presLayoutVars>
      </dgm:prSet>
      <dgm:spPr/>
    </dgm:pt>
    <dgm:pt modelId="{DEA6707B-9677-428B-B53B-0F0CA665B837}" type="pres">
      <dgm:prSet presAssocID="{1642345E-AF46-465B-A21E-28178CD5AF37}" presName="dummyMaxCanvas" presStyleCnt="0">
        <dgm:presLayoutVars/>
      </dgm:prSet>
      <dgm:spPr/>
    </dgm:pt>
    <dgm:pt modelId="{8117F6CE-BC7B-4FEF-A947-99BB24F29368}" type="pres">
      <dgm:prSet presAssocID="{1642345E-AF46-465B-A21E-28178CD5AF37}" presName="FiveNodes_1" presStyleLbl="node1" presStyleIdx="0" presStyleCnt="5">
        <dgm:presLayoutVars>
          <dgm:bulletEnabled val="1"/>
        </dgm:presLayoutVars>
      </dgm:prSet>
      <dgm:spPr/>
    </dgm:pt>
    <dgm:pt modelId="{707A4851-C6F0-4293-A6CF-5DD15666DD5A}" type="pres">
      <dgm:prSet presAssocID="{1642345E-AF46-465B-A21E-28178CD5AF37}" presName="FiveNodes_2" presStyleLbl="node1" presStyleIdx="1" presStyleCnt="5">
        <dgm:presLayoutVars>
          <dgm:bulletEnabled val="1"/>
        </dgm:presLayoutVars>
      </dgm:prSet>
      <dgm:spPr/>
    </dgm:pt>
    <dgm:pt modelId="{2759432B-DC1A-4AC9-A8BB-3E9F954DA9B2}" type="pres">
      <dgm:prSet presAssocID="{1642345E-AF46-465B-A21E-28178CD5AF37}" presName="FiveNodes_3" presStyleLbl="node1" presStyleIdx="2" presStyleCnt="5">
        <dgm:presLayoutVars>
          <dgm:bulletEnabled val="1"/>
        </dgm:presLayoutVars>
      </dgm:prSet>
      <dgm:spPr/>
    </dgm:pt>
    <dgm:pt modelId="{540C0C1C-4D8D-453C-8149-9CADD8E753BC}" type="pres">
      <dgm:prSet presAssocID="{1642345E-AF46-465B-A21E-28178CD5AF37}" presName="FiveNodes_4" presStyleLbl="node1" presStyleIdx="3" presStyleCnt="5">
        <dgm:presLayoutVars>
          <dgm:bulletEnabled val="1"/>
        </dgm:presLayoutVars>
      </dgm:prSet>
      <dgm:spPr/>
    </dgm:pt>
    <dgm:pt modelId="{564B8DC3-A0C4-4A87-AFCE-964AE4FDCAC9}" type="pres">
      <dgm:prSet presAssocID="{1642345E-AF46-465B-A21E-28178CD5AF37}" presName="FiveNodes_5" presStyleLbl="node1" presStyleIdx="4" presStyleCnt="5">
        <dgm:presLayoutVars>
          <dgm:bulletEnabled val="1"/>
        </dgm:presLayoutVars>
      </dgm:prSet>
      <dgm:spPr/>
    </dgm:pt>
    <dgm:pt modelId="{DC17D76D-F15E-4C3B-B39B-1F70FA7FCD67}" type="pres">
      <dgm:prSet presAssocID="{1642345E-AF46-465B-A21E-28178CD5AF37}" presName="FiveConn_1-2" presStyleLbl="fgAccFollowNode1" presStyleIdx="0" presStyleCnt="4">
        <dgm:presLayoutVars>
          <dgm:bulletEnabled val="1"/>
        </dgm:presLayoutVars>
      </dgm:prSet>
      <dgm:spPr/>
    </dgm:pt>
    <dgm:pt modelId="{318F9295-09B2-43B9-ACFC-F794F8383513}" type="pres">
      <dgm:prSet presAssocID="{1642345E-AF46-465B-A21E-28178CD5AF37}" presName="FiveConn_2-3" presStyleLbl="fgAccFollowNode1" presStyleIdx="1" presStyleCnt="4">
        <dgm:presLayoutVars>
          <dgm:bulletEnabled val="1"/>
        </dgm:presLayoutVars>
      </dgm:prSet>
      <dgm:spPr/>
    </dgm:pt>
    <dgm:pt modelId="{8F3DE278-32E3-47A2-9BC3-8E9357B5024B}" type="pres">
      <dgm:prSet presAssocID="{1642345E-AF46-465B-A21E-28178CD5AF37}" presName="FiveConn_3-4" presStyleLbl="fgAccFollowNode1" presStyleIdx="2" presStyleCnt="4">
        <dgm:presLayoutVars>
          <dgm:bulletEnabled val="1"/>
        </dgm:presLayoutVars>
      </dgm:prSet>
      <dgm:spPr/>
    </dgm:pt>
    <dgm:pt modelId="{47E916FA-30B6-4575-BFEB-81299096F0FC}" type="pres">
      <dgm:prSet presAssocID="{1642345E-AF46-465B-A21E-28178CD5AF37}" presName="FiveConn_4-5" presStyleLbl="fgAccFollowNode1" presStyleIdx="3" presStyleCnt="4">
        <dgm:presLayoutVars>
          <dgm:bulletEnabled val="1"/>
        </dgm:presLayoutVars>
      </dgm:prSet>
      <dgm:spPr/>
    </dgm:pt>
    <dgm:pt modelId="{619D467B-41DC-4ACA-B5B5-1AB19E5D00BE}" type="pres">
      <dgm:prSet presAssocID="{1642345E-AF46-465B-A21E-28178CD5AF37}" presName="FiveNodes_1_text" presStyleLbl="node1" presStyleIdx="4" presStyleCnt="5">
        <dgm:presLayoutVars>
          <dgm:bulletEnabled val="1"/>
        </dgm:presLayoutVars>
      </dgm:prSet>
      <dgm:spPr/>
    </dgm:pt>
    <dgm:pt modelId="{A391AB30-E102-4BDD-A9C1-69C2F88F7358}" type="pres">
      <dgm:prSet presAssocID="{1642345E-AF46-465B-A21E-28178CD5AF37}" presName="FiveNodes_2_text" presStyleLbl="node1" presStyleIdx="4" presStyleCnt="5">
        <dgm:presLayoutVars>
          <dgm:bulletEnabled val="1"/>
        </dgm:presLayoutVars>
      </dgm:prSet>
      <dgm:spPr/>
    </dgm:pt>
    <dgm:pt modelId="{18D0F72D-E8EB-4EEF-919B-45D12E98E186}" type="pres">
      <dgm:prSet presAssocID="{1642345E-AF46-465B-A21E-28178CD5AF37}" presName="FiveNodes_3_text" presStyleLbl="node1" presStyleIdx="4" presStyleCnt="5">
        <dgm:presLayoutVars>
          <dgm:bulletEnabled val="1"/>
        </dgm:presLayoutVars>
      </dgm:prSet>
      <dgm:spPr/>
    </dgm:pt>
    <dgm:pt modelId="{D73F1476-5723-4E66-9C32-9DD4DE59AE46}" type="pres">
      <dgm:prSet presAssocID="{1642345E-AF46-465B-A21E-28178CD5AF37}" presName="FiveNodes_4_text" presStyleLbl="node1" presStyleIdx="4" presStyleCnt="5">
        <dgm:presLayoutVars>
          <dgm:bulletEnabled val="1"/>
        </dgm:presLayoutVars>
      </dgm:prSet>
      <dgm:spPr/>
    </dgm:pt>
    <dgm:pt modelId="{0E8F3CFA-8A48-4265-BD02-B809787CE336}" type="pres">
      <dgm:prSet presAssocID="{1642345E-AF46-465B-A21E-28178CD5AF37}" presName="FiveNodes_5_text" presStyleLbl="node1" presStyleIdx="4" presStyleCnt="5">
        <dgm:presLayoutVars>
          <dgm:bulletEnabled val="1"/>
        </dgm:presLayoutVars>
      </dgm:prSet>
      <dgm:spPr/>
    </dgm:pt>
  </dgm:ptLst>
  <dgm:cxnLst>
    <dgm:cxn modelId="{7D830E12-B3FA-43B8-A5A1-1E46199C95A7}" type="presOf" srcId="{F11D6E4A-94B8-40B6-AC68-06576C8FE152}" destId="{DC17D76D-F15E-4C3B-B39B-1F70FA7FCD67}" srcOrd="0" destOrd="0" presId="urn:microsoft.com/office/officeart/2005/8/layout/vProcess5"/>
    <dgm:cxn modelId="{F64D6C25-89D3-4C63-9D3E-8067EEB949A3}" type="presOf" srcId="{0ABBD549-1C49-4E5A-9379-9043B1D5E1F4}" destId="{318F9295-09B2-43B9-ACFC-F794F8383513}" srcOrd="0" destOrd="0" presId="urn:microsoft.com/office/officeart/2005/8/layout/vProcess5"/>
    <dgm:cxn modelId="{E7402A28-43DB-4CEF-8185-7010022AC059}" type="presOf" srcId="{EFDFE7B8-A27A-4983-9CB0-1C0000D3CEE5}" destId="{2759432B-DC1A-4AC9-A8BB-3E9F954DA9B2}" srcOrd="0" destOrd="0" presId="urn:microsoft.com/office/officeart/2005/8/layout/vProcess5"/>
    <dgm:cxn modelId="{8562D028-248B-410A-B96E-32A15B6C54C4}" srcId="{1642345E-AF46-465B-A21E-28178CD5AF37}" destId="{DB6DAD24-97B9-4C16-ACF9-FC0FD185400D}" srcOrd="1" destOrd="0" parTransId="{D15DAD06-AEB0-4B78-8D74-5659133E8A17}" sibTransId="{0ABBD549-1C49-4E5A-9379-9043B1D5E1F4}"/>
    <dgm:cxn modelId="{EDA7C538-B132-4A2D-8ED6-7AF7D83A64AF}" type="presOf" srcId="{1642345E-AF46-465B-A21E-28178CD5AF37}" destId="{8CE97108-2731-49C4-ADB3-C337D3955A14}" srcOrd="0" destOrd="0" presId="urn:microsoft.com/office/officeart/2005/8/layout/vProcess5"/>
    <dgm:cxn modelId="{05B9DE3C-1122-4AE5-B624-CC9B7B4EFBE8}" type="presOf" srcId="{1E758568-0C84-475E-A13B-36D63B5512F6}" destId="{540C0C1C-4D8D-453C-8149-9CADD8E753BC}" srcOrd="0" destOrd="0" presId="urn:microsoft.com/office/officeart/2005/8/layout/vProcess5"/>
    <dgm:cxn modelId="{1B6FD33E-9A1B-46FF-AB32-FD0241B10DDB}" type="presOf" srcId="{E20BA085-2971-43A7-A3A0-286DEFC58299}" destId="{564B8DC3-A0C4-4A87-AFCE-964AE4FDCAC9}" srcOrd="0" destOrd="0" presId="urn:microsoft.com/office/officeart/2005/8/layout/vProcess5"/>
    <dgm:cxn modelId="{FF01CA67-FB15-4DAB-88B5-D5546065AF6B}" type="presOf" srcId="{1E758568-0C84-475E-A13B-36D63B5512F6}" destId="{D73F1476-5723-4E66-9C32-9DD4DE59AE46}" srcOrd="1" destOrd="0" presId="urn:microsoft.com/office/officeart/2005/8/layout/vProcess5"/>
    <dgm:cxn modelId="{E714B048-D46A-4CA8-B9F4-A4E8268CCCCC}" type="presOf" srcId="{9145DB1F-1FEE-4D39-A30D-6E550E749BDE}" destId="{47E916FA-30B6-4575-BFEB-81299096F0FC}" srcOrd="0" destOrd="0" presId="urn:microsoft.com/office/officeart/2005/8/layout/vProcess5"/>
    <dgm:cxn modelId="{E9CCAE76-B382-4BC4-A02A-0BB1D444E059}" srcId="{1642345E-AF46-465B-A21E-28178CD5AF37}" destId="{EFDFE7B8-A27A-4983-9CB0-1C0000D3CEE5}" srcOrd="2" destOrd="0" parTransId="{97AADA88-0420-4D66-A6EF-02F0102A76ED}" sibTransId="{D553FFB4-288B-4D7D-8711-0DEA7992E8CE}"/>
    <dgm:cxn modelId="{E096FB7D-5FA9-4E48-9EC8-C1F79469BE7D}" srcId="{1642345E-AF46-465B-A21E-28178CD5AF37}" destId="{1E8DC128-FFCE-4190-9364-24D40675B0D6}" srcOrd="0" destOrd="0" parTransId="{F515DEFF-961D-4AAA-92CF-C26208FA2F05}" sibTransId="{F11D6E4A-94B8-40B6-AC68-06576C8FE152}"/>
    <dgm:cxn modelId="{CCCB3281-737C-4845-9F0A-401D6B1BC789}" type="presOf" srcId="{1E8DC128-FFCE-4190-9364-24D40675B0D6}" destId="{619D467B-41DC-4ACA-B5B5-1AB19E5D00BE}" srcOrd="1" destOrd="0" presId="urn:microsoft.com/office/officeart/2005/8/layout/vProcess5"/>
    <dgm:cxn modelId="{8585F088-521B-40DF-992E-0F8EDBCF083C}" srcId="{1642345E-AF46-465B-A21E-28178CD5AF37}" destId="{1E758568-0C84-475E-A13B-36D63B5512F6}" srcOrd="3" destOrd="0" parTransId="{7A8B2692-E8F1-4CCC-B880-ACDCB6226A8F}" sibTransId="{9145DB1F-1FEE-4D39-A30D-6E550E749BDE}"/>
    <dgm:cxn modelId="{7D8CD98C-2F82-4F83-A49F-DA6B961866D6}" type="presOf" srcId="{EFDFE7B8-A27A-4983-9CB0-1C0000D3CEE5}" destId="{18D0F72D-E8EB-4EEF-919B-45D12E98E186}" srcOrd="1" destOrd="0" presId="urn:microsoft.com/office/officeart/2005/8/layout/vProcess5"/>
    <dgm:cxn modelId="{F8706291-01B5-4DCC-A5F6-4792979C6D5A}" type="presOf" srcId="{DB6DAD24-97B9-4C16-ACF9-FC0FD185400D}" destId="{707A4851-C6F0-4293-A6CF-5DD15666DD5A}" srcOrd="0" destOrd="0" presId="urn:microsoft.com/office/officeart/2005/8/layout/vProcess5"/>
    <dgm:cxn modelId="{DAEC3AAF-0C5D-4990-BD60-710DF6DB6900}" type="presOf" srcId="{1E8DC128-FFCE-4190-9364-24D40675B0D6}" destId="{8117F6CE-BC7B-4FEF-A947-99BB24F29368}" srcOrd="0" destOrd="0" presId="urn:microsoft.com/office/officeart/2005/8/layout/vProcess5"/>
    <dgm:cxn modelId="{CE4444B9-0147-49CD-B51D-B85651E18B54}" type="presOf" srcId="{DB6DAD24-97B9-4C16-ACF9-FC0FD185400D}" destId="{A391AB30-E102-4BDD-A9C1-69C2F88F7358}" srcOrd="1" destOrd="0" presId="urn:microsoft.com/office/officeart/2005/8/layout/vProcess5"/>
    <dgm:cxn modelId="{AA3C98D4-A48D-4D69-945A-504B42DEC141}" type="presOf" srcId="{E20BA085-2971-43A7-A3A0-286DEFC58299}" destId="{0E8F3CFA-8A48-4265-BD02-B809787CE336}" srcOrd="1" destOrd="0" presId="urn:microsoft.com/office/officeart/2005/8/layout/vProcess5"/>
    <dgm:cxn modelId="{A0000EE6-5A8B-49FA-9F00-D8A1D17BE409}" type="presOf" srcId="{D553FFB4-288B-4D7D-8711-0DEA7992E8CE}" destId="{8F3DE278-32E3-47A2-9BC3-8E9357B5024B}" srcOrd="0" destOrd="0" presId="urn:microsoft.com/office/officeart/2005/8/layout/vProcess5"/>
    <dgm:cxn modelId="{096642FB-454F-4733-8044-889B502B8534}" srcId="{1642345E-AF46-465B-A21E-28178CD5AF37}" destId="{E20BA085-2971-43A7-A3A0-286DEFC58299}" srcOrd="4" destOrd="0" parTransId="{265ABBAA-07D3-4A49-BDD9-C4B2B118AAAA}" sibTransId="{983D63F8-5B9E-40C9-AFC3-537D5FB385F1}"/>
    <dgm:cxn modelId="{34D3DA9E-928F-47A0-AE52-9613862D01E6}" type="presParOf" srcId="{8CE97108-2731-49C4-ADB3-C337D3955A14}" destId="{DEA6707B-9677-428B-B53B-0F0CA665B837}" srcOrd="0" destOrd="0" presId="urn:microsoft.com/office/officeart/2005/8/layout/vProcess5"/>
    <dgm:cxn modelId="{CEB7BB1D-6027-4516-B77A-0BE4AD6926D3}" type="presParOf" srcId="{8CE97108-2731-49C4-ADB3-C337D3955A14}" destId="{8117F6CE-BC7B-4FEF-A947-99BB24F29368}" srcOrd="1" destOrd="0" presId="urn:microsoft.com/office/officeart/2005/8/layout/vProcess5"/>
    <dgm:cxn modelId="{005599E1-F074-44F4-AC22-56681C1CE94E}" type="presParOf" srcId="{8CE97108-2731-49C4-ADB3-C337D3955A14}" destId="{707A4851-C6F0-4293-A6CF-5DD15666DD5A}" srcOrd="2" destOrd="0" presId="urn:microsoft.com/office/officeart/2005/8/layout/vProcess5"/>
    <dgm:cxn modelId="{EB8BEB3F-C680-4E07-A9AD-2502D688A091}" type="presParOf" srcId="{8CE97108-2731-49C4-ADB3-C337D3955A14}" destId="{2759432B-DC1A-4AC9-A8BB-3E9F954DA9B2}" srcOrd="3" destOrd="0" presId="urn:microsoft.com/office/officeart/2005/8/layout/vProcess5"/>
    <dgm:cxn modelId="{2AACAE4C-62B3-4950-A369-425E8A1FAF73}" type="presParOf" srcId="{8CE97108-2731-49C4-ADB3-C337D3955A14}" destId="{540C0C1C-4D8D-453C-8149-9CADD8E753BC}" srcOrd="4" destOrd="0" presId="urn:microsoft.com/office/officeart/2005/8/layout/vProcess5"/>
    <dgm:cxn modelId="{7378669B-BD16-4779-8C09-6608DF530B73}" type="presParOf" srcId="{8CE97108-2731-49C4-ADB3-C337D3955A14}" destId="{564B8DC3-A0C4-4A87-AFCE-964AE4FDCAC9}" srcOrd="5" destOrd="0" presId="urn:microsoft.com/office/officeart/2005/8/layout/vProcess5"/>
    <dgm:cxn modelId="{3DC0E6E4-0412-4A01-8802-60391BE7C982}" type="presParOf" srcId="{8CE97108-2731-49C4-ADB3-C337D3955A14}" destId="{DC17D76D-F15E-4C3B-B39B-1F70FA7FCD67}" srcOrd="6" destOrd="0" presId="urn:microsoft.com/office/officeart/2005/8/layout/vProcess5"/>
    <dgm:cxn modelId="{83877BBE-38D1-43F8-9352-DF9DFB1A7994}" type="presParOf" srcId="{8CE97108-2731-49C4-ADB3-C337D3955A14}" destId="{318F9295-09B2-43B9-ACFC-F794F8383513}" srcOrd="7" destOrd="0" presId="urn:microsoft.com/office/officeart/2005/8/layout/vProcess5"/>
    <dgm:cxn modelId="{4426207C-BB65-4339-8699-55E45901350A}" type="presParOf" srcId="{8CE97108-2731-49C4-ADB3-C337D3955A14}" destId="{8F3DE278-32E3-47A2-9BC3-8E9357B5024B}" srcOrd="8" destOrd="0" presId="urn:microsoft.com/office/officeart/2005/8/layout/vProcess5"/>
    <dgm:cxn modelId="{94ADBE57-F1C3-4427-A728-7EBEC06200C5}" type="presParOf" srcId="{8CE97108-2731-49C4-ADB3-C337D3955A14}" destId="{47E916FA-30B6-4575-BFEB-81299096F0FC}" srcOrd="9" destOrd="0" presId="urn:microsoft.com/office/officeart/2005/8/layout/vProcess5"/>
    <dgm:cxn modelId="{ADD7C88C-2357-4AB1-8B68-B170FF107EF4}" type="presParOf" srcId="{8CE97108-2731-49C4-ADB3-C337D3955A14}" destId="{619D467B-41DC-4ACA-B5B5-1AB19E5D00BE}" srcOrd="10" destOrd="0" presId="urn:microsoft.com/office/officeart/2005/8/layout/vProcess5"/>
    <dgm:cxn modelId="{4BE2380D-9624-4867-A151-D107FF97F8B4}" type="presParOf" srcId="{8CE97108-2731-49C4-ADB3-C337D3955A14}" destId="{A391AB30-E102-4BDD-A9C1-69C2F88F7358}" srcOrd="11" destOrd="0" presId="urn:microsoft.com/office/officeart/2005/8/layout/vProcess5"/>
    <dgm:cxn modelId="{EF2E35A5-9216-4D32-8F1E-A1EEE92D994E}" type="presParOf" srcId="{8CE97108-2731-49C4-ADB3-C337D3955A14}" destId="{18D0F72D-E8EB-4EEF-919B-45D12E98E186}" srcOrd="12" destOrd="0" presId="urn:microsoft.com/office/officeart/2005/8/layout/vProcess5"/>
    <dgm:cxn modelId="{3ED9259C-FF0D-4255-BB67-36B6B37831A2}" type="presParOf" srcId="{8CE97108-2731-49C4-ADB3-C337D3955A14}" destId="{D73F1476-5723-4E66-9C32-9DD4DE59AE46}" srcOrd="13" destOrd="0" presId="urn:microsoft.com/office/officeart/2005/8/layout/vProcess5"/>
    <dgm:cxn modelId="{3C52458C-2509-4E92-B346-98D7F19B36E0}" type="presParOf" srcId="{8CE97108-2731-49C4-ADB3-C337D3955A14}" destId="{0E8F3CFA-8A48-4265-BD02-B809787CE33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7F6CE-BC7B-4FEF-A947-99BB24F29368}">
      <dsp:nvSpPr>
        <dsp:cNvPr id="0" name=""/>
        <dsp:cNvSpPr/>
      </dsp:nvSpPr>
      <dsp:spPr>
        <a:xfrm>
          <a:off x="0" y="0"/>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Segoe UI" pitchFamily="34" charset="0"/>
              <a:ea typeface="Segoe UI" pitchFamily="34" charset="0"/>
              <a:cs typeface="Segoe UI" pitchFamily="34" charset="0"/>
            </a:rPr>
            <a:t>MVCHandler</a:t>
          </a:r>
          <a:r>
            <a:rPr lang="en-US" sz="1800" kern="1200" dirty="0">
              <a:latin typeface="Segoe UI" pitchFamily="34" charset="0"/>
              <a:ea typeface="Segoe UI" pitchFamily="34" charset="0"/>
              <a:cs typeface="Segoe UI" pitchFamily="34" charset="0"/>
            </a:rPr>
            <a:t> creates a controller factory.</a:t>
          </a:r>
        </a:p>
      </dsp:txBody>
      <dsp:txXfrm>
        <a:off x="25359" y="25359"/>
        <a:ext cx="5124276" cy="815114"/>
      </dsp:txXfrm>
    </dsp:sp>
    <dsp:sp modelId="{707A4851-C6F0-4293-A6CF-5DD15666DD5A}">
      <dsp:nvSpPr>
        <dsp:cNvPr id="0" name=""/>
        <dsp:cNvSpPr/>
      </dsp:nvSpPr>
      <dsp:spPr>
        <a:xfrm>
          <a:off x="459990" y="986086"/>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Segoe UI" pitchFamily="34" charset="0"/>
              <a:ea typeface="Segoe UI" pitchFamily="34" charset="0"/>
              <a:cs typeface="Segoe UI" pitchFamily="34" charset="0"/>
            </a:rPr>
            <a:t>Controller factory creates a </a:t>
          </a:r>
          <a:r>
            <a:rPr lang="en-US" sz="1800" b="1" kern="1200" dirty="0">
              <a:latin typeface="Segoe UI" pitchFamily="34" charset="0"/>
              <a:ea typeface="Segoe UI" pitchFamily="34" charset="0"/>
              <a:cs typeface="Segoe UI" pitchFamily="34" charset="0"/>
            </a:rPr>
            <a:t>Controller</a:t>
          </a:r>
          <a:r>
            <a:rPr lang="en-US" sz="1800" kern="1200" dirty="0">
              <a:latin typeface="Segoe UI" pitchFamily="34" charset="0"/>
              <a:ea typeface="Segoe UI" pitchFamily="34" charset="0"/>
              <a:cs typeface="Segoe UI" pitchFamily="34" charset="0"/>
            </a:rPr>
            <a:t> object and </a:t>
          </a:r>
          <a:r>
            <a:rPr lang="en-US" sz="1800" b="1" kern="1200" dirty="0">
              <a:latin typeface="Segoe UI" pitchFamily="34" charset="0"/>
              <a:ea typeface="Segoe UI" pitchFamily="34" charset="0"/>
              <a:cs typeface="Segoe UI" pitchFamily="34" charset="0"/>
            </a:rPr>
            <a:t>MVCHandler</a:t>
          </a:r>
          <a:r>
            <a:rPr lang="en-US" sz="1800" kern="1200" dirty="0">
              <a:latin typeface="Segoe UI" pitchFamily="34" charset="0"/>
              <a:ea typeface="Segoe UI" pitchFamily="34" charset="0"/>
              <a:cs typeface="Segoe UI" pitchFamily="34" charset="0"/>
            </a:rPr>
            <a:t> calls the </a:t>
          </a:r>
          <a:r>
            <a:rPr lang="en-US" sz="1800" b="1" kern="1200" dirty="0">
              <a:latin typeface="Segoe UI" pitchFamily="34" charset="0"/>
              <a:ea typeface="Segoe UI" pitchFamily="34" charset="0"/>
              <a:cs typeface="Segoe UI" pitchFamily="34" charset="0"/>
            </a:rPr>
            <a:t>Execute</a:t>
          </a:r>
          <a:r>
            <a:rPr lang="en-US" sz="1800" kern="1200" dirty="0">
              <a:latin typeface="Segoe UI" pitchFamily="34" charset="0"/>
              <a:ea typeface="Segoe UI" pitchFamily="34" charset="0"/>
              <a:cs typeface="Segoe UI" pitchFamily="34" charset="0"/>
            </a:rPr>
            <a:t> method.</a:t>
          </a:r>
        </a:p>
      </dsp:txBody>
      <dsp:txXfrm>
        <a:off x="485349" y="1011445"/>
        <a:ext cx="5086379" cy="815114"/>
      </dsp:txXfrm>
    </dsp:sp>
    <dsp:sp modelId="{2759432B-DC1A-4AC9-A8BB-3E9F954DA9B2}">
      <dsp:nvSpPr>
        <dsp:cNvPr id="0" name=""/>
        <dsp:cNvSpPr/>
      </dsp:nvSpPr>
      <dsp:spPr>
        <a:xfrm>
          <a:off x="919981" y="1972173"/>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err="1">
              <a:latin typeface="Segoe UI" pitchFamily="34" charset="0"/>
              <a:ea typeface="Segoe UI" pitchFamily="34" charset="0"/>
              <a:cs typeface="Segoe UI" pitchFamily="34" charset="0"/>
            </a:rPr>
            <a:t>ControllerActionInvoker</a:t>
          </a:r>
          <a:r>
            <a:rPr lang="en-US" sz="1800" kern="1200" dirty="0">
              <a:latin typeface="Segoe UI" pitchFamily="34" charset="0"/>
              <a:ea typeface="Segoe UI" pitchFamily="34" charset="0"/>
              <a:cs typeface="Segoe UI" pitchFamily="34" charset="0"/>
            </a:rPr>
            <a:t>  examines </a:t>
          </a:r>
          <a:r>
            <a:rPr lang="en-US" sz="1800" b="1" kern="1200" dirty="0" err="1">
              <a:latin typeface="Segoe UI" pitchFamily="34" charset="0"/>
              <a:ea typeface="Segoe UI" pitchFamily="34" charset="0"/>
              <a:cs typeface="Segoe UI" pitchFamily="34" charset="0"/>
            </a:rPr>
            <a:t>RequestContext</a:t>
          </a:r>
          <a:r>
            <a:rPr lang="en-US" sz="1800" b="1" kern="1200" dirty="0">
              <a:latin typeface="Segoe UI" pitchFamily="34" charset="0"/>
              <a:ea typeface="Segoe UI" pitchFamily="34" charset="0"/>
              <a:cs typeface="Segoe UI" pitchFamily="34" charset="0"/>
            </a:rPr>
            <a:t> </a:t>
          </a:r>
          <a:r>
            <a:rPr lang="en-US" sz="1800" b="0" kern="1200" dirty="0">
              <a:latin typeface="Segoe UI" pitchFamily="34" charset="0"/>
              <a:ea typeface="Segoe UI" pitchFamily="34" charset="0"/>
              <a:cs typeface="Segoe UI" pitchFamily="34" charset="0"/>
            </a:rPr>
            <a:t>and </a:t>
          </a:r>
          <a:r>
            <a:rPr lang="en-US" sz="1800" kern="1200" dirty="0">
              <a:latin typeface="Segoe UI" pitchFamily="34" charset="0"/>
              <a:ea typeface="Segoe UI" pitchFamily="34" charset="0"/>
              <a:cs typeface="Segoe UI" pitchFamily="34" charset="0"/>
            </a:rPr>
            <a:t>determines the action to call.</a:t>
          </a:r>
        </a:p>
      </dsp:txBody>
      <dsp:txXfrm>
        <a:off x="945340" y="1997532"/>
        <a:ext cx="5086379" cy="815114"/>
      </dsp:txXfrm>
    </dsp:sp>
    <dsp:sp modelId="{540C0C1C-4D8D-453C-8149-9CADD8E753BC}">
      <dsp:nvSpPr>
        <dsp:cNvPr id="0" name=""/>
        <dsp:cNvSpPr/>
      </dsp:nvSpPr>
      <dsp:spPr>
        <a:xfrm>
          <a:off x="1379972" y="2958260"/>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Segoe UI" pitchFamily="34" charset="0"/>
              <a:ea typeface="Segoe UI" pitchFamily="34" charset="0"/>
              <a:cs typeface="Segoe UI" pitchFamily="34" charset="0"/>
            </a:rPr>
            <a:t>ControllerActionInvoker</a:t>
          </a:r>
          <a:r>
            <a:rPr lang="en-US" sz="1800" kern="1200" dirty="0">
              <a:latin typeface="Segoe UI" pitchFamily="34" charset="0"/>
              <a:ea typeface="Segoe UI" pitchFamily="34" charset="0"/>
              <a:cs typeface="Segoe UI" pitchFamily="34" charset="0"/>
            </a:rPr>
            <a:t> determines the values to be passed to the action as parameters.</a:t>
          </a:r>
        </a:p>
      </dsp:txBody>
      <dsp:txXfrm>
        <a:off x="1405331" y="2983619"/>
        <a:ext cx="5086379" cy="815114"/>
      </dsp:txXfrm>
    </dsp:sp>
    <dsp:sp modelId="{564B8DC3-A0C4-4A87-AFCE-964AE4FDCAC9}">
      <dsp:nvSpPr>
        <dsp:cNvPr id="0" name=""/>
        <dsp:cNvSpPr/>
      </dsp:nvSpPr>
      <dsp:spPr>
        <a:xfrm>
          <a:off x="1839963" y="3944347"/>
          <a:ext cx="6159879" cy="865832"/>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Segoe UI" pitchFamily="34" charset="0"/>
              <a:ea typeface="Segoe UI" pitchFamily="34" charset="0"/>
              <a:cs typeface="Segoe UI" pitchFamily="34" charset="0"/>
            </a:rPr>
            <a:t>ControllerActionInvoker</a:t>
          </a:r>
          <a:r>
            <a:rPr lang="en-US" sz="1800" kern="1200" dirty="0">
              <a:latin typeface="Segoe UI" pitchFamily="34" charset="0"/>
              <a:ea typeface="Segoe UI" pitchFamily="34" charset="0"/>
              <a:cs typeface="Segoe UI" pitchFamily="34" charset="0"/>
            </a:rPr>
            <a:t> runs the action.</a:t>
          </a:r>
        </a:p>
      </dsp:txBody>
      <dsp:txXfrm>
        <a:off x="1865322" y="3969706"/>
        <a:ext cx="5086379" cy="815114"/>
      </dsp:txXfrm>
    </dsp:sp>
    <dsp:sp modelId="{DC17D76D-F15E-4C3B-B39B-1F70FA7FCD67}">
      <dsp:nvSpPr>
        <dsp:cNvPr id="0" name=""/>
        <dsp:cNvSpPr/>
      </dsp:nvSpPr>
      <dsp:spPr>
        <a:xfrm>
          <a:off x="5597088" y="632538"/>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723716" y="632538"/>
        <a:ext cx="309535" cy="423500"/>
      </dsp:txXfrm>
    </dsp:sp>
    <dsp:sp modelId="{318F9295-09B2-43B9-ACFC-F794F8383513}">
      <dsp:nvSpPr>
        <dsp:cNvPr id="0" name=""/>
        <dsp:cNvSpPr/>
      </dsp:nvSpPr>
      <dsp:spPr>
        <a:xfrm>
          <a:off x="6057079" y="1618625"/>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183707" y="1618625"/>
        <a:ext cx="309535" cy="423500"/>
      </dsp:txXfrm>
    </dsp:sp>
    <dsp:sp modelId="{8F3DE278-32E3-47A2-9BC3-8E9357B5024B}">
      <dsp:nvSpPr>
        <dsp:cNvPr id="0" name=""/>
        <dsp:cNvSpPr/>
      </dsp:nvSpPr>
      <dsp:spPr>
        <a:xfrm>
          <a:off x="6517069" y="2590281"/>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643697" y="2590281"/>
        <a:ext cx="309535" cy="423500"/>
      </dsp:txXfrm>
    </dsp:sp>
    <dsp:sp modelId="{47E916FA-30B6-4575-BFEB-81299096F0FC}">
      <dsp:nvSpPr>
        <dsp:cNvPr id="0" name=""/>
        <dsp:cNvSpPr/>
      </dsp:nvSpPr>
      <dsp:spPr>
        <a:xfrm>
          <a:off x="6977060" y="3585989"/>
          <a:ext cx="562791" cy="562791"/>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103688" y="3585989"/>
        <a:ext cx="309535" cy="42350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4F28F1-010D-4F5A-833A-E99AA20F2F48}" type="datetimeFigureOut">
              <a:rPr lang="en-US" smtClean="0"/>
              <a:pPr/>
              <a:t>5/2/2018</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8BE1F6-FFAE-4E48-8743-C1B0C8A86CC8}"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48BE1F6-FFAE-4E48-8743-C1B0C8A86CC8}"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is the condition that you must follow while creating controllers?</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You should ensure that controller names end with “Controller”. Otherwise, you will receive unexpected 404 errors and controllers will not work as intended. If you create a custom controller factory, you can define your own naming convention for controller classes.</a:t>
            </a:r>
          </a:p>
          <a:p>
            <a:pPr>
              <a:lnSpc>
                <a:spcPct val="115000"/>
              </a:lnSpc>
              <a:spcAft>
                <a:spcPts val="1000"/>
              </a:spcAft>
            </a:pPr>
            <a:r>
              <a:rPr lang="en-US" sz="1000">
                <a:latin typeface="Arial"/>
                <a:ea typeface="Calibri"/>
                <a:cs typeface="Times New Roman"/>
              </a:rPr>
              <a:t>You can discuss controller factories in this module because students should know how to create controller classes. However they will be discussed in full later in this lesson, in the final topic.</a:t>
            </a:r>
          </a:p>
          <a:p>
            <a:pPr>
              <a:lnSpc>
                <a:spcPct val="115000"/>
              </a:lnSpc>
              <a:spcAft>
                <a:spcPts val="1000"/>
              </a:spcAft>
            </a:pPr>
            <a:r>
              <a:rPr lang="en-US" sz="1000">
                <a:latin typeface="Arial"/>
                <a:ea typeface="Calibri"/>
                <a:cs typeface="Times New Roman"/>
              </a:rPr>
              <a:t>The code example on the slide includes a simple action called </a:t>
            </a:r>
            <a:r>
              <a:rPr lang="en-US" sz="1000" b="1">
                <a:latin typeface="Arial"/>
                <a:ea typeface="Calibri"/>
                <a:cs typeface="Times New Roman"/>
              </a:rPr>
              <a:t>Index</a:t>
            </a:r>
            <a:r>
              <a:rPr lang="en-US" sz="1000">
                <a:latin typeface="Arial"/>
                <a:ea typeface="Calibri"/>
                <a:cs typeface="Times New Roman"/>
              </a:rPr>
              <a:t>. When you create a controller in Microsoft Visual Studio, this action method is included automatically, even when you choose the </a:t>
            </a:r>
            <a:r>
              <a:rPr lang="en-US" sz="1000" b="1">
                <a:latin typeface="Arial"/>
                <a:ea typeface="Calibri"/>
                <a:cs typeface="Times New Roman"/>
              </a:rPr>
              <a:t>Empty</a:t>
            </a:r>
            <a:r>
              <a:rPr lang="en-US" sz="1000">
                <a:latin typeface="Arial"/>
                <a:ea typeface="Calibri"/>
                <a:cs typeface="Times New Roman"/>
              </a:rPr>
              <a:t> controller template.</a:t>
            </a:r>
          </a:p>
          <a:p>
            <a:pPr>
              <a:lnSpc>
                <a:spcPct val="115000"/>
              </a:lnSpc>
              <a:spcAft>
                <a:spcPts val="1000"/>
              </a:spcAft>
            </a:pPr>
            <a:r>
              <a:rPr lang="en-US" sz="1000">
                <a:latin typeface="Arial"/>
                <a:ea typeface="Calibri"/>
                <a:cs typeface="Times New Roman"/>
              </a:rPr>
              <a:t>In this topic, make no mention of routing because it may confuse students. Routing is covered in Module 7.</a:t>
            </a:r>
          </a:p>
        </p:txBody>
      </p:sp>
      <p:sp>
        <p:nvSpPr>
          <p:cNvPr id="4" name="Slide Number Placeholder 3"/>
          <p:cNvSpPr>
            <a:spLocks noGrp="1"/>
          </p:cNvSpPr>
          <p:nvPr>
            <p:ph type="sldNum" sz="quarter" idx="10"/>
          </p:nvPr>
        </p:nvSpPr>
        <p:spPr/>
        <p:txBody>
          <a:bodyPr/>
          <a:lstStyle/>
          <a:p>
            <a:fld id="{548BE1F6-FFAE-4E48-8743-C1B0C8A86CC8}"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various </a:t>
            </a:r>
            <a:r>
              <a:rPr lang="en-US" sz="1000" b="1">
                <a:latin typeface="Arial"/>
                <a:ea typeface="Calibri"/>
                <a:cs typeface="Times New Roman"/>
              </a:rPr>
              <a:t>ActionResult</a:t>
            </a:r>
            <a:r>
              <a:rPr lang="en-US" sz="1000">
                <a:latin typeface="Arial"/>
                <a:ea typeface="Calibri"/>
                <a:cs typeface="Times New Roman"/>
              </a:rPr>
              <a:t> return types that you can code while creating a controller?</a:t>
            </a:r>
          </a:p>
          <a:p>
            <a:pPr>
              <a:lnSpc>
                <a:spcPct val="115000"/>
              </a:lnSpc>
              <a:spcAft>
                <a:spcPts val="1000"/>
              </a:spcAft>
            </a:pPr>
            <a:r>
              <a:rPr lang="en-US" sz="1000" b="1">
                <a:latin typeface="Arial"/>
                <a:ea typeface="Calibri"/>
                <a:cs typeface="Times New Roman"/>
              </a:rPr>
              <a:t>Answer:</a:t>
            </a:r>
            <a:r>
              <a:rPr lang="en-US" sz="1000">
                <a:solidFill>
                  <a:srgbClr val="000000"/>
                </a:solidFill>
                <a:latin typeface="Arial"/>
                <a:ea typeface="Calibri"/>
                <a:cs typeface="Times New Roman"/>
              </a:rPr>
              <a:t> You can use any of the following </a:t>
            </a:r>
            <a:r>
              <a:rPr lang="en-US" sz="1000" b="1">
                <a:latin typeface="Arial"/>
                <a:ea typeface="Calibri"/>
                <a:cs typeface="Times New Roman"/>
              </a:rPr>
              <a:t>ActionResult</a:t>
            </a:r>
            <a:r>
              <a:rPr lang="en-US" sz="1000">
                <a:solidFill>
                  <a:srgbClr val="000000"/>
                </a:solidFill>
                <a:latin typeface="Arial"/>
                <a:ea typeface="Calibri"/>
                <a:cs typeface="Times New Roman"/>
              </a:rPr>
              <a:t> types: ViewResult, PartialViewResult, RedirectResult, RedirectToRouteResult, or ContentResult. </a:t>
            </a:r>
            <a:endParaRPr lang="en-US" sz="1000">
              <a:latin typeface="Arial"/>
              <a:ea typeface="Calibri"/>
              <a:cs typeface="Times New Roman"/>
            </a:endParaRPr>
          </a:p>
          <a:p>
            <a:pPr>
              <a:lnSpc>
                <a:spcPct val="115000"/>
              </a:lnSpc>
              <a:spcAft>
                <a:spcPts val="1000"/>
              </a:spcAft>
            </a:pPr>
            <a:r>
              <a:rPr lang="en-US" sz="1000">
                <a:solidFill>
                  <a:srgbClr val="000000"/>
                </a:solidFill>
                <a:latin typeface="Arial"/>
                <a:ea typeface="Calibri"/>
                <a:cs typeface="Times New Roman"/>
              </a:rPr>
              <a:t>You will learn more about partial views in Module 5, and you will learn more about routes in Module 7.</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48BE1F6-FFAE-4E48-8743-C1B0C8A86CC8}"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How does </a:t>
            </a:r>
            <a:r>
              <a:rPr lang="en-US" sz="1000" b="1">
                <a:latin typeface="Arial"/>
                <a:ea typeface="Calibri"/>
                <a:cs typeface="Times New Roman"/>
              </a:rPr>
              <a:t>DefaultModelBinder</a:t>
            </a:r>
            <a:r>
              <a:rPr lang="en-US" sz="1000">
                <a:latin typeface="Arial"/>
                <a:ea typeface="Calibri"/>
                <a:cs typeface="Times New Roman"/>
              </a:rPr>
              <a:t> pass parameters?</a:t>
            </a:r>
          </a:p>
          <a:p>
            <a:pPr>
              <a:lnSpc>
                <a:spcPct val="115000"/>
              </a:lnSpc>
              <a:spcAft>
                <a:spcPts val="1000"/>
              </a:spcAft>
            </a:pPr>
            <a:r>
              <a:rPr lang="en-US" sz="1000">
                <a:latin typeface="Arial"/>
                <a:ea typeface="Calibri"/>
                <a:cs typeface="Times New Roman"/>
              </a:rPr>
              <a:t>Answer: The </a:t>
            </a:r>
            <a:r>
              <a:rPr lang="en-US" sz="1000" b="1">
                <a:latin typeface="Arial"/>
                <a:ea typeface="Calibri"/>
                <a:cs typeface="Times New Roman"/>
              </a:rPr>
              <a:t>DefaultModelBinder</a:t>
            </a:r>
            <a:r>
              <a:rPr lang="en-US" sz="1000">
                <a:latin typeface="Arial"/>
                <a:ea typeface="Calibri"/>
                <a:cs typeface="Times New Roman"/>
              </a:rPr>
              <a:t> locates parameters in a posted form, the routing values, the query string, or in the posted files. When it finds a parameter in the action method that matches the name and type of a parameter from the request, the action method is called and the parameter is passed from the request.</a:t>
            </a:r>
          </a:p>
          <a:p>
            <a:pPr>
              <a:lnSpc>
                <a:spcPct val="115000"/>
              </a:lnSpc>
              <a:spcAft>
                <a:spcPts val="1000"/>
              </a:spcAft>
            </a:pPr>
            <a:r>
              <a:rPr lang="en-US" sz="1000">
                <a:latin typeface="Arial"/>
                <a:ea typeface="Calibri"/>
                <a:cs typeface="Times New Roman"/>
              </a:rPr>
              <a:t>Remind the students that the </a:t>
            </a:r>
            <a:r>
              <a:rPr lang="en-US" sz="1000" b="1">
                <a:latin typeface="Arial"/>
                <a:ea typeface="Calibri"/>
                <a:cs typeface="Times New Roman"/>
              </a:rPr>
              <a:t>DefaultModelBinder</a:t>
            </a:r>
            <a:r>
              <a:rPr lang="en-US" sz="1000">
                <a:latin typeface="Arial"/>
                <a:ea typeface="Calibri"/>
                <a:cs typeface="Times New Roman"/>
              </a:rPr>
              <a:t> class was discussed in the last module along with the controller action invoker. It provides a very flexible and easy-to-use method of binding parameters to the right action method, and this method should be used whenever possible.</a:t>
            </a:r>
          </a:p>
        </p:txBody>
      </p:sp>
      <p:sp>
        <p:nvSpPr>
          <p:cNvPr id="4" name="Slide Number Placeholder 3"/>
          <p:cNvSpPr>
            <a:spLocks noGrp="1"/>
          </p:cNvSpPr>
          <p:nvPr>
            <p:ph type="sldNum" sz="quarter" idx="10"/>
          </p:nvPr>
        </p:nvSpPr>
        <p:spPr/>
        <p:txBody>
          <a:bodyPr/>
          <a:lstStyle/>
          <a:p>
            <a:fld id="{548BE1F6-FFAE-4E48-8743-C1B0C8A86CC8}"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Do ViewBag and ViewData serve different purposes?</a:t>
            </a:r>
          </a:p>
          <a:p>
            <a:pPr>
              <a:lnSpc>
                <a:spcPct val="115000"/>
              </a:lnSpc>
              <a:spcAft>
                <a:spcPts val="1000"/>
              </a:spcAft>
            </a:pPr>
            <a:r>
              <a:rPr lang="en-US" sz="1000" b="1">
                <a:latin typeface="Arial"/>
                <a:ea typeface="Calibri"/>
                <a:cs typeface="Times New Roman"/>
              </a:rPr>
              <a:t>Answer:</a:t>
            </a:r>
            <a:r>
              <a:rPr lang="en-US" sz="1000">
                <a:latin typeface="Arial"/>
                <a:ea typeface="Calibri"/>
                <a:cs typeface="Segoe UI"/>
              </a:rPr>
              <a:t> </a:t>
            </a:r>
            <a:r>
              <a:rPr lang="en-US" sz="1000" b="1">
                <a:latin typeface="Arial"/>
                <a:ea typeface="Calibri"/>
                <a:cs typeface="Times New Roman"/>
              </a:rPr>
              <a:t>ViewBag</a:t>
            </a:r>
            <a:r>
              <a:rPr lang="en-US" sz="1000">
                <a:latin typeface="Arial"/>
                <a:ea typeface="Calibri"/>
                <a:cs typeface="Segoe UI"/>
              </a:rPr>
              <a:t> and </a:t>
            </a:r>
            <a:r>
              <a:rPr lang="en-US" sz="1000" b="1">
                <a:latin typeface="Arial"/>
                <a:ea typeface="Calibri"/>
                <a:cs typeface="Times New Roman"/>
              </a:rPr>
              <a:t>ViewData</a:t>
            </a:r>
            <a:r>
              <a:rPr lang="en-US" sz="1000">
                <a:latin typeface="Arial"/>
                <a:ea typeface="Calibri"/>
                <a:cs typeface="Segoe UI"/>
              </a:rPr>
              <a:t> serve the same purposes. Both these properties help developers to pass data from controllers to views. When you code objects using either of these properties, those objects become accessible in the view. </a:t>
            </a:r>
            <a:endParaRPr lang="en-US" sz="1000">
              <a:latin typeface="Arial"/>
              <a:ea typeface="Calibri"/>
              <a:cs typeface="Times New Roman"/>
            </a:endParaRPr>
          </a:p>
          <a:p>
            <a:pPr>
              <a:lnSpc>
                <a:spcPct val="115000"/>
              </a:lnSpc>
              <a:spcAft>
                <a:spcPts val="1000"/>
              </a:spcAft>
            </a:pPr>
            <a:r>
              <a:rPr lang="en-US" sz="1000">
                <a:latin typeface="Arial"/>
                <a:ea typeface="Calibri"/>
                <a:cs typeface="Segoe UI"/>
              </a:rPr>
              <a:t>If time permits, you can discuss the kind of information that is often not included in a model class but you may need to pass to the view for display. This is the information usually added to </a:t>
            </a:r>
            <a:r>
              <a:rPr lang="en-US" sz="1000" b="1">
                <a:latin typeface="Arial"/>
                <a:ea typeface="Calibri"/>
                <a:cs typeface="Times New Roman"/>
              </a:rPr>
              <a:t>ViewBag</a:t>
            </a:r>
            <a:r>
              <a:rPr lang="en-US" sz="1000">
                <a:latin typeface="Arial"/>
                <a:ea typeface="Calibri"/>
                <a:cs typeface="Segoe UI"/>
              </a:rPr>
              <a:t> or </a:t>
            </a:r>
            <a:r>
              <a:rPr lang="en-US" sz="1000" b="1">
                <a:latin typeface="Arial"/>
                <a:ea typeface="Calibri"/>
                <a:cs typeface="Times New Roman"/>
              </a:rPr>
              <a:t>ViewData</a:t>
            </a:r>
            <a:r>
              <a:rPr lang="en-US" sz="1000">
                <a:latin typeface="Arial"/>
                <a:ea typeface="Calibri"/>
                <a:cs typeface="Segoe UI"/>
              </a:rPr>
              <a:t>. The more scenarios you discuss, the more likely students are to understand these objects.</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48BE1F6-FFAE-4E48-8743-C1B0C8A86CC8}" type="slidenum">
              <a:rPr lang="en-US" smtClean="0"/>
              <a:pPr/>
              <a:t>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dirty="0">
                <a:latin typeface="Arial"/>
                <a:ea typeface="Calibri"/>
                <a:cs typeface="Times New Roman"/>
              </a:rPr>
              <a:t>You must inform the students that the project you are starting is the Operas website that you created in Module 3. The starting point for this demonstration is the finishing point for the last demonstration, in which you created a model and configured the Entity Framework context.</a:t>
            </a:r>
          </a:p>
          <a:p>
            <a:pPr>
              <a:lnSpc>
                <a:spcPct val="115000"/>
              </a:lnSpc>
              <a:spcAft>
                <a:spcPts val="1000"/>
              </a:spcAft>
            </a:pPr>
            <a:r>
              <a:rPr lang="en-US" sz="1000" dirty="0">
                <a:latin typeface="Arial"/>
                <a:ea typeface="Calibri"/>
                <a:cs typeface="Times New Roman"/>
              </a:rPr>
              <a:t>You must also inform the students that this demonstration shows how to code a controller and write common actions, but does not include running the application because views have not been created yet. In the next module, the students will see the application running.</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Log on to the virtual machine, 20486A-SEA-DEV11, with the user name, </a:t>
            </a:r>
            <a:r>
              <a:rPr lang="en-US" sz="1000" b="1" dirty="0">
                <a:latin typeface="Arial"/>
                <a:ea typeface="Times New Roman"/>
                <a:cs typeface="Times New Roman"/>
              </a:rPr>
              <a:t>admin</a:t>
            </a:r>
            <a:r>
              <a:rPr lang="en-US" sz="1000" dirty="0">
                <a:latin typeface="Arial"/>
                <a:ea typeface="Times New Roman"/>
                <a:cs typeface="Times New Roman"/>
              </a:rPr>
              <a:t>, and the password, </a:t>
            </a:r>
            <a:r>
              <a:rPr lang="en-US" sz="1000" b="1" dirty="0">
                <a:latin typeface="Arial"/>
                <a:ea typeface="Times New Roman"/>
                <a:cs typeface="Times New Roman"/>
              </a:rPr>
              <a:t>Pa$$w0rd</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Start File Explorer.</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Navigate to </a:t>
            </a:r>
            <a:r>
              <a:rPr lang="en-US" sz="1000" b="1" dirty="0" err="1">
                <a:latin typeface="Arial"/>
                <a:ea typeface="Times New Roman"/>
                <a:cs typeface="Times New Roman"/>
              </a:rPr>
              <a:t>AllFiles</a:t>
            </a:r>
            <a:r>
              <a:rPr lang="en-US" sz="1000" b="1" dirty="0">
                <a:latin typeface="Arial"/>
                <a:ea typeface="Times New Roman"/>
                <a:cs typeface="Times New Roman"/>
              </a:rPr>
              <a:t> (D):\</a:t>
            </a:r>
            <a:r>
              <a:rPr lang="en-US" sz="1000" b="1" dirty="0" err="1">
                <a:latin typeface="Arial"/>
                <a:ea typeface="Times New Roman"/>
                <a:cs typeface="Times New Roman"/>
              </a:rPr>
              <a:t>DemoCode</a:t>
            </a:r>
            <a:r>
              <a:rPr lang="en-US" sz="1000" b="1" dirty="0">
                <a:latin typeface="Arial"/>
                <a:ea typeface="Times New Roman"/>
                <a:cs typeface="Times New Roman"/>
              </a:rPr>
              <a:t>\Mod04\</a:t>
            </a:r>
            <a:r>
              <a:rPr lang="en-US" sz="1000" b="1" dirty="0" err="1">
                <a:latin typeface="Arial"/>
                <a:ea typeface="Times New Roman"/>
                <a:cs typeface="Times New Roman"/>
              </a:rPr>
              <a:t>OperasWebSite</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latin typeface="Arial"/>
                <a:ea typeface="Times New Roman"/>
                <a:cs typeface="Times New Roman"/>
              </a:rPr>
              <a:t>Open the </a:t>
            </a:r>
            <a:r>
              <a:rPr lang="en-US" sz="1000" b="1" dirty="0">
                <a:latin typeface="Arial"/>
                <a:ea typeface="Times New Roman"/>
                <a:cs typeface="Times New Roman"/>
              </a:rPr>
              <a:t>OperasWebSite.sln</a:t>
            </a:r>
            <a:r>
              <a:rPr lang="en-US" sz="1000" dirty="0">
                <a:latin typeface="Arial"/>
                <a:ea typeface="Times New Roman"/>
                <a:cs typeface="Times New Roman"/>
              </a:rPr>
              <a:t> project.</a:t>
            </a:r>
          </a:p>
          <a:p>
            <a:pPr>
              <a:lnSpc>
                <a:spcPct val="115000"/>
              </a:lnSpc>
              <a:spcAft>
                <a:spcPts val="1000"/>
              </a:spcAft>
            </a:pPr>
            <a:r>
              <a:rPr lang="en-US" sz="1000" b="1" dirty="0">
                <a:latin typeface="Arial"/>
                <a:ea typeface="Times New Roman"/>
                <a:cs typeface="Times New Roman"/>
              </a:rPr>
              <a:t>Note: </a:t>
            </a:r>
            <a:r>
              <a:rPr lang="en-US" sz="1000" dirty="0">
                <a:latin typeface="Arial"/>
                <a:ea typeface="Times New Roman"/>
                <a:cs typeface="Times New Roman"/>
              </a:rPr>
              <a:t>In Hyper-V Manager, start the MSL-TMG1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None/>
            </a:pPr>
            <a:r>
              <a:rPr lang="en-US" sz="1000" dirty="0">
                <a:latin typeface="Arial"/>
                <a:ea typeface="Times New Roman"/>
                <a:cs typeface="Times New Roman"/>
              </a:rPr>
              <a:t>1. In the Solution Explorer pane of the </a:t>
            </a:r>
            <a:r>
              <a:rPr lang="en-US" sz="1000" b="1" dirty="0" err="1">
                <a:latin typeface="Arial"/>
                <a:ea typeface="Times New Roman"/>
                <a:cs typeface="Times New Roman"/>
              </a:rPr>
              <a:t>OperasWebSite</a:t>
            </a:r>
            <a:r>
              <a:rPr lang="en-US" sz="1000" b="1" dirty="0">
                <a:latin typeface="Arial"/>
                <a:ea typeface="Times New Roman"/>
                <a:cs typeface="Times New Roman"/>
              </a:rPr>
              <a:t> - Microsoft Visual Studio</a:t>
            </a:r>
            <a:r>
              <a:rPr lang="en-US" sz="1000" dirty="0">
                <a:latin typeface="Arial"/>
                <a:ea typeface="Times New Roman"/>
                <a:cs typeface="Times New Roman"/>
              </a:rPr>
              <a:t> window, right-click </a:t>
            </a:r>
            <a:r>
              <a:rPr lang="en-US" sz="1000" b="1" dirty="0">
                <a:latin typeface="Arial"/>
                <a:ea typeface="Times New Roman"/>
                <a:cs typeface="Times New Roman"/>
              </a:rPr>
              <a:t>Controllers</a:t>
            </a:r>
            <a:r>
              <a:rPr lang="en-US" sz="1000" dirty="0">
                <a:latin typeface="Arial"/>
                <a:ea typeface="Times New Roman"/>
                <a:cs typeface="Times New Roman"/>
              </a:rPr>
              <a:t>, point to </a:t>
            </a:r>
            <a:r>
              <a:rPr lang="en-US" sz="1000" b="1" dirty="0">
                <a:latin typeface="Arial"/>
                <a:ea typeface="Times New Roman"/>
                <a:cs typeface="Times New Roman"/>
              </a:rPr>
              <a:t>Add</a:t>
            </a:r>
            <a:r>
              <a:rPr lang="en-US" sz="1000" dirty="0">
                <a:latin typeface="Arial"/>
                <a:ea typeface="Times New Roman"/>
                <a:cs typeface="Times New Roman"/>
              </a:rPr>
              <a:t>, and then click </a:t>
            </a:r>
            <a:r>
              <a:rPr lang="en-US" sz="1000" b="1" dirty="0">
                <a:latin typeface="Arial"/>
                <a:ea typeface="Times New Roman"/>
                <a:cs typeface="Times New Roman"/>
              </a:rPr>
              <a:t>Controller</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a:latin typeface="Arial"/>
                <a:ea typeface="Times New Roman"/>
                <a:cs typeface="Times New Roman"/>
              </a:rPr>
              <a:t>2. In the </a:t>
            </a:r>
            <a:r>
              <a:rPr lang="en-US" sz="1000" b="1" dirty="0">
                <a:latin typeface="Arial"/>
                <a:ea typeface="Times New Roman"/>
                <a:cs typeface="Times New Roman"/>
              </a:rPr>
              <a:t>Controller Name</a:t>
            </a:r>
            <a:r>
              <a:rPr lang="en-US" sz="1000" dirty="0">
                <a:latin typeface="Arial"/>
                <a:ea typeface="Times New Roman"/>
                <a:cs typeface="Times New Roman"/>
              </a:rPr>
              <a:t> box of the </a:t>
            </a:r>
            <a:r>
              <a:rPr lang="en-US" sz="1000" b="1" dirty="0">
                <a:latin typeface="Arial"/>
                <a:ea typeface="Times New Roman"/>
                <a:cs typeface="Times New Roman"/>
              </a:rPr>
              <a:t>Add Controller</a:t>
            </a:r>
            <a:r>
              <a:rPr lang="en-US" sz="1000" dirty="0">
                <a:latin typeface="Arial"/>
                <a:ea typeface="Times New Roman"/>
                <a:cs typeface="Times New Roman"/>
              </a:rPr>
              <a:t> dialog box, type</a:t>
            </a:r>
            <a:r>
              <a:rPr lang="en-US" sz="1000" b="1" dirty="0">
                <a:latin typeface="Arial"/>
                <a:ea typeface="Times New Roman"/>
                <a:cs typeface="Times New Roman"/>
              </a:rPr>
              <a:t> </a:t>
            </a:r>
            <a:r>
              <a:rPr lang="en-US" sz="1000" b="1" dirty="0" err="1">
                <a:latin typeface="Arial"/>
                <a:ea typeface="Times New Roman"/>
                <a:cs typeface="Times New Roman"/>
              </a:rPr>
              <a:t>OperaController</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a:latin typeface="Arial"/>
                <a:ea typeface="Times New Roman"/>
                <a:cs typeface="Times New Roman"/>
              </a:rPr>
              <a:t>3. In the </a:t>
            </a:r>
            <a:r>
              <a:rPr lang="en-US" sz="1000" b="1" dirty="0">
                <a:latin typeface="Arial"/>
                <a:ea typeface="Times New Roman"/>
                <a:cs typeface="Times New Roman"/>
              </a:rPr>
              <a:t>Template</a:t>
            </a:r>
            <a:r>
              <a:rPr lang="en-US" sz="1000" dirty="0">
                <a:latin typeface="Arial"/>
                <a:ea typeface="Times New Roman"/>
                <a:cs typeface="Times New Roman"/>
              </a:rPr>
              <a:t> box, click </a:t>
            </a:r>
            <a:r>
              <a:rPr lang="en-US" sz="1000" b="1" dirty="0">
                <a:latin typeface="Arial"/>
                <a:ea typeface="Times New Roman"/>
                <a:cs typeface="Times New Roman"/>
              </a:rPr>
              <a:t>Empty MVC Controller</a:t>
            </a:r>
            <a:r>
              <a:rPr lang="en-US" sz="1000" dirty="0">
                <a:latin typeface="Arial"/>
                <a:ea typeface="Times New Roman"/>
                <a:cs typeface="Times New Roman"/>
              </a:rPr>
              <a:t>, and then click </a:t>
            </a:r>
            <a:r>
              <a:rPr lang="en-US" sz="1000" b="1" dirty="0">
                <a:latin typeface="Arial"/>
                <a:ea typeface="Times New Roman"/>
                <a:cs typeface="Times New Roman"/>
              </a:rPr>
              <a:t>Add</a:t>
            </a:r>
            <a:r>
              <a:rPr lang="en-US" sz="1000" dirty="0">
                <a:latin typeface="Arial"/>
                <a:ea typeface="Times New Roman"/>
                <a:cs typeface="Times New Roman"/>
              </a:rPr>
              <a:t>.</a:t>
            </a:r>
          </a:p>
          <a:p>
            <a:pPr marL="342900" marR="0" lvl="0" indent="-342900">
              <a:lnSpc>
                <a:spcPct val="115000"/>
              </a:lnSpc>
              <a:spcBef>
                <a:spcPts val="0"/>
              </a:spcBef>
              <a:spcAft>
                <a:spcPts val="995"/>
              </a:spcAft>
              <a:buFont typeface="+mj-lt"/>
              <a:buNone/>
            </a:pPr>
            <a:r>
              <a:rPr lang="en-US" sz="1000" dirty="0">
                <a:latin typeface="Arial"/>
                <a:ea typeface="Times New Roman"/>
                <a:cs typeface="Times New Roman"/>
              </a:rPr>
              <a:t>4. In the </a:t>
            </a:r>
            <a:r>
              <a:rPr lang="en-US" sz="1000" dirty="0" err="1">
                <a:latin typeface="Arial"/>
                <a:ea typeface="Times New Roman"/>
                <a:cs typeface="Times New Roman"/>
              </a:rPr>
              <a:t>OperaController.cs</a:t>
            </a:r>
            <a:r>
              <a:rPr lang="en-US" sz="1000" dirty="0">
                <a:latin typeface="Arial"/>
                <a:ea typeface="Times New Roman"/>
                <a:cs typeface="Times New Roman"/>
              </a:rPr>
              <a:t> code window, locate the following code. </a:t>
            </a:r>
          </a:p>
          <a:p>
            <a:pPr>
              <a:lnSpc>
                <a:spcPct val="115000"/>
              </a:lnSpc>
              <a:spcBef>
                <a:spcPts val="600"/>
              </a:spcBef>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48BE1F6-FFAE-4E48-8743-C1B0C8A86CC8}"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a:latin typeface="Arial"/>
              </a:rPr>
              <a:t>(More notes on the next slide)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48BE1F6-FFAE-4E48-8743-C1B0C8A86CC8}"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MVC filters can cause confusion for students who are familiar with request and response filters in ASP.NET Web Forms applications, which can perform transformation operations of the request and response streams. If you have advanced ASP.NET students in the class, ensure that they are clear about these entirely different kinds of filters. </a:t>
            </a:r>
          </a:p>
          <a:p>
            <a:pPr>
              <a:lnSpc>
                <a:spcPct val="115000"/>
              </a:lnSpc>
              <a:spcAft>
                <a:spcPts val="1000"/>
              </a:spcAft>
            </a:pPr>
            <a:r>
              <a:rPr lang="en-US" sz="1000">
                <a:latin typeface="Arial"/>
                <a:ea typeface="Calibri"/>
                <a:cs typeface="Times New Roman"/>
              </a:rPr>
              <a:t>You will see how to configure authentication and authorization, and how to use the </a:t>
            </a:r>
            <a:r>
              <a:rPr lang="en-US" sz="1000" b="1">
                <a:latin typeface="Arial"/>
                <a:ea typeface="Calibri"/>
                <a:cs typeface="Times New Roman"/>
              </a:rPr>
              <a:t>Authorize</a:t>
            </a:r>
            <a:r>
              <a:rPr lang="en-US" sz="1000">
                <a:latin typeface="Arial"/>
                <a:ea typeface="Calibri"/>
                <a:cs typeface="Times New Roman"/>
              </a:rPr>
              <a:t> attribute on controllers and actions, in Module 11.</a:t>
            </a:r>
          </a:p>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Which filter type will you use for the following actions?</a:t>
            </a:r>
          </a:p>
          <a:p>
            <a:pPr marL="342900" marR="0" lvl="0" indent="-342900">
              <a:lnSpc>
                <a:spcPct val="115000"/>
              </a:lnSpc>
              <a:spcBef>
                <a:spcPts val="0"/>
              </a:spcBef>
              <a:spcAft>
                <a:spcPts val="995"/>
              </a:spcAft>
              <a:buFont typeface="+mj-lt"/>
              <a:buAutoNum type="arabicPeriod"/>
            </a:pPr>
            <a:r>
              <a:rPr lang="en-US" sz="1000">
                <a:latin typeface="Arial"/>
                <a:ea typeface="Times New Roman"/>
                <a:cs typeface="Times New Roman"/>
              </a:rPr>
              <a:t>Intercepting an error</a:t>
            </a:r>
          </a:p>
          <a:p>
            <a:pPr marL="342900" marR="0" lvl="0" indent="-342900">
              <a:lnSpc>
                <a:spcPct val="115000"/>
              </a:lnSpc>
              <a:spcBef>
                <a:spcPts val="0"/>
              </a:spcBef>
              <a:spcAft>
                <a:spcPts val="995"/>
              </a:spcAft>
              <a:buFont typeface="+mj-lt"/>
              <a:buAutoNum type="arabicPeriod"/>
            </a:pPr>
            <a:r>
              <a:rPr lang="en-US" sz="1000">
                <a:latin typeface="Arial"/>
                <a:ea typeface="Times New Roman"/>
                <a:cs typeface="Times New Roman"/>
              </a:rPr>
              <a:t>Modifying a result</a:t>
            </a:r>
          </a:p>
          <a:p>
            <a:pPr marL="342900" marR="0" lvl="0" indent="-342900">
              <a:lnSpc>
                <a:spcPct val="115000"/>
              </a:lnSpc>
              <a:spcBef>
                <a:spcPts val="0"/>
              </a:spcBef>
              <a:spcAft>
                <a:spcPts val="995"/>
              </a:spcAft>
              <a:buFont typeface="+mj-lt"/>
              <a:buAutoNum type="arabicPeriod"/>
            </a:pPr>
            <a:r>
              <a:rPr lang="en-US" sz="1000">
                <a:latin typeface="Arial"/>
                <a:ea typeface="Times New Roman"/>
                <a:cs typeface="Times New Roman"/>
              </a:rPr>
              <a:t>Authorizing users</a:t>
            </a:r>
          </a:p>
          <a:p>
            <a:pPr marL="342900" marR="0" lvl="0" indent="-342900">
              <a:lnSpc>
                <a:spcPct val="115000"/>
              </a:lnSpc>
              <a:spcBef>
                <a:spcPts val="0"/>
              </a:spcBef>
              <a:spcAft>
                <a:spcPts val="995"/>
              </a:spcAft>
              <a:buFont typeface="+mj-lt"/>
              <a:buAutoNum type="arabicPeriod"/>
            </a:pPr>
            <a:r>
              <a:rPr lang="en-US" sz="1000">
                <a:latin typeface="Arial"/>
                <a:ea typeface="Times New Roman"/>
                <a:cs typeface="Times New Roman"/>
              </a:rPr>
              <a:t>Inspecting a returned value</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The following filter types can be used to perform the actions.</a:t>
            </a:r>
          </a:p>
          <a:p>
            <a:pPr marL="342900" marR="0" lvl="0" indent="-342900">
              <a:lnSpc>
                <a:spcPct val="115000"/>
              </a:lnSpc>
              <a:spcBef>
                <a:spcPts val="0"/>
              </a:spcBef>
              <a:spcAft>
                <a:spcPts val="995"/>
              </a:spcAft>
              <a:buFont typeface="+mj-lt"/>
              <a:buAutoNum type="arabicPeriod"/>
            </a:pPr>
            <a:r>
              <a:rPr lang="en-US" sz="1000">
                <a:latin typeface="Arial"/>
                <a:ea typeface="Times New Roman"/>
                <a:cs typeface="Times New Roman"/>
              </a:rPr>
              <a:t>Intercepting an error – Exception filters</a:t>
            </a:r>
          </a:p>
          <a:p>
            <a:pPr marL="342900" marR="0" lvl="0" indent="-342900">
              <a:lnSpc>
                <a:spcPct val="115000"/>
              </a:lnSpc>
              <a:spcBef>
                <a:spcPts val="0"/>
              </a:spcBef>
              <a:spcAft>
                <a:spcPts val="995"/>
              </a:spcAft>
              <a:buFont typeface="+mj-lt"/>
              <a:buAutoNum type="arabicPeriod"/>
            </a:pPr>
            <a:r>
              <a:rPr lang="en-US" sz="1000">
                <a:latin typeface="Arial"/>
                <a:ea typeface="Times New Roman"/>
                <a:cs typeface="Times New Roman"/>
              </a:rPr>
              <a:t>Modifying a result – Result filters</a:t>
            </a:r>
          </a:p>
          <a:p>
            <a:pPr marL="342900" marR="0" lvl="0" indent="-342900">
              <a:lnSpc>
                <a:spcPct val="115000"/>
              </a:lnSpc>
              <a:spcBef>
                <a:spcPts val="0"/>
              </a:spcBef>
              <a:spcAft>
                <a:spcPts val="995"/>
              </a:spcAft>
              <a:buFont typeface="+mj-lt"/>
              <a:buAutoNum type="arabicPeriod"/>
            </a:pPr>
            <a:r>
              <a:rPr lang="en-US" sz="1000">
                <a:latin typeface="Arial"/>
                <a:ea typeface="Times New Roman"/>
                <a:cs typeface="Times New Roman"/>
              </a:rPr>
              <a:t>Authorizing users – Authorizing filters</a:t>
            </a:r>
          </a:p>
          <a:p>
            <a:pPr marL="342900" marR="0" lvl="0" indent="-342900">
              <a:lnSpc>
                <a:spcPct val="115000"/>
              </a:lnSpc>
              <a:spcBef>
                <a:spcPts val="0"/>
              </a:spcBef>
              <a:spcAft>
                <a:spcPts val="995"/>
              </a:spcAft>
              <a:buFont typeface="+mj-lt"/>
              <a:buAutoNum type="arabicPeriod"/>
            </a:pPr>
            <a:r>
              <a:rPr lang="en-US" sz="1000">
                <a:latin typeface="Arial"/>
                <a:ea typeface="Times New Roman"/>
                <a:cs typeface="Times New Roman"/>
              </a:rPr>
              <a:t>Inspecting a returned value – Action filters</a:t>
            </a:r>
          </a:p>
        </p:txBody>
      </p:sp>
      <p:sp>
        <p:nvSpPr>
          <p:cNvPr id="4" name="Slide Number Placeholder 3"/>
          <p:cNvSpPr>
            <a:spLocks noGrp="1"/>
          </p:cNvSpPr>
          <p:nvPr>
            <p:ph type="sldNum" sz="quarter" idx="10"/>
          </p:nvPr>
        </p:nvSpPr>
        <p:spPr/>
        <p:txBody>
          <a:bodyPr/>
          <a:lstStyle/>
          <a:p>
            <a:fld id="{548BE1F6-FFAE-4E48-8743-C1B0C8A86CC8}" type="slidenum">
              <a:rPr lang="en-US" smtClean="0"/>
              <a:pPr/>
              <a:t>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 </a:t>
            </a:r>
            <a:r>
              <a:rPr lang="en-US" sz="1000">
                <a:latin typeface="Arial"/>
                <a:ea typeface="Calibri"/>
                <a:cs typeface="Times New Roman"/>
              </a:rPr>
              <a:t>What are the advantages of custom action filters?</a:t>
            </a:r>
          </a:p>
          <a:p>
            <a:pPr>
              <a:lnSpc>
                <a:spcPct val="115000"/>
              </a:lnSpc>
              <a:spcAft>
                <a:spcPts val="1000"/>
              </a:spcAft>
            </a:pPr>
            <a:r>
              <a:rPr lang="en-US" sz="1000" b="1">
                <a:latin typeface="Arial"/>
                <a:ea typeface="Calibri"/>
                <a:cs typeface="Times New Roman"/>
              </a:rPr>
              <a:t>Answer: </a:t>
            </a:r>
            <a:r>
              <a:rPr lang="en-US" sz="1000">
                <a:latin typeface="Arial"/>
                <a:ea typeface="Calibri"/>
                <a:cs typeface="Times New Roman"/>
              </a:rPr>
              <a:t>Answers will vary. Custom action filters enable you to write code that runs before or after multiple controller actions in a single reusable class.</a:t>
            </a:r>
          </a:p>
        </p:txBody>
      </p:sp>
      <p:sp>
        <p:nvSpPr>
          <p:cNvPr id="4" name="Slide Number Placeholder 3"/>
          <p:cNvSpPr>
            <a:spLocks noGrp="1"/>
          </p:cNvSpPr>
          <p:nvPr>
            <p:ph type="sldNum" sz="quarter" idx="10"/>
          </p:nvPr>
        </p:nvSpPr>
        <p:spPr/>
        <p:txBody>
          <a:bodyPr/>
          <a:lstStyle/>
          <a:p>
            <a:fld id="{548BE1F6-FFAE-4E48-8743-C1B0C8A86CC8}" type="slidenum">
              <a:rPr lang="en-US" smtClean="0"/>
              <a:pPr/>
              <a:t>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20486A</a:t>
            </a: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04: Developing ASP.NET MVC 4 Controllers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ASP.NET MVC 4 Controllers</a:t>
            </a:r>
          </a:p>
        </p:txBody>
      </p:sp>
      <p:sp>
        <p:nvSpPr>
          <p:cNvPr id="3" name="Text Placeholder 2"/>
          <p:cNvSpPr>
            <a:spLocks noGrp="1"/>
          </p:cNvSpPr>
          <p:nvPr>
            <p:ph type="body" idx="1"/>
          </p:nvPr>
        </p:nvSpPr>
        <p:spPr/>
        <p:txBody>
          <a:bodyPr/>
          <a:lstStyle/>
          <a:p>
            <a:r>
              <a:rPr lang="en-US"/>
              <a:t>Responding to User Requests
Writing Controller Actions
Using Parameters
Passing Information to Views
Demonstration: How to Create a Controller
What are Controller Factories?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Responding to User Requests</a:t>
            </a:r>
          </a:p>
        </p:txBody>
      </p:sp>
      <p:sp>
        <p:nvSpPr>
          <p:cNvPr id="4" name="Content Placeholder 2"/>
          <p:cNvSpPr>
            <a:spLocks noGrp="1"/>
          </p:cNvSpPr>
          <p:nvPr/>
        </p:nvSpPr>
        <p:spPr bwMode="auto">
          <a:xfrm>
            <a:off x="637385" y="821410"/>
            <a:ext cx="8119156" cy="15841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indent="-6350">
              <a:buNone/>
            </a:pPr>
            <a:r>
              <a:rPr lang="en-US" sz="2000" dirty="0"/>
              <a:t>When an MVC web application receives a user request, the following events occur:</a:t>
            </a:r>
          </a:p>
        </p:txBody>
      </p:sp>
      <p:graphicFrame>
        <p:nvGraphicFramePr>
          <p:cNvPr id="5" name="Diagram 4"/>
          <p:cNvGraphicFramePr/>
          <p:nvPr/>
        </p:nvGraphicFramePr>
        <p:xfrm>
          <a:off x="792462" y="1547439"/>
          <a:ext cx="7999843" cy="4810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Writing Controller Actions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sz="2400" dirty="0"/>
              <a:t>Writing a Controller action includes:</a:t>
            </a:r>
          </a:p>
          <a:p>
            <a:pPr lvl="1"/>
            <a:r>
              <a:rPr lang="en-US" sz="2000" dirty="0"/>
              <a:t>Creating a Simple Details Action</a:t>
            </a:r>
          </a:p>
          <a:p>
            <a:pPr lvl="1"/>
            <a:r>
              <a:rPr lang="en-US" sz="2000" dirty="0"/>
              <a:t>Using GET and POST HTTP Verbs in Actions</a:t>
            </a:r>
          </a:p>
          <a:p>
            <a:pPr lvl="1"/>
            <a:r>
              <a:rPr lang="en-US" sz="2000" dirty="0"/>
              <a:t>Creating Action Result Classes</a:t>
            </a:r>
          </a:p>
          <a:p>
            <a:pPr lvl="1"/>
            <a:r>
              <a:rPr lang="en-US" sz="2000" dirty="0"/>
              <a:t>Creating Child Actions</a:t>
            </a:r>
          </a:p>
          <a:p>
            <a:pPr>
              <a:buNone/>
            </a:pPr>
            <a:r>
              <a:rPr lang="en-US" sz="2400" dirty="0"/>
              <a:t> Sample controller action. </a:t>
            </a:r>
          </a:p>
          <a:p>
            <a:endParaRPr lang="en-US" sz="2400" dirty="0"/>
          </a:p>
        </p:txBody>
      </p:sp>
      <p:sp>
        <p:nvSpPr>
          <p:cNvPr id="5" name="Rectangle 4"/>
          <p:cNvSpPr/>
          <p:nvPr/>
        </p:nvSpPr>
        <p:spPr>
          <a:xfrm>
            <a:off x="913809" y="3344845"/>
            <a:ext cx="7352777" cy="3496855"/>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First ()</a:t>
            </a:r>
            <a:r>
              <a:rPr lang="en-GB" b="0" dirty="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firstPhoto</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context.Photos.ToList</a:t>
            </a:r>
            <a:r>
              <a:rPr lang="en-US" b="0" dirty="0">
                <a:latin typeface="Lucida Sans Unicode" pitchFamily="34" charset="0"/>
                <a:ea typeface="Times New Roman" panose="02020603050405020304" pitchFamily="18" charset="0"/>
                <a:cs typeface="Lucida Sans Unicode" pitchFamily="34" charset="0"/>
              </a:rPr>
              <a:t>()[0];</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if (</a:t>
            </a:r>
            <a:r>
              <a:rPr lang="en-US" b="0" dirty="0" err="1">
                <a:latin typeface="Lucida Sans Unicode" pitchFamily="34" charset="0"/>
                <a:ea typeface="Times New Roman" panose="02020603050405020304" pitchFamily="18" charset="0"/>
                <a:cs typeface="Lucida Sans Unicode" pitchFamily="34" charset="0"/>
              </a:rPr>
              <a:t>firstPhoto</a:t>
            </a:r>
            <a:r>
              <a:rPr lang="en-US" b="0" dirty="0">
                <a:latin typeface="Lucida Sans Unicode" pitchFamily="34" charset="0"/>
                <a:ea typeface="Times New Roman" panose="02020603050405020304" pitchFamily="18" charset="0"/>
                <a:cs typeface="Lucida Sans Unicode" pitchFamily="34" charset="0"/>
              </a:rPr>
              <a:t> != null)   {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return View("Details", </a:t>
            </a:r>
            <a:r>
              <a:rPr lang="en-US" b="0" dirty="0" err="1">
                <a:latin typeface="Lucida Sans Unicode" pitchFamily="34" charset="0"/>
                <a:ea typeface="Times New Roman" panose="02020603050405020304" pitchFamily="18" charset="0"/>
                <a:cs typeface="Lucida Sans Unicode" pitchFamily="34" charset="0"/>
              </a:rPr>
              <a:t>firstPhoto</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 else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return </a:t>
            </a:r>
            <a:r>
              <a:rPr lang="en-US" b="0" dirty="0" err="1">
                <a:latin typeface="Lucida Sans Unicode" pitchFamily="34" charset="0"/>
                <a:ea typeface="Times New Roman" panose="02020603050405020304" pitchFamily="18" charset="0"/>
                <a:cs typeface="Lucida Sans Unicode" pitchFamily="34" charset="0"/>
              </a:rPr>
              <a:t>HttpNotFound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Parameters</a:t>
            </a:r>
          </a:p>
        </p:txBody>
      </p:sp>
      <p:sp>
        <p:nvSpPr>
          <p:cNvPr id="4" name="Rectangle 3"/>
          <p:cNvSpPr/>
          <p:nvPr/>
        </p:nvSpPr>
        <p:spPr>
          <a:xfrm>
            <a:off x="2077448" y="3513678"/>
            <a:ext cx="7828533" cy="3050066"/>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a:t>
            </a:r>
            <a:r>
              <a:rPr lang="en-US" b="0" dirty="0" err="1">
                <a:latin typeface="Lucida Sans Unicode" pitchFamily="34" charset="0"/>
                <a:ea typeface="Times New Roman" panose="02020603050405020304" pitchFamily="18" charset="0"/>
                <a:cs typeface="Lucida Sans Unicode" pitchFamily="34" charset="0"/>
              </a:rPr>
              <a:t>ActionResult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GetPhotoByTitle</a:t>
            </a:r>
            <a:r>
              <a:rPr lang="en-US" b="0" dirty="0">
                <a:latin typeface="Lucida Sans Unicode" pitchFamily="34" charset="0"/>
                <a:ea typeface="Times New Roman" panose="02020603050405020304" pitchFamily="18" charset="0"/>
                <a:cs typeface="Lucida Sans Unicode" pitchFamily="34" charset="0"/>
              </a:rPr>
              <a:t> (string title){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var</a:t>
            </a:r>
            <a:r>
              <a:rPr lang="en-US" b="0" dirty="0">
                <a:latin typeface="Lucida Sans Unicode" pitchFamily="34" charset="0"/>
                <a:ea typeface="Times New Roman" panose="02020603050405020304" pitchFamily="18" charset="0"/>
                <a:cs typeface="Lucida Sans Unicode" pitchFamily="34" charset="0"/>
              </a:rPr>
              <a:t> query = from p in </a:t>
            </a:r>
            <a:r>
              <a:rPr lang="en-US" b="0" dirty="0" err="1">
                <a:latin typeface="Lucida Sans Unicode" pitchFamily="34" charset="0"/>
                <a:ea typeface="Times New Roman" panose="02020603050405020304" pitchFamily="18" charset="0"/>
                <a:cs typeface="Lucida Sans Unicode" pitchFamily="34" charset="0"/>
              </a:rPr>
              <a:t>context.Photos</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where </a:t>
            </a:r>
            <a:r>
              <a:rPr lang="en-US" b="0" dirty="0" err="1">
                <a:latin typeface="Lucida Sans Unicode" pitchFamily="34" charset="0"/>
                <a:ea typeface="Times New Roman" panose="02020603050405020304" pitchFamily="18" charset="0"/>
                <a:cs typeface="Lucida Sans Unicode" pitchFamily="34" charset="0"/>
              </a:rPr>
              <a:t>p.Title</a:t>
            </a:r>
            <a:r>
              <a:rPr lang="en-US" b="0" dirty="0">
                <a:latin typeface="Lucida Sans Unicode" pitchFamily="34" charset="0"/>
                <a:ea typeface="Times New Roman" panose="02020603050405020304" pitchFamily="18" charset="0"/>
                <a:cs typeface="Lucida Sans Unicode" pitchFamily="34" charset="0"/>
              </a:rPr>
              <a:t> == title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select p</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Photo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 = (Photo)</a:t>
            </a:r>
            <a:r>
              <a:rPr lang="en-US" b="0" dirty="0" err="1">
                <a:latin typeface="Lucida Sans Unicode" pitchFamily="34" charset="0"/>
                <a:ea typeface="Times New Roman" panose="02020603050405020304" pitchFamily="18" charset="0"/>
                <a:cs typeface="Lucida Sans Unicode" pitchFamily="34" charset="0"/>
              </a:rPr>
              <a:t>query.FirstOrDefault</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return View("Details", </a:t>
            </a:r>
            <a:r>
              <a:rPr lang="en-US" b="0" dirty="0" err="1">
                <a:latin typeface="Lucida Sans Unicode" pitchFamily="34" charset="0"/>
                <a:ea typeface="Times New Roman" panose="02020603050405020304" pitchFamily="18" charset="0"/>
                <a:cs typeface="Lucida Sans Unicode" pitchFamily="34" charset="0"/>
              </a:rPr>
              <a:t>requestedPhoto</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5" name="TextBox 4"/>
          <p:cNvSpPr txBox="1"/>
          <p:nvPr/>
        </p:nvSpPr>
        <p:spPr>
          <a:xfrm>
            <a:off x="873535" y="1772844"/>
            <a:ext cx="8964728"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a:latin typeface="Segoe UI" pitchFamily="34" charset="0"/>
                <a:ea typeface="Segoe UI" pitchFamily="34" charset="0"/>
                <a:cs typeface="Segoe UI" pitchFamily="34" charset="0"/>
              </a:rPr>
              <a:t>http://www.adventureworks.com/photo/getphotobytitle?title=myfirstphoto</a:t>
            </a:r>
          </a:p>
        </p:txBody>
      </p:sp>
      <p:sp>
        <p:nvSpPr>
          <p:cNvPr id="6" name="Rounded Rectangle 5"/>
          <p:cNvSpPr/>
          <p:nvPr/>
        </p:nvSpPr>
        <p:spPr bwMode="auto">
          <a:xfrm>
            <a:off x="5807075" y="2291621"/>
            <a:ext cx="3035300" cy="774700"/>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800" b="1" i="0" u="none" strike="noStrike" cap="none" normalizeH="0" baseline="0" dirty="0" err="1">
                <a:ln>
                  <a:noFill/>
                </a:ln>
                <a:solidFill>
                  <a:schemeClr val="tx1"/>
                </a:solidFill>
                <a:effectLst/>
                <a:latin typeface="Verdana" pitchFamily="34" charset="0"/>
              </a:rPr>
              <a:t>DefaultModelBinder</a:t>
            </a:r>
            <a:endParaRPr kumimoji="0" lang="en-GB" sz="1800" b="1" i="0" u="none" strike="noStrike" cap="none" normalizeH="0" baseline="0" dirty="0">
              <a:ln>
                <a:noFill/>
              </a:ln>
              <a:solidFill>
                <a:schemeClr val="tx1"/>
              </a:solidFill>
              <a:effectLst/>
              <a:latin typeface="Verdana" pitchFamily="34" charset="0"/>
            </a:endParaRPr>
          </a:p>
        </p:txBody>
      </p:sp>
      <p:sp>
        <p:nvSpPr>
          <p:cNvPr id="7" name="Right Brace 6"/>
          <p:cNvSpPr/>
          <p:nvPr/>
        </p:nvSpPr>
        <p:spPr bwMode="auto">
          <a:xfrm rot="5400000">
            <a:off x="7496012" y="1253233"/>
            <a:ext cx="242685" cy="1834092"/>
          </a:xfrm>
          <a:prstGeom prst="rightBrace">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mn-lt"/>
                <a:ea typeface="+mn-ea"/>
                <a:cs typeface="+mn-cs"/>
              </a:defRPr>
            </a:lvl1pPr>
            <a:lvl2pPr marL="457200" algn="l" rtl="0" fontAlgn="base">
              <a:spcBef>
                <a:spcPct val="0"/>
              </a:spcBef>
              <a:spcAft>
                <a:spcPct val="0"/>
              </a:spcAft>
              <a:defRPr b="1" kern="1200">
                <a:solidFill>
                  <a:schemeClr val="tx1"/>
                </a:solidFill>
                <a:latin typeface="+mn-lt"/>
                <a:ea typeface="+mn-ea"/>
                <a:cs typeface="+mn-cs"/>
              </a:defRPr>
            </a:lvl2pPr>
            <a:lvl3pPr marL="914400" algn="l" rtl="0" fontAlgn="base">
              <a:spcBef>
                <a:spcPct val="0"/>
              </a:spcBef>
              <a:spcAft>
                <a:spcPct val="0"/>
              </a:spcAft>
              <a:defRPr b="1" kern="1200">
                <a:solidFill>
                  <a:schemeClr val="tx1"/>
                </a:solidFill>
                <a:latin typeface="+mn-lt"/>
                <a:ea typeface="+mn-ea"/>
                <a:cs typeface="+mn-cs"/>
              </a:defRPr>
            </a:lvl3pPr>
            <a:lvl4pPr marL="1371600" algn="l" rtl="0" fontAlgn="base">
              <a:spcBef>
                <a:spcPct val="0"/>
              </a:spcBef>
              <a:spcAft>
                <a:spcPct val="0"/>
              </a:spcAft>
              <a:defRPr b="1" kern="1200">
                <a:solidFill>
                  <a:schemeClr val="tx1"/>
                </a:solidFill>
                <a:latin typeface="+mn-lt"/>
                <a:ea typeface="+mn-ea"/>
                <a:cs typeface="+mn-cs"/>
              </a:defRPr>
            </a:lvl4pPr>
            <a:lvl5pPr marL="1828800" algn="l" rtl="0" fontAlgn="base">
              <a:spcBef>
                <a:spcPct val="0"/>
              </a:spcBef>
              <a:spcAft>
                <a:spcPct val="0"/>
              </a:spcAft>
              <a:defRPr b="1" kern="1200">
                <a:solidFill>
                  <a:schemeClr val="tx1"/>
                </a:solidFill>
                <a:latin typeface="+mn-lt"/>
                <a:ea typeface="+mn-ea"/>
                <a:cs typeface="+mn-cs"/>
              </a:defRPr>
            </a:lvl5pPr>
            <a:lvl6pPr marL="2286000" algn="l" defTabSz="914400" rtl="0" eaLnBrk="1" latinLnBrk="0" hangingPunct="1">
              <a:defRPr b="1" kern="1200">
                <a:solidFill>
                  <a:schemeClr val="tx1"/>
                </a:solidFill>
                <a:latin typeface="+mn-lt"/>
                <a:ea typeface="+mn-ea"/>
                <a:cs typeface="+mn-cs"/>
              </a:defRPr>
            </a:lvl6pPr>
            <a:lvl7pPr marL="2743200" algn="l" defTabSz="914400" rtl="0" eaLnBrk="1" latinLnBrk="0" hangingPunct="1">
              <a:defRPr b="1" kern="1200">
                <a:solidFill>
                  <a:schemeClr val="tx1"/>
                </a:solidFill>
                <a:latin typeface="+mn-lt"/>
                <a:ea typeface="+mn-ea"/>
                <a:cs typeface="+mn-cs"/>
              </a:defRPr>
            </a:lvl7pPr>
            <a:lvl8pPr marL="3200400" algn="l" defTabSz="914400" rtl="0" eaLnBrk="1" latinLnBrk="0" hangingPunct="1">
              <a:defRPr b="1" kern="1200">
                <a:solidFill>
                  <a:schemeClr val="tx1"/>
                </a:solidFill>
                <a:latin typeface="+mn-lt"/>
                <a:ea typeface="+mn-ea"/>
                <a:cs typeface="+mn-cs"/>
              </a:defRPr>
            </a:lvl8pPr>
            <a:lvl9pPr marL="3657600" algn="l" defTabSz="914400" rtl="0" eaLnBrk="1" latinLnBrk="0" hangingPunct="1">
              <a:defRPr b="1"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a:ln>
                <a:noFill/>
              </a:ln>
              <a:solidFill>
                <a:schemeClr val="tx1"/>
              </a:solidFill>
              <a:effectLst/>
              <a:latin typeface="Verdana" pitchFamily="34" charset="0"/>
            </a:endParaRPr>
          </a:p>
        </p:txBody>
      </p:sp>
      <p:sp>
        <p:nvSpPr>
          <p:cNvPr id="8" name="Rectangle 7"/>
          <p:cNvSpPr/>
          <p:nvPr/>
        </p:nvSpPr>
        <p:spPr>
          <a:xfrm>
            <a:off x="157400" y="902664"/>
            <a:ext cx="8986599"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Segoe UI" pitchFamily="34" charset="0"/>
                <a:ea typeface="Segoe UI" pitchFamily="34" charset="0"/>
                <a:cs typeface="Segoe UI" pitchFamily="34" charset="0"/>
              </a:rPr>
              <a:t>The </a:t>
            </a:r>
            <a:r>
              <a:rPr lang="en-US" dirty="0" err="1">
                <a:latin typeface="Segoe UI" pitchFamily="34" charset="0"/>
                <a:ea typeface="Segoe UI" pitchFamily="34" charset="0"/>
                <a:cs typeface="Segoe UI" pitchFamily="34" charset="0"/>
              </a:rPr>
              <a:t>DefaultModelBinder</a:t>
            </a:r>
            <a:r>
              <a:rPr lang="en-US" b="0" dirty="0">
                <a:latin typeface="Segoe UI" pitchFamily="34" charset="0"/>
                <a:ea typeface="Segoe UI" pitchFamily="34" charset="0"/>
                <a:cs typeface="Segoe UI" pitchFamily="34" charset="0"/>
              </a:rPr>
              <a:t> obtains the </a:t>
            </a:r>
            <a:r>
              <a:rPr lang="en-US" dirty="0">
                <a:latin typeface="Segoe UI" pitchFamily="34" charset="0"/>
                <a:ea typeface="Segoe UI" pitchFamily="34" charset="0"/>
                <a:cs typeface="Segoe UI" pitchFamily="34" charset="0"/>
              </a:rPr>
              <a:t>Title</a:t>
            </a:r>
            <a:r>
              <a:rPr lang="en-US" b="0" dirty="0">
                <a:latin typeface="Segoe UI" pitchFamily="34" charset="0"/>
                <a:ea typeface="Segoe UI" pitchFamily="34" charset="0"/>
                <a:cs typeface="Segoe UI" pitchFamily="34" charset="0"/>
              </a:rPr>
              <a:t> parameter from the query string and passes it to the title parameter of the </a:t>
            </a:r>
            <a:r>
              <a:rPr lang="en-US" dirty="0" err="1">
                <a:latin typeface="Segoe UI" pitchFamily="34" charset="0"/>
                <a:ea typeface="Segoe UI" pitchFamily="34" charset="0"/>
                <a:cs typeface="Segoe UI" pitchFamily="34" charset="0"/>
              </a:rPr>
              <a:t>GetPhotoByTitle</a:t>
            </a:r>
            <a:r>
              <a:rPr lang="en-US" b="0" dirty="0">
                <a:latin typeface="Segoe UI" pitchFamily="34" charset="0"/>
                <a:ea typeface="Segoe UI" pitchFamily="34" charset="0"/>
                <a:cs typeface="Segoe UI" pitchFamily="34" charset="0"/>
              </a:rPr>
              <a:t> method, because the names match.</a:t>
            </a:r>
          </a:p>
        </p:txBody>
      </p:sp>
      <p:cxnSp>
        <p:nvCxnSpPr>
          <p:cNvPr id="9" name="Straight Arrow Connector 8"/>
          <p:cNvCxnSpPr/>
          <p:nvPr/>
        </p:nvCxnSpPr>
        <p:spPr bwMode="auto">
          <a:xfrm>
            <a:off x="7324725" y="3066321"/>
            <a:ext cx="0" cy="447357"/>
          </a:xfrm>
          <a:prstGeom prst="straightConnector1">
            <a:avLst/>
          </a:prstGeom>
          <a:ln>
            <a:headEnd type="none" w="med" len="med"/>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10e1ef8-6256-4166-86ef-d01f29ab60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Passing Information to Views</a:t>
            </a:r>
          </a:p>
        </p:txBody>
      </p:sp>
      <p:sp>
        <p:nvSpPr>
          <p:cNvPr id="4" name="Content Placeholder 2"/>
          <p:cNvSpPr>
            <a:spLocks noGrp="1"/>
          </p:cNvSpPr>
          <p:nvPr/>
        </p:nvSpPr>
        <p:spPr bwMode="auto">
          <a:xfrm>
            <a:off x="393895" y="1209900"/>
            <a:ext cx="8412480" cy="53737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 pass information to views that have model classes, you can use the:</a:t>
            </a:r>
          </a:p>
          <a:p>
            <a:pPr lvl="1"/>
            <a:r>
              <a:rPr lang="en-US" dirty="0"/>
              <a:t> </a:t>
            </a:r>
            <a:r>
              <a:rPr lang="en-US" b="1" dirty="0"/>
              <a:t>View() helper </a:t>
            </a:r>
            <a:r>
              <a:rPr lang="en-US" dirty="0"/>
              <a:t>method: To pass information from a controller action to a view.</a:t>
            </a:r>
          </a:p>
          <a:p>
            <a:r>
              <a:rPr lang="en-US" dirty="0"/>
              <a:t>To pass information to views that do not have model classes, you can use the:</a:t>
            </a:r>
          </a:p>
          <a:p>
            <a:pPr lvl="1"/>
            <a:r>
              <a:rPr lang="en-US" b="1" dirty="0" err="1"/>
              <a:t>ViewBag</a:t>
            </a:r>
            <a:r>
              <a:rPr lang="en-US" dirty="0"/>
              <a:t> property : To dynamically add objects of any type.</a:t>
            </a:r>
          </a:p>
          <a:p>
            <a:pPr lvl="1"/>
            <a:r>
              <a:rPr lang="en-US" dirty="0"/>
              <a:t> </a:t>
            </a:r>
            <a:r>
              <a:rPr lang="en-US" b="1" dirty="0" err="1"/>
              <a:t>ViewData</a:t>
            </a:r>
            <a:r>
              <a:rPr lang="en-US" b="1" dirty="0"/>
              <a:t> Dictionary </a:t>
            </a:r>
            <a:r>
              <a:rPr lang="en-US" dirty="0"/>
              <a:t>property: Used in MVC 3 to add extra data to views. Available in MVC 4 for backward compatibility.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89047d-35a0-4cf9-a0ee-315dc5cad5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How to Create a Controller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a:t>In this demonstration, you will see how to:</a:t>
            </a:r>
          </a:p>
          <a:p>
            <a:pPr marL="746125" lvl="1" indent="-457200">
              <a:buFont typeface="+mj-lt"/>
              <a:buAutoNum type="arabicPeriod"/>
            </a:pPr>
            <a:r>
              <a:rPr lang="en-US" dirty="0"/>
              <a:t>Add a controller to an </a:t>
            </a:r>
            <a:r>
              <a:rPr lang="en-US" dirty="0" err="1"/>
              <a:t>MVC</a:t>
            </a:r>
            <a:r>
              <a:rPr lang="en-US" dirty="0"/>
              <a:t> application.</a:t>
            </a:r>
          </a:p>
          <a:p>
            <a:pPr marL="746125" lvl="1" indent="-457200">
              <a:buFont typeface="+mj-lt"/>
              <a:buAutoNum type="arabicPeriod"/>
            </a:pPr>
            <a:r>
              <a:rPr lang="en-US" dirty="0"/>
              <a:t>Write an action that displays a list of model objects.</a:t>
            </a:r>
          </a:p>
          <a:p>
            <a:pPr marL="746125" lvl="1" indent="-457200">
              <a:buFont typeface="+mj-lt"/>
              <a:buAutoNum type="arabicPeriod"/>
            </a:pPr>
            <a:r>
              <a:rPr lang="en-US" dirty="0"/>
              <a:t>Write an action that displays the details of a model object.</a:t>
            </a:r>
          </a:p>
          <a:p>
            <a:pPr marL="746125" lvl="1" indent="-457200">
              <a:buFont typeface="+mj-lt"/>
              <a:buAutoNum type="arabicPeriod"/>
            </a:pPr>
            <a:r>
              <a:rPr lang="en-US" dirty="0"/>
              <a:t>Write HTTP GET and POST actions that create and save a new model object.</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Writing Action Filters</a:t>
            </a:r>
          </a:p>
        </p:txBody>
      </p:sp>
      <p:sp>
        <p:nvSpPr>
          <p:cNvPr id="3" name="Text Placeholder 2"/>
          <p:cNvSpPr>
            <a:spLocks noGrp="1"/>
          </p:cNvSpPr>
          <p:nvPr>
            <p:ph type="body" idx="1"/>
          </p:nvPr>
        </p:nvSpPr>
        <p:spPr/>
        <p:txBody>
          <a:bodyPr/>
          <a:lstStyle/>
          <a:p>
            <a:r>
              <a:rPr lang="en-US"/>
              <a:t>What are Filters?
Creating and Using Action Filters
Discussion: Action Filter Scenarios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Filters?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IN" sz="2600" dirty="0"/>
              <a:t>Some requirements cut across logical boundaries are called </a:t>
            </a:r>
            <a:r>
              <a:rPr lang="en-US" sz="2600" dirty="0"/>
              <a:t>cross-cutting concerns. Examples include:</a:t>
            </a:r>
          </a:p>
          <a:p>
            <a:pPr lvl="1"/>
            <a:r>
              <a:rPr lang="en-US" sz="2000" dirty="0"/>
              <a:t>Authorization</a:t>
            </a:r>
          </a:p>
          <a:p>
            <a:pPr lvl="1"/>
            <a:r>
              <a:rPr lang="en-US" sz="2000" dirty="0"/>
              <a:t>Logging</a:t>
            </a:r>
          </a:p>
          <a:p>
            <a:pPr lvl="1"/>
            <a:r>
              <a:rPr lang="en-US" sz="2000" dirty="0"/>
              <a:t>Caching</a:t>
            </a:r>
          </a:p>
          <a:p>
            <a:pPr>
              <a:buNone/>
            </a:pPr>
            <a:r>
              <a:rPr lang="en-US" dirty="0"/>
              <a:t>There are four different types of filters:</a:t>
            </a:r>
          </a:p>
          <a:p>
            <a:pPr lvl="1"/>
            <a:r>
              <a:rPr lang="en-US" sz="2000" dirty="0"/>
              <a:t>Authorization filters run before any other filter and before the code in the action method</a:t>
            </a:r>
          </a:p>
          <a:p>
            <a:pPr lvl="1"/>
            <a:r>
              <a:rPr lang="en-US" sz="2000" dirty="0"/>
              <a:t>Action filters run before and after the code in the action method</a:t>
            </a:r>
          </a:p>
          <a:p>
            <a:pPr lvl="1"/>
            <a:r>
              <a:rPr lang="en-US" sz="2000" dirty="0"/>
              <a:t>Result filters run before and after a result is returned from an action method.</a:t>
            </a:r>
          </a:p>
          <a:p>
            <a:pPr lvl="1"/>
            <a:r>
              <a:rPr lang="en-US" sz="2000" dirty="0"/>
              <a:t>Exception filters run only if the action method or another filter throws an exception.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and Using Action Filters</a:t>
            </a:r>
          </a:p>
        </p:txBody>
      </p:sp>
      <p:sp>
        <p:nvSpPr>
          <p:cNvPr id="4" name="Rectangle 3"/>
          <p:cNvSpPr/>
          <p:nvPr/>
        </p:nvSpPr>
        <p:spPr>
          <a:xfrm>
            <a:off x="463463" y="1641743"/>
            <a:ext cx="8680537" cy="417550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public class </a:t>
            </a:r>
            <a:r>
              <a:rPr lang="en-US" b="0" dirty="0" err="1">
                <a:latin typeface="Lucida Sans Unicode" pitchFamily="34" charset="0"/>
                <a:ea typeface="Times New Roman" panose="02020603050405020304" pitchFamily="18" charset="0"/>
                <a:cs typeface="Lucida Sans Unicode" pitchFamily="34" charset="0"/>
              </a:rPr>
              <a:t>SimpleActionFilter</a:t>
            </a:r>
            <a:r>
              <a:rPr lang="en-US" b="0" dirty="0">
                <a:latin typeface="Lucida Sans Unicode" pitchFamily="34" charset="0"/>
                <a:ea typeface="Times New Roman" panose="02020603050405020304" pitchFamily="18" charset="0"/>
                <a:cs typeface="Lucida Sans Unicode" pitchFamily="34" charset="0"/>
              </a:rPr>
              <a:t> : </a:t>
            </a:r>
            <a:r>
              <a:rPr lang="en-US" b="0" dirty="0" err="1">
                <a:latin typeface="Lucida Sans Unicode" pitchFamily="34" charset="0"/>
                <a:ea typeface="Times New Roman" panose="02020603050405020304" pitchFamily="18" charset="0"/>
                <a:cs typeface="Lucida Sans Unicode" pitchFamily="34" charset="0"/>
              </a:rPr>
              <a:t>ActionFilterAttribute</a:t>
            </a:r>
            <a:r>
              <a:rPr lang="en-GB" b="0" dirty="0">
                <a:latin typeface="Lucida Sans Unicode" pitchFamily="34" charset="0"/>
                <a:ea typeface="Times New Roman" panose="02020603050405020304" pitchFamily="18" charset="0"/>
                <a:cs typeface="Lucida Sans Unicode" pitchFamily="34" charset="0"/>
              </a:rPr>
              <a:t> </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override void </a:t>
            </a:r>
            <a:r>
              <a:rPr lang="en-US" b="0" dirty="0" err="1">
                <a:latin typeface="Lucida Sans Unicode" pitchFamily="34" charset="0"/>
                <a:ea typeface="Times New Roman" panose="02020603050405020304" pitchFamily="18" charset="0"/>
                <a:cs typeface="Lucida Sans Unicode" pitchFamily="34" charset="0"/>
              </a:rPr>
              <a:t>OnActionExecuting</a:t>
            </a:r>
            <a:br>
              <a:rPr lang="en-US" b="0" dirty="0">
                <a:latin typeface="Lucida Sans Unicode" pitchFamily="34" charset="0"/>
                <a:ea typeface="Times New Roman" panose="02020603050405020304" pitchFamily="18" charset="0"/>
                <a:cs typeface="Lucida Sans Unicode" pitchFamily="34" charset="0"/>
              </a:rPr>
            </a:b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ActionExecutingContext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filterContext</a:t>
            </a:r>
            <a:r>
              <a:rPr lang="en-US" b="0" dirty="0">
                <a:latin typeface="Lucida Sans Unicode" pitchFamily="34" charset="0"/>
                <a:ea typeface="Times New Roman" panose="02020603050405020304" pitchFamily="18" charset="0"/>
                <a:cs typeface="Lucida Sans Unicode" pitchFamily="34" charset="0"/>
              </a:rPr>
              <a:t>) {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Debug.WriteLine</a:t>
            </a:r>
            <a:r>
              <a:rPr lang="en-US" b="0" dirty="0">
                <a:latin typeface="Lucida Sans Unicode" pitchFamily="34" charset="0"/>
                <a:ea typeface="Times New Roman" panose="02020603050405020304" pitchFamily="18" charset="0"/>
                <a:cs typeface="Lucida Sans Unicode" pitchFamily="34" charset="0"/>
              </a:rPr>
              <a:t>("This Event Fired: </a:t>
            </a:r>
            <a:r>
              <a:rPr lang="en-US" b="0" dirty="0" err="1">
                <a:latin typeface="Lucida Sans Unicode" pitchFamily="34" charset="0"/>
                <a:ea typeface="Times New Roman" panose="02020603050405020304" pitchFamily="18" charset="0"/>
                <a:cs typeface="Lucida Sans Unicode" pitchFamily="34" charset="0"/>
              </a:rPr>
              <a:t>OnActionExecuting</a:t>
            </a: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public override void </a:t>
            </a:r>
            <a:r>
              <a:rPr lang="en-US" b="0" dirty="0" err="1">
                <a:latin typeface="Lucida Sans Unicode" pitchFamily="34" charset="0"/>
                <a:ea typeface="Times New Roman" panose="02020603050405020304" pitchFamily="18" charset="0"/>
                <a:cs typeface="Lucida Sans Unicode" pitchFamily="34" charset="0"/>
              </a:rPr>
              <a:t>OnActionExecuted</a:t>
            </a:r>
            <a:br>
              <a:rPr lang="en-US" b="0" dirty="0">
                <a:latin typeface="Lucida Sans Unicode" pitchFamily="34" charset="0"/>
                <a:ea typeface="Times New Roman" panose="02020603050405020304" pitchFamily="18" charset="0"/>
                <a:cs typeface="Lucida Sans Unicode" pitchFamily="34" charset="0"/>
              </a:rPr>
            </a:b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ActionExecutedContext</a:t>
            </a: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filterContext</a:t>
            </a:r>
            <a:r>
              <a:rPr lang="en-US" b="0" dirty="0">
                <a:latin typeface="Lucida Sans Unicode" pitchFamily="34" charset="0"/>
                <a:ea typeface="Times New Roman" panose="02020603050405020304" pitchFamily="18" charset="0"/>
                <a:cs typeface="Lucida Sans Unicode" pitchFamily="34" charset="0"/>
              </a:rPr>
              <a:t>) {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Debug.WriteLine</a:t>
            </a:r>
            <a:r>
              <a:rPr lang="en-US" b="0" dirty="0">
                <a:latin typeface="Lucida Sans Unicode" pitchFamily="34" charset="0"/>
                <a:ea typeface="Times New Roman" panose="02020603050405020304" pitchFamily="18" charset="0"/>
                <a:cs typeface="Lucida Sans Unicode" pitchFamily="34" charset="0"/>
              </a:rPr>
              <a:t>("This Event Fired: </a:t>
            </a:r>
            <a:r>
              <a:rPr lang="en-US" b="0" dirty="0" err="1">
                <a:latin typeface="Lucida Sans Unicode" pitchFamily="34" charset="0"/>
                <a:ea typeface="Times New Roman" panose="02020603050405020304" pitchFamily="18" charset="0"/>
                <a:cs typeface="Lucida Sans Unicode" pitchFamily="34" charset="0"/>
              </a:rPr>
              <a:t>OnActionExecuted</a:t>
            </a: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1000"/>
              </a:spcAft>
            </a:pPr>
            <a:r>
              <a:rPr lang="en-US" b="0" dirty="0">
                <a:latin typeface="Lucida Sans Unicode" pitchFamily="34" charset="0"/>
                <a:ea typeface="Times New Roman" panose="02020603050405020304" pitchFamily="18" charset="0"/>
                <a:cs typeface="Lucida Sans Unicode" pitchFamily="34" charset="0"/>
              </a:rPr>
              <a:t>}</a:t>
            </a:r>
            <a:endParaRPr lang="en-GB" b="0" dirty="0">
              <a:effectLst/>
              <a:latin typeface="Lucida Sans Unicode" pitchFamily="34" charset="0"/>
              <a:ea typeface="Times New Roman" panose="02020603050405020304" pitchFamily="18" charset="0"/>
              <a:cs typeface="Lucida Sans Unicode" pitchFamily="34" charset="0"/>
            </a:endParaRPr>
          </a:p>
        </p:txBody>
      </p:sp>
      <p:sp>
        <p:nvSpPr>
          <p:cNvPr id="5" name="Rectangle 4"/>
          <p:cNvSpPr/>
          <p:nvPr/>
        </p:nvSpPr>
        <p:spPr>
          <a:xfrm>
            <a:off x="442756" y="980106"/>
            <a:ext cx="2620204"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Segoe UI" pitchFamily="34" charset="0"/>
                <a:ea typeface="Segoe UI" pitchFamily="34" charset="0"/>
                <a:cs typeface="Segoe UI" pitchFamily="34" charset="0"/>
              </a:rPr>
              <a:t>Sample Action Filter</a:t>
            </a:r>
          </a:p>
        </p:txBody>
      </p:sp>
    </p:spTree>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8</TotalTime>
  <Words>1498</Words>
  <Application>Microsoft Office PowerPoint</Application>
  <PresentationFormat>Presentación en pantalla (4:3)</PresentationFormat>
  <Paragraphs>140</Paragraphs>
  <Slides>9</Slides>
  <Notes>9</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9</vt:i4>
      </vt:variant>
    </vt:vector>
  </HeadingPairs>
  <TitlesOfParts>
    <vt:vector size="19" baseType="lpstr">
      <vt:lpstr>Verdana</vt:lpstr>
      <vt:lpstr>Segoe Light</vt:lpstr>
      <vt:lpstr>Arial</vt:lpstr>
      <vt:lpstr>Wingdings</vt:lpstr>
      <vt:lpstr>Segoe UI Light</vt:lpstr>
      <vt:lpstr>Lucida Sans Unicode</vt:lpstr>
      <vt:lpstr>Times New Roman</vt:lpstr>
      <vt:lpstr>Calibri</vt:lpstr>
      <vt:lpstr>Segoe UI</vt:lpstr>
      <vt:lpstr>Presentation1</vt:lpstr>
      <vt:lpstr>Developing ASP.NET MVC 4 Controllers</vt:lpstr>
      <vt:lpstr>Responding to User Requests</vt:lpstr>
      <vt:lpstr>Writing Controller Actions</vt:lpstr>
      <vt:lpstr>Using Parameters</vt:lpstr>
      <vt:lpstr>Passing Information to Views</vt:lpstr>
      <vt:lpstr>Demonstration: How to Create a Controller</vt:lpstr>
      <vt:lpstr>Lesson 2: Writing Action Filters</vt:lpstr>
      <vt:lpstr>What are Filters?</vt:lpstr>
      <vt:lpstr>Creating and Using Action Filters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Module04</dc:title>
  <dc:creator>karthi</dc:creator>
  <cp:lastModifiedBy>Sergio Vargas MCPD</cp:lastModifiedBy>
  <cp:revision>7</cp:revision>
  <dcterms:created xsi:type="dcterms:W3CDTF">2013-03-04T12:42:46Z</dcterms:created>
  <dcterms:modified xsi:type="dcterms:W3CDTF">2018-05-03T03:40:24Z</dcterms:modified>
</cp:coreProperties>
</file>