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8"/>
  </p:notesMasterIdLst>
  <p:sldIdLst>
    <p:sldId id="258" r:id="rId2"/>
    <p:sldId id="259" r:id="rId3"/>
    <p:sldId id="260" r:id="rId4"/>
    <p:sldId id="261" r:id="rId5"/>
    <p:sldId id="262" r:id="rId6"/>
    <p:sldId id="263" r:id="rId7"/>
    <p:sldId id="264" r:id="rId8"/>
    <p:sldId id="276" r:id="rId9"/>
    <p:sldId id="277" r:id="rId10"/>
    <p:sldId id="278" r:id="rId11"/>
    <p:sldId id="265" r:id="rId12"/>
    <p:sldId id="266" r:id="rId13"/>
    <p:sldId id="267" r:id="rId14"/>
    <p:sldId id="268" r:id="rId15"/>
    <p:sldId id="269" r:id="rId16"/>
    <p:sldId id="271" r:id="rId17"/>
  </p:sldIdLst>
  <p:sldSz cx="9144000" cy="6858000" type="screen4x3"/>
  <p:notesSz cx="6858000" cy="9144000"/>
  <p:embeddedFontLst>
    <p:embeddedFont>
      <p:font typeface="Segoe UI" panose="020B0502040204020203" pitchFamily="34" charset="0"/>
      <p:regular r:id="rId19"/>
      <p:bold r:id="rId20"/>
      <p:italic r:id="rId21"/>
      <p:boldItalic r:id="rId22"/>
    </p:embeddedFont>
    <p:embeddedFont>
      <p:font typeface="Verdana" panose="020B0604030504040204" pitchFamily="34" charset="0"/>
      <p:regular r:id="rId23"/>
      <p:bold r:id="rId24"/>
      <p:italic r:id="rId25"/>
      <p:boldItalic r:id="rId26"/>
    </p:embeddedFont>
    <p:embeddedFont>
      <p:font typeface="Segoe Light" panose="020B0604020202020204" charset="0"/>
      <p:regular r:id="rId27"/>
      <p:italic r:id="rId28"/>
    </p:embeddedFont>
    <p:embeddedFont>
      <p:font typeface="Segoe UI Light" panose="020B0502040204020203" pitchFamily="34" charset="0"/>
      <p:regular r:id="rId29"/>
      <p:italic r:id="rId30"/>
    </p:embeddedFont>
    <p:embeddedFont>
      <p:font typeface="Lucida Sans Unicode" panose="020B0602030504020204" pitchFamily="34" charset="0"/>
      <p:regular r:id="rId31"/>
    </p:embeddedFont>
    <p:embeddedFont>
      <p:font typeface="Calibri" panose="020F0502020204030204"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81" autoAdjust="0"/>
  </p:normalViewPr>
  <p:slideViewPr>
    <p:cSldViewPr>
      <p:cViewPr varScale="1">
        <p:scale>
          <a:sx n="63" d="100"/>
          <a:sy n="63" d="100"/>
        </p:scale>
        <p:origin x="1416" y="66"/>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E3512-9ED2-4598-A6FC-F6CF67BE8038}" type="datetimeFigureOut">
              <a:rPr lang="en-US" smtClean="0"/>
              <a:pPr/>
              <a:t>5/2/2018</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8756B-420C-47B5-B1D1-22EC26BE551A}"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48756B-420C-47B5-B1D1-22EC26BE551A}"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Segoe UI"/>
              </a:rPr>
              <a:t>18. In the Opera class, place the mouse cursor at the end of 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Segoe UI"/>
              </a:rPr>
              <a:t> property code,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19. On the </a:t>
            </a:r>
            <a:r>
              <a:rPr lang="en-US" sz="1000" b="1" dirty="0">
                <a:solidFill>
                  <a:prstClr val="black"/>
                </a:solidFill>
                <a:latin typeface="Arial"/>
                <a:ea typeface="Times New Roman"/>
                <a:cs typeface="Times New Roman"/>
              </a:rPr>
              <a:t>Build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and then note that the application is being built.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20. In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4C48756B-420C-47B5-B1D1-22EC26BE551A}"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48756B-420C-47B5-B1D1-22EC26BE551A}"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Setting up connection strings might be a little difficult for developers new to the .NET framework. They can contain many parameters, each of which can prevent the MVC application from creating or connecting to a database and therefore prevent the web application from running. You should consider sharing several connection string examples, from your experience, and explaining their parameters to help students create their own connection strings.</a:t>
            </a:r>
          </a:p>
        </p:txBody>
      </p:sp>
      <p:sp>
        <p:nvSpPr>
          <p:cNvPr id="4" name="Slide Number Placeholder 3"/>
          <p:cNvSpPr>
            <a:spLocks noGrp="1"/>
          </p:cNvSpPr>
          <p:nvPr>
            <p:ph type="sldNum" sz="quarter" idx="10"/>
          </p:nvPr>
        </p:nvSpPr>
        <p:spPr/>
        <p:txBody>
          <a:bodyPr/>
          <a:lstStyle/>
          <a:p>
            <a:fld id="{4C48756B-420C-47B5-B1D1-22EC26BE551A}"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have a Visio diagram, which a business analyst created that shows all the model classes for your web application and their relationships. You want to recreate this diagram in Visual Studio. Which Entity Framework workflow would you use?</a:t>
            </a:r>
          </a:p>
          <a:p>
            <a:pPr>
              <a:lnSpc>
                <a:spcPct val="115000"/>
              </a:lnSpc>
              <a:spcAft>
                <a:spcPts val="1000"/>
              </a:spcAft>
            </a:pPr>
            <a:r>
              <a:rPr lang="en-US" sz="1000" b="1">
                <a:latin typeface="Arial"/>
                <a:ea typeface="Times New Roman"/>
                <a:cs typeface="Times New Roman"/>
              </a:rPr>
              <a:t>Answer:</a:t>
            </a:r>
            <a:r>
              <a:rPr lang="en-US" sz="1000">
                <a:latin typeface="Arial"/>
                <a:ea typeface="Times New Roman"/>
                <a:cs typeface="Times New Roman"/>
              </a:rPr>
              <a:t> The model-first workflow is most appropriate because the designer in Visual Studio enables developers to create the model by drawing it.</a:t>
            </a:r>
          </a:p>
          <a:p>
            <a:pPr>
              <a:lnSpc>
                <a:spcPct val="115000"/>
              </a:lnSpc>
              <a:spcAft>
                <a:spcPts val="1000"/>
              </a:spcAft>
            </a:pPr>
            <a:r>
              <a:rPr lang="en-US" sz="1000" b="1">
                <a:latin typeface="Arial"/>
                <a:ea typeface="Calibri"/>
                <a:cs typeface="Times New Roman"/>
              </a:rPr>
              <a:t>Note: </a:t>
            </a:r>
            <a:r>
              <a:rPr lang="en-US" sz="1000">
                <a:latin typeface="Arial"/>
                <a:ea typeface="Calibri"/>
                <a:cs typeface="Times New Roman"/>
              </a:rPr>
              <a:t>The Photo Sharing application that you create in the labs uses Entity Framework with the code-first workflow.</a:t>
            </a:r>
          </a:p>
        </p:txBody>
      </p:sp>
      <p:sp>
        <p:nvSpPr>
          <p:cNvPr id="4" name="Slide Number Placeholder 3"/>
          <p:cNvSpPr>
            <a:spLocks noGrp="1"/>
          </p:cNvSpPr>
          <p:nvPr>
            <p:ph type="sldNum" sz="quarter" idx="10"/>
          </p:nvPr>
        </p:nvSpPr>
        <p:spPr/>
        <p:txBody>
          <a:bodyPr/>
          <a:lstStyle/>
          <a:p>
            <a:fld id="{4C48756B-420C-47B5-B1D1-22EC26BE551A}"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have created an Entity Framework context class in your model, added an initializer and called </a:t>
            </a:r>
            <a:r>
              <a:rPr lang="en-US" sz="1000" b="1">
                <a:latin typeface="Arial"/>
                <a:ea typeface="Calibri"/>
                <a:cs typeface="Times New Roman"/>
              </a:rPr>
              <a:t>Database.SetInitializer()</a:t>
            </a:r>
            <a:r>
              <a:rPr lang="en-US" sz="1000">
                <a:latin typeface="Arial"/>
                <a:ea typeface="Calibri"/>
                <a:cs typeface="Segoe UI"/>
              </a:rPr>
              <a:t> from Global.asax. When you run the application, no database is created and no model objects displayed in the webpages. What have you forgotten to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must instantiate the Entity Framework context class in the controller code.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48756B-420C-47B5-B1D1-22EC26BE551A}"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Segoe UI"/>
              </a:rPr>
              <a:t>This topic introduces the concept of separating repositories and models. Many MVC projects do not separate these concerns Students may not use it in their own projects. The model students develop in the lab does not use separate repositories. However, repositories are an important concept and should be used when separation of concerns is essential.</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Times New Roman"/>
                <a:cs typeface="Segoe UI"/>
              </a:rPr>
              <a:t>The code samples introduce the use of interfaces to describe implementation classes. This is the first step toward loosely-coupled components, which will be described in Module 6 along with dependency injection. Loose coupling is essential for unit testing but is a complex concept. By introducing interfaces and separation of concerns here, this topic helps to prepare students for Module 6.</a:t>
            </a:r>
            <a:endParaRPr lang="en-US" sz="1000">
              <a:latin typeface="Arial"/>
              <a:ea typeface="Times New Roman"/>
              <a:cs typeface="Times New Roman"/>
            </a:endParaRPr>
          </a:p>
          <a:p>
            <a:pPr>
              <a:lnSpc>
                <a:spcPct val="115000"/>
              </a:lnSpc>
              <a:spcAft>
                <a:spcPts val="1000"/>
              </a:spcAft>
            </a:pPr>
            <a:r>
              <a:rPr lang="en-US" sz="1000">
                <a:latin typeface="Arial"/>
                <a:ea typeface="Times New Roman"/>
                <a:cs typeface="Times New Roman"/>
              </a:rPr>
              <a:t>You will see how to create a loosely coupled architecture in Module 6.</a:t>
            </a:r>
          </a:p>
        </p:txBody>
      </p:sp>
      <p:sp>
        <p:nvSpPr>
          <p:cNvPr id="4" name="Slide Number Placeholder 3"/>
          <p:cNvSpPr>
            <a:spLocks noGrp="1"/>
          </p:cNvSpPr>
          <p:nvPr>
            <p:ph type="sldNum" sz="quarter" idx="10"/>
          </p:nvPr>
        </p:nvSpPr>
        <p:spPr/>
        <p:txBody>
          <a:bodyPr/>
          <a:lstStyle/>
          <a:p>
            <a:fld id="{4C48756B-420C-47B5-B1D1-22EC26BE551A}"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The slide shows a simple LDM diagram with two model classes: Photo and Comment. Each class has a simple set of properties and there is a one-to-many relationship between the classes; that is each photo can have zero or more comments. </a:t>
            </a:r>
          </a:p>
          <a:p>
            <a:pPr>
              <a:lnSpc>
                <a:spcPct val="115000"/>
              </a:lnSpc>
              <a:spcAft>
                <a:spcPts val="1000"/>
              </a:spcAft>
            </a:pPr>
            <a:r>
              <a:rPr lang="en-US" sz="1000">
                <a:latin typeface="Arial"/>
                <a:ea typeface="Calibri"/>
                <a:cs typeface="Times New Roman"/>
              </a:rPr>
              <a:t>The UML diagram on the slide shows both the Photo and Comment model classes and the relationship between them. The code on the slide shows only the Photo class. Point out to the students that the Photo class includes a collection of Comment objects – this implements the one-to-many relationship between Photos and Comments.</a:t>
            </a:r>
          </a:p>
        </p:txBody>
      </p:sp>
      <p:sp>
        <p:nvSpPr>
          <p:cNvPr id="4" name="Slide Number Placeholder 3"/>
          <p:cNvSpPr>
            <a:spLocks noGrp="1"/>
          </p:cNvSpPr>
          <p:nvPr>
            <p:ph type="sldNum" sz="quarter" idx="10"/>
          </p:nvPr>
        </p:nvSpPr>
        <p:spPr/>
        <p:txBody>
          <a:bodyPr/>
          <a:lstStyle/>
          <a:p>
            <a:fld id="{4C48756B-420C-47B5-B1D1-22EC26BE551A}"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You will learn about other data annotations, such as validation annotations,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make sure that users enter a password that is longer than 6 characters. How could you do this by using a validation data annotation?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can use the </a:t>
            </a:r>
            <a:r>
              <a:rPr lang="en-US" sz="1000" b="1">
                <a:latin typeface="Arial"/>
                <a:ea typeface="Calibri"/>
                <a:cs typeface="Times New Roman"/>
              </a:rPr>
              <a:t>StringLength</a:t>
            </a:r>
            <a:r>
              <a:rPr lang="en-US" sz="1000">
                <a:latin typeface="Arial"/>
                <a:ea typeface="Calibri"/>
                <a:cs typeface="Segoe UI"/>
              </a:rPr>
              <a:t> validation data annotation to specify this minimum length.</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This topic explains how model binding and action invocation works in the default configuration for MVC 4 web applications. Later in the course, you will show students how to alter this arrangement by creating custom model binders and custom action invokers. You will also explain why web application architects may want to modify the default behavior. However, at this stage, concentrate on a clear explanation of the default classes.</a:t>
            </a:r>
          </a:p>
        </p:txBody>
      </p:sp>
      <p:sp>
        <p:nvSpPr>
          <p:cNvPr id="4" name="Slide Number Placeholder 3"/>
          <p:cNvSpPr>
            <a:spLocks noGrp="1"/>
          </p:cNvSpPr>
          <p:nvPr>
            <p:ph type="sldNum" sz="quarter" idx="10"/>
          </p:nvPr>
        </p:nvSpPr>
        <p:spPr/>
        <p:txBody>
          <a:bodyPr/>
          <a:lstStyle/>
          <a:p>
            <a:fld id="{4C48756B-420C-47B5-B1D1-22EC26BE551A}"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Segoe UI"/>
              </a:rPr>
              <a:t>Until Module 5, students will not see validation messages displayed because they are displayed by views.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Custom model binders are an advanced topic and, because the default model binder is so flexible, it is unusual to create a custom model binder. Some students may not use this technique in any of their future projects.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want to ensure that, when a user types a value into the Car Model Number textbox when adding a new car to the website, the text entered is not already used by another car in the database. Would you use a custom validation data annotation or a custom model binder for this?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would use a custom validation data annotation for this check.</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At this stage, we cannot run the web application and display Opera objects, because there is no database, no controllers, and no views to display information. You can tell the students that we will return to this example later in the course.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Log on to the virtual machine, </a:t>
            </a:r>
            <a:r>
              <a:rPr lang="en-US" sz="1000" b="1" dirty="0" err="1">
                <a:latin typeface="Arial"/>
                <a:ea typeface="Times New Roman"/>
                <a:cs typeface="Times New Roman"/>
              </a:rPr>
              <a:t>20486A</a:t>
            </a:r>
            <a:r>
              <a:rPr lang="en-US" sz="1000" b="1" dirty="0">
                <a:latin typeface="Arial"/>
                <a:ea typeface="Times New Roman"/>
                <a:cs typeface="Times New Roman"/>
              </a:rPr>
              <a:t>-SEA-</a:t>
            </a:r>
            <a:r>
              <a:rPr lang="en-US" sz="1000" b="1" dirty="0" err="1">
                <a:latin typeface="Arial"/>
                <a:ea typeface="Times New Roman"/>
                <a:cs typeface="Times New Roman"/>
              </a:rPr>
              <a:t>DEV11</a:t>
            </a:r>
            <a:r>
              <a:rPr lang="en-US" sz="1000" dirty="0">
                <a:latin typeface="Arial"/>
                <a:ea typeface="Times New Roman"/>
                <a:cs typeface="Segoe UI"/>
              </a:rPr>
              <a:t>, with the user name, </a:t>
            </a:r>
            <a:r>
              <a:rPr lang="en-US" sz="1000" b="1" dirty="0">
                <a:latin typeface="Arial"/>
                <a:ea typeface="Times New Roman"/>
                <a:cs typeface="Times New Roman"/>
              </a:rPr>
              <a:t>admin</a:t>
            </a:r>
            <a:r>
              <a:rPr lang="en-US" sz="1000" dirty="0">
                <a:latin typeface="Arial"/>
                <a:ea typeface="Times New Roman"/>
                <a:cs typeface="Segoe UI"/>
              </a:rPr>
              <a:t>, and the password, </a:t>
            </a:r>
            <a:r>
              <a:rPr lang="en-US" sz="1000" b="1" dirty="0">
                <a:latin typeface="Arial"/>
                <a:ea typeface="Times New Roman"/>
                <a:cs typeface="Times New Roman"/>
              </a:rPr>
              <a:t>Pa$$</a:t>
            </a:r>
            <a:r>
              <a:rPr lang="en-US" sz="1000" b="1" dirty="0" err="1">
                <a:latin typeface="Arial"/>
                <a:ea typeface="Times New Roman"/>
                <a:cs typeface="Times New Roman"/>
              </a:rPr>
              <a:t>w0rd</a:t>
            </a:r>
            <a:r>
              <a:rPr lang="en-US" sz="1000" dirty="0">
                <a:latin typeface="Arial"/>
                <a:ea typeface="Times New Roman"/>
                <a:cs typeface="Segoe UI"/>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Segoe UI"/>
              </a:rPr>
              <a:t>Start </a:t>
            </a:r>
            <a:r>
              <a:rPr lang="en-US" sz="1000" b="1" dirty="0">
                <a:latin typeface="Arial"/>
                <a:ea typeface="Times New Roman"/>
                <a:cs typeface="Times New Roman"/>
              </a:rPr>
              <a:t>Visual Studio 2012</a:t>
            </a:r>
            <a:r>
              <a:rPr lang="en-US" sz="1000" dirty="0">
                <a:latin typeface="Arial"/>
                <a:ea typeface="Times New Roman"/>
                <a:cs typeface="Segoe UI"/>
              </a:rPr>
              <a:t>.</a:t>
            </a:r>
            <a:endParaRPr lang="en-US" sz="1000" dirty="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dirty="0" err="1">
                <a:latin typeface="Arial"/>
                <a:ea typeface="Calibri"/>
                <a:cs typeface="Times New Roman"/>
              </a:rPr>
              <a:t>MSL-TMG1</a:t>
            </a:r>
            <a:r>
              <a:rPr lang="en-US" sz="1000" dirty="0">
                <a:latin typeface="Arial"/>
                <a:ea typeface="Calibri"/>
                <a:cs typeface="Times New Roman"/>
              </a:rPr>
              <a:t> virtual machine if it is not already </a:t>
            </a:r>
            <a:r>
              <a:rPr lang="en-US" sz="1000" dirty="0">
                <a:solidFill>
                  <a:schemeClr val="tx1"/>
                </a:solidFill>
                <a:latin typeface="Arial"/>
                <a:ea typeface="Calibri"/>
                <a:cs typeface="Times New Roman"/>
              </a:rPr>
              <a:t>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a:latin typeface="Arial"/>
                <a:ea typeface="Times New Roman"/>
                <a:cs typeface="Times New Roman"/>
              </a:rPr>
              <a:t>1. On the </a:t>
            </a:r>
            <a:r>
              <a:rPr lang="en-US" sz="1000" b="1" dirty="0">
                <a:latin typeface="Arial"/>
                <a:ea typeface="Times New Roman"/>
                <a:cs typeface="Times New Roman"/>
              </a:rPr>
              <a:t>File </a:t>
            </a:r>
            <a:r>
              <a:rPr lang="en-US" sz="1000" dirty="0">
                <a:latin typeface="Arial"/>
                <a:ea typeface="Times New Roman"/>
                <a:cs typeface="Times New Roman"/>
              </a:rPr>
              <a:t>menu of the </a:t>
            </a:r>
            <a:r>
              <a:rPr lang="en-US" sz="1000" b="1" dirty="0">
                <a:latin typeface="Arial"/>
                <a:ea typeface="Times New Roman"/>
                <a:cs typeface="Times New Roman"/>
              </a:rPr>
              <a:t>Start Page - Microsoft Visual Studio </a:t>
            </a:r>
            <a:r>
              <a:rPr lang="en-US" sz="1000" dirty="0">
                <a:latin typeface="Arial"/>
                <a:ea typeface="Times New Roman"/>
                <a:cs typeface="Times New Roman"/>
              </a:rPr>
              <a:t>window, point to </a:t>
            </a:r>
            <a:r>
              <a:rPr lang="en-US" sz="1000" b="1" dirty="0">
                <a:latin typeface="Arial"/>
                <a:ea typeface="Times New Roman"/>
                <a:cs typeface="Times New Roman"/>
              </a:rPr>
              <a:t>New,</a:t>
            </a:r>
            <a:r>
              <a:rPr lang="en-US" sz="1000" dirty="0">
                <a:latin typeface="Arial"/>
                <a:ea typeface="Times New Roman"/>
                <a:cs typeface="Times New Roman"/>
              </a:rPr>
              <a:t> and then click </a:t>
            </a:r>
            <a:r>
              <a:rPr lang="en-US" sz="1000" b="1" dirty="0">
                <a:latin typeface="Arial"/>
                <a:ea typeface="Times New Roman"/>
                <a:cs typeface="Times New Roman"/>
              </a:rPr>
              <a:t>Project.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a:solidFill>
                  <a:srgbClr val="000000"/>
                </a:solidFill>
                <a:latin typeface="Arial"/>
                <a:ea typeface="Times New Roman"/>
                <a:cs typeface="Segoe UI"/>
              </a:rPr>
              <a:t>2. I</a:t>
            </a:r>
            <a:r>
              <a:rPr lang="en-US" sz="1000" dirty="0">
                <a:latin typeface="Arial"/>
                <a:ea typeface="Times New Roman"/>
                <a:cs typeface="Times New Roman"/>
              </a:rPr>
              <a:t>n the left pane of the </a:t>
            </a:r>
            <a:r>
              <a:rPr lang="en-US" sz="1000" b="1" dirty="0">
                <a:latin typeface="Arial"/>
                <a:ea typeface="Times New Roman"/>
                <a:cs typeface="Times New Roman"/>
              </a:rPr>
              <a:t>New Project</a:t>
            </a:r>
            <a:r>
              <a:rPr lang="en-US" sz="1000" dirty="0">
                <a:latin typeface="Arial"/>
                <a:ea typeface="Times New Roman"/>
                <a:cs typeface="Times New Roman"/>
              </a:rPr>
              <a:t> dialog box, under </a:t>
            </a:r>
            <a:r>
              <a:rPr lang="en-US" sz="1000" b="1" dirty="0">
                <a:latin typeface="Arial"/>
                <a:ea typeface="Times New Roman"/>
                <a:cs typeface="Times New Roman"/>
              </a:rPr>
              <a:t>Installed</a:t>
            </a:r>
            <a:r>
              <a:rPr lang="en-US" sz="1000" dirty="0">
                <a:latin typeface="Arial"/>
                <a:ea typeface="Times New Roman"/>
                <a:cs typeface="Times New Roman"/>
              </a:rPr>
              <a:t>, under </a:t>
            </a:r>
            <a:r>
              <a:rPr lang="en-US" sz="1000" b="1" dirty="0">
                <a:latin typeface="Arial"/>
                <a:ea typeface="Times New Roman"/>
                <a:cs typeface="Times New Roman"/>
              </a:rPr>
              <a:t>Templates</a:t>
            </a:r>
            <a:r>
              <a:rPr lang="en-US" sz="1000" dirty="0">
                <a:latin typeface="Arial"/>
                <a:ea typeface="Times New Roman"/>
                <a:cs typeface="Times New Roman"/>
              </a:rPr>
              <a:t>, and then under </a:t>
            </a:r>
            <a:r>
              <a:rPr lang="en-US" sz="1000" b="1" dirty="0">
                <a:latin typeface="Arial"/>
                <a:ea typeface="Times New Roman"/>
                <a:cs typeface="Times New Roman"/>
              </a:rPr>
              <a:t>Visual C#</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a:latin typeface="Arial"/>
                <a:ea typeface="Times New Roman"/>
                <a:cs typeface="Times New Roman"/>
              </a:rPr>
              <a:t>3. Under Visual C#, click </a:t>
            </a:r>
            <a:r>
              <a:rPr lang="en-US" sz="1000" b="1" dirty="0">
                <a:latin typeface="Arial"/>
                <a:ea typeface="Times New Roman"/>
                <a:cs typeface="Times New Roman"/>
              </a:rPr>
              <a:t>Web</a:t>
            </a:r>
            <a:r>
              <a:rPr lang="en-US" sz="1000" dirty="0">
                <a:latin typeface="Arial"/>
                <a:ea typeface="Times New Roman"/>
                <a:cs typeface="Times New Roman"/>
              </a:rPr>
              <a:t>, and then in the result pane, click </a:t>
            </a:r>
            <a:r>
              <a:rPr lang="en-US" sz="1000" b="1" dirty="0">
                <a:latin typeface="Arial"/>
                <a:ea typeface="Times New Roman"/>
                <a:cs typeface="Times New Roman"/>
              </a:rPr>
              <a:t>ASP.NET MVC 4 Web Application</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a:solidFill>
                  <a:srgbClr val="000000"/>
                </a:solidFill>
                <a:latin typeface="Arial"/>
                <a:ea typeface="Times New Roman"/>
                <a:cs typeface="Segoe UI"/>
              </a:rPr>
              <a:t>4. In the </a:t>
            </a:r>
            <a:r>
              <a:rPr lang="en-US" sz="1000" b="1" dirty="0">
                <a:latin typeface="Arial"/>
                <a:ea typeface="Times New Roman"/>
                <a:cs typeface="Times New Roman"/>
              </a:rPr>
              <a:t>Name</a:t>
            </a:r>
            <a:r>
              <a:rPr lang="en-US" sz="1000" dirty="0">
                <a:solidFill>
                  <a:srgbClr val="000000"/>
                </a:solidFill>
                <a:latin typeface="Arial"/>
                <a:ea typeface="Times New Roman"/>
                <a:cs typeface="Segoe UI"/>
              </a:rPr>
              <a:t> box of the </a:t>
            </a:r>
            <a:r>
              <a:rPr lang="en-US" sz="1000" b="1" dirty="0">
                <a:latin typeface="Arial"/>
                <a:ea typeface="Times New Roman"/>
                <a:cs typeface="Times New Roman"/>
              </a:rPr>
              <a:t>New Project </a:t>
            </a:r>
            <a:r>
              <a:rPr lang="en-US" sz="1000" dirty="0">
                <a:solidFill>
                  <a:srgbClr val="000000"/>
                </a:solidFill>
                <a:latin typeface="Arial"/>
                <a:ea typeface="Times New Roman"/>
                <a:cs typeface="Segoe UI"/>
              </a:rPr>
              <a:t>dialog box, type</a:t>
            </a:r>
            <a:r>
              <a:rPr lang="en-US" sz="1000" b="1" dirty="0">
                <a:latin typeface="Arial"/>
                <a:ea typeface="Times New Roman"/>
                <a:cs typeface="Times New Roman"/>
              </a:rPr>
              <a:t> </a:t>
            </a:r>
            <a:r>
              <a:rPr lang="en-US" sz="1000" b="1" dirty="0" err="1">
                <a:latin typeface="Arial"/>
                <a:ea typeface="Times New Roman"/>
                <a:cs typeface="Times New Roman"/>
              </a:rPr>
              <a:t>OperasWebSite</a:t>
            </a:r>
            <a:r>
              <a:rPr lang="en-US" sz="1000" dirty="0">
                <a:solidFill>
                  <a:srgbClr val="000000"/>
                </a:solidFill>
                <a:latin typeface="Arial"/>
                <a:ea typeface="Times New Roman"/>
                <a:cs typeface="Segoe UI"/>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a:solidFill>
                  <a:srgbClr val="000000"/>
                </a:solidFill>
                <a:latin typeface="Arial"/>
                <a:ea typeface="Times New Roman"/>
                <a:cs typeface="Segoe UI"/>
              </a:rPr>
              <a:t>5. In the </a:t>
            </a:r>
            <a:r>
              <a:rPr lang="en-US" sz="1000" b="1" dirty="0">
                <a:latin typeface="Arial"/>
                <a:ea typeface="Times New Roman"/>
                <a:cs typeface="Times New Roman"/>
              </a:rPr>
              <a:t>New Project </a:t>
            </a:r>
            <a:r>
              <a:rPr lang="en-US" sz="1000" dirty="0">
                <a:solidFill>
                  <a:srgbClr val="000000"/>
                </a:solidFill>
                <a:latin typeface="Arial"/>
                <a:ea typeface="Times New Roman"/>
                <a:cs typeface="Segoe UI"/>
              </a:rPr>
              <a:t>dialog box, click </a:t>
            </a:r>
            <a:r>
              <a:rPr lang="en-US" sz="1000" b="1" dirty="0">
                <a:latin typeface="Arial"/>
                <a:ea typeface="Times New Roman"/>
                <a:cs typeface="Times New Roman"/>
              </a:rPr>
              <a:t>Browse</a:t>
            </a:r>
            <a:r>
              <a:rPr lang="en-US" sz="1000" dirty="0">
                <a:solidFill>
                  <a:srgbClr val="000000"/>
                </a:solidFill>
                <a:latin typeface="Arial"/>
                <a:ea typeface="Times New Roman"/>
                <a:cs typeface="Segoe UI"/>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a:solidFill>
                  <a:srgbClr val="000000"/>
                </a:solidFill>
                <a:latin typeface="Arial"/>
                <a:ea typeface="Times New Roman"/>
                <a:cs typeface="Segoe UI"/>
              </a:rPr>
              <a:t>6.</a:t>
            </a:r>
            <a:r>
              <a:rPr lang="en-US" sz="1000" baseline="0" dirty="0">
                <a:solidFill>
                  <a:srgbClr val="000000"/>
                </a:solidFill>
                <a:latin typeface="Arial"/>
                <a:ea typeface="Times New Roman"/>
                <a:cs typeface="Segoe UI"/>
              </a:rPr>
              <a:t> </a:t>
            </a:r>
            <a:r>
              <a:rPr lang="en-US" sz="1000" dirty="0">
                <a:solidFill>
                  <a:srgbClr val="000000"/>
                </a:solidFill>
                <a:latin typeface="Arial"/>
                <a:ea typeface="Times New Roman"/>
                <a:cs typeface="Segoe UI"/>
              </a:rPr>
              <a:t>In the </a:t>
            </a:r>
            <a:r>
              <a:rPr lang="en-US" sz="1000" b="1" dirty="0">
                <a:latin typeface="Arial"/>
                <a:ea typeface="Times New Roman"/>
                <a:cs typeface="Times New Roman"/>
              </a:rPr>
              <a:t>Project Location</a:t>
            </a:r>
            <a:r>
              <a:rPr lang="en-US" sz="1000" dirty="0">
                <a:solidFill>
                  <a:srgbClr val="000000"/>
                </a:solidFill>
                <a:latin typeface="Arial"/>
                <a:ea typeface="Times New Roman"/>
                <a:cs typeface="Segoe UI"/>
              </a:rPr>
              <a:t> dialog box, navigate to </a:t>
            </a:r>
            <a:r>
              <a:rPr lang="en-US" sz="1000" b="1" dirty="0" err="1">
                <a:latin typeface="Arial"/>
                <a:ea typeface="Times New Roman"/>
                <a:cs typeface="Times New Roman"/>
              </a:rPr>
              <a:t>Allfiles</a:t>
            </a:r>
            <a:r>
              <a:rPr lang="en-US" sz="1000" b="1" dirty="0">
                <a:latin typeface="Arial"/>
                <a:ea typeface="Times New Roman"/>
                <a:cs typeface="Times New Roman"/>
              </a:rPr>
              <a:t> (D):\</a:t>
            </a:r>
            <a:r>
              <a:rPr lang="en-US" sz="1000" b="1" dirty="0" err="1">
                <a:latin typeface="Arial"/>
                <a:ea typeface="Times New Roman"/>
                <a:cs typeface="Times New Roman"/>
              </a:rPr>
              <a:t>Democode</a:t>
            </a:r>
            <a:r>
              <a:rPr lang="en-US" sz="1000" b="1" dirty="0">
                <a:latin typeface="Arial"/>
                <a:ea typeface="Times New Roman"/>
                <a:cs typeface="Times New Roman"/>
              </a:rPr>
              <a:t>\Mod03</a:t>
            </a:r>
            <a:r>
              <a:rPr lang="en-US" sz="1000" dirty="0">
                <a:solidFill>
                  <a:srgbClr val="000000"/>
                </a:solidFill>
                <a:latin typeface="Arial"/>
                <a:ea typeface="Times New Roman"/>
                <a:cs typeface="Segoe UI"/>
              </a:rPr>
              <a:t>, and then click </a:t>
            </a:r>
            <a:r>
              <a:rPr lang="en-US" sz="1000" b="1" dirty="0">
                <a:latin typeface="Arial"/>
                <a:ea typeface="Times New Roman"/>
                <a:cs typeface="Times New Roman"/>
              </a:rPr>
              <a:t>Select Folder</a:t>
            </a:r>
            <a:r>
              <a:rPr lang="en-US" sz="1000" dirty="0">
                <a:solidFill>
                  <a:srgbClr val="000000"/>
                </a:solidFill>
                <a:latin typeface="Arial"/>
                <a:ea typeface="Times New Roman"/>
                <a:cs typeface="Segoe UI"/>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a:solidFill>
                  <a:srgbClr val="000000"/>
                </a:solidFill>
                <a:latin typeface="Arial"/>
                <a:ea typeface="Times New Roman"/>
                <a:cs typeface="Segoe UI"/>
              </a:rPr>
              <a:t>7. In the </a:t>
            </a:r>
            <a:r>
              <a:rPr lang="en-US" sz="1000" b="1" dirty="0">
                <a:latin typeface="Arial"/>
                <a:ea typeface="Times New Roman"/>
                <a:cs typeface="Times New Roman"/>
              </a:rPr>
              <a:t>New Project</a:t>
            </a:r>
            <a:r>
              <a:rPr lang="en-US" sz="1000" dirty="0">
                <a:solidFill>
                  <a:srgbClr val="000000"/>
                </a:solidFill>
                <a:latin typeface="Arial"/>
                <a:ea typeface="Times New Roman"/>
                <a:cs typeface="Segoe UI"/>
              </a:rPr>
              <a:t> dialog box, click </a:t>
            </a:r>
            <a:r>
              <a:rPr lang="en-US" sz="1000" b="1" dirty="0">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a:solidFill>
                  <a:srgbClr val="000000"/>
                </a:solidFill>
                <a:latin typeface="Arial"/>
                <a:ea typeface="Times New Roman"/>
                <a:cs typeface="Segoe UI"/>
              </a:rPr>
              <a:t>8. In the </a:t>
            </a:r>
            <a:r>
              <a:rPr lang="en-US" sz="1000" b="1" dirty="0">
                <a:latin typeface="Arial"/>
                <a:ea typeface="Times New Roman"/>
                <a:cs typeface="Times New Roman"/>
              </a:rPr>
              <a:t>Select a Template</a:t>
            </a:r>
            <a:r>
              <a:rPr lang="en-US" sz="1000" dirty="0">
                <a:solidFill>
                  <a:srgbClr val="000000"/>
                </a:solidFill>
                <a:latin typeface="Arial"/>
                <a:ea typeface="Times New Roman"/>
                <a:cs typeface="Segoe UI"/>
              </a:rPr>
              <a:t> list of the </a:t>
            </a:r>
            <a:r>
              <a:rPr lang="en-US" sz="1000" b="1" dirty="0">
                <a:latin typeface="Arial"/>
                <a:ea typeface="Times New Roman"/>
                <a:cs typeface="Times New Roman"/>
              </a:rPr>
              <a:t>New</a:t>
            </a:r>
            <a:r>
              <a:rPr lang="en-US" sz="1000" dirty="0">
                <a:solidFill>
                  <a:srgbClr val="000000"/>
                </a:solidFill>
                <a:latin typeface="Arial"/>
                <a:ea typeface="Times New Roman"/>
                <a:cs typeface="Segoe UI"/>
              </a:rPr>
              <a:t> </a:t>
            </a:r>
            <a:r>
              <a:rPr lang="en-US" sz="1000" b="1" dirty="0">
                <a:latin typeface="Arial"/>
                <a:ea typeface="Times New Roman"/>
                <a:cs typeface="Times New Roman"/>
              </a:rPr>
              <a:t>ASP.NET MVC 4 Project</a:t>
            </a:r>
            <a:r>
              <a:rPr lang="en-US" sz="1000" dirty="0">
                <a:solidFill>
                  <a:srgbClr val="000000"/>
                </a:solidFill>
                <a:latin typeface="Arial"/>
                <a:ea typeface="Times New Roman"/>
                <a:cs typeface="Segoe UI"/>
              </a:rPr>
              <a:t> dialog box, click </a:t>
            </a:r>
            <a:r>
              <a:rPr lang="en-US" sz="1000" b="1" dirty="0">
                <a:latin typeface="Arial"/>
                <a:ea typeface="Times New Roman"/>
                <a:cs typeface="Times New Roman"/>
              </a:rPr>
              <a:t>Empty</a:t>
            </a:r>
            <a:r>
              <a:rPr lang="en-US" sz="1000" dirty="0">
                <a:solidFill>
                  <a:srgbClr val="000000"/>
                </a:solidFill>
                <a:latin typeface="Arial"/>
                <a:ea typeface="Times New Roman"/>
                <a:cs typeface="Segoe UI"/>
              </a:rPr>
              <a:t>, and</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48756B-420C-47B5-B1D1-22EC26BE551A}"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indent="-342900">
              <a:lnSpc>
                <a:spcPct val="115000"/>
              </a:lnSpc>
              <a:spcAft>
                <a:spcPts val="995"/>
              </a:spcAft>
            </a:pPr>
            <a:r>
              <a:rPr lang="en-US" sz="1000" dirty="0">
                <a:solidFill>
                  <a:srgbClr val="000000"/>
                </a:solidFill>
                <a:latin typeface="Arial"/>
                <a:ea typeface="Times New Roman"/>
                <a:cs typeface="Segoe UI"/>
              </a:rPr>
              <a:t>	then click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9. In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Solution Explorer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Class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10. In the</a:t>
            </a:r>
            <a:r>
              <a:rPr lang="en-US" sz="1000" b="1" dirty="0">
                <a:solidFill>
                  <a:prstClr val="black"/>
                </a:solidFill>
                <a:latin typeface="Arial"/>
                <a:ea typeface="Times New Roman"/>
                <a:cs typeface="Times New Roman"/>
              </a:rPr>
              <a:t>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New Item -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dialog box, type </a:t>
            </a:r>
            <a:r>
              <a:rPr lang="en-US" sz="1000" b="1" dirty="0" err="1">
                <a:solidFill>
                  <a:prstClr val="black"/>
                </a:solidFill>
                <a:latin typeface="Arial"/>
                <a:ea typeface="Times New Roman"/>
                <a:cs typeface="Times New Roman"/>
              </a:rPr>
              <a:t>Opera.cs</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11. In the Opera class of the </a:t>
            </a:r>
            <a:r>
              <a:rPr lang="en-US" sz="1000" dirty="0" err="1">
                <a:solidFill>
                  <a:prstClr val="black"/>
                </a:solidFill>
                <a:latin typeface="Arial"/>
                <a:ea typeface="Times New Roman"/>
                <a:cs typeface="Times New Roman"/>
              </a:rPr>
              <a:t>Opera.cs</a:t>
            </a:r>
            <a:r>
              <a:rPr lang="en-US" sz="1000" dirty="0">
                <a:solidFill>
                  <a:prstClr val="black"/>
                </a:solidFill>
                <a:latin typeface="Arial"/>
                <a:ea typeface="Times New Roman"/>
                <a:cs typeface="Times New Roman"/>
              </a:rPr>
              <a:t> code window, type the following code.</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OperaID</a:t>
            </a:r>
            <a:r>
              <a:rPr lang="en-US" sz="1000" dirty="0">
                <a:solidFill>
                  <a:prstClr val="black"/>
                </a:solidFill>
                <a:latin typeface="Arial"/>
                <a:ea typeface="Times New Roman"/>
                <a:cs typeface="Times New Roman"/>
              </a:rPr>
              <a:t> { get; set;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string Title { get; set;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Year { get; set; }</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public string Composer { get; set; }</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12. Place the mouse cursor at the end of the </a:t>
            </a:r>
            <a:r>
              <a:rPr lang="en-US" sz="1000" b="1" dirty="0" err="1">
                <a:solidFill>
                  <a:prstClr val="black"/>
                </a:solidFill>
                <a:latin typeface="Arial"/>
                <a:ea typeface="Times New Roman"/>
                <a:cs typeface="Times New Roman"/>
              </a:rPr>
              <a:t>OperaID</a:t>
            </a:r>
            <a:r>
              <a:rPr lang="en-US" sz="1000" dirty="0">
                <a:solidFill>
                  <a:prstClr val="black"/>
                </a:solidFill>
                <a:latin typeface="Arial"/>
                <a:ea typeface="Times New Roman"/>
                <a:cs typeface="Times New Roman"/>
              </a:rPr>
              <a:t> property code, press Enter, </a:t>
            </a:r>
            <a:r>
              <a:rPr lang="en-US" sz="1000" dirty="0">
                <a:solidFill>
                  <a:prstClr val="black"/>
                </a:solidFill>
                <a:latin typeface="Arial"/>
                <a:ea typeface="Times New Roman"/>
                <a:cs typeface="Segoe UI"/>
              </a:rPr>
              <a:t>and then type the following code.</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[Required]</a:t>
            </a: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StringLength</a:t>
            </a:r>
            <a:r>
              <a:rPr lang="en-US" sz="1000" dirty="0">
                <a:solidFill>
                  <a:prstClr val="black"/>
                </a:solidFill>
                <a:latin typeface="Arial"/>
                <a:ea typeface="Times New Roman"/>
                <a:cs typeface="Times New Roman"/>
              </a:rPr>
              <a:t>(200)]</a:t>
            </a:r>
          </a:p>
          <a:p>
            <a:pPr marL="342900" lvl="0" indent="-342900">
              <a:lnSpc>
                <a:spcPct val="115000"/>
              </a:lnSpc>
              <a:spcAft>
                <a:spcPts val="995"/>
              </a:spcAft>
              <a:buFont typeface="+mj-lt"/>
              <a:buNone/>
            </a:pPr>
            <a:r>
              <a:rPr lang="en-US" sz="1000" dirty="0">
                <a:solidFill>
                  <a:prstClr val="black"/>
                </a:solidFill>
                <a:latin typeface="Arial"/>
                <a:ea typeface="Times New Roman"/>
                <a:cs typeface="Segoe UI"/>
              </a:rPr>
              <a:t>13. In the </a:t>
            </a:r>
            <a:r>
              <a:rPr lang="en-US" sz="1000" dirty="0" err="1">
                <a:solidFill>
                  <a:prstClr val="black"/>
                </a:solidFill>
                <a:latin typeface="Arial"/>
                <a:ea typeface="Times New Roman"/>
                <a:cs typeface="Segoe UI"/>
              </a:rPr>
              <a:t>Requied</a:t>
            </a:r>
            <a:r>
              <a:rPr lang="en-US" sz="1000" dirty="0">
                <a:solidFill>
                  <a:prstClr val="black"/>
                </a:solidFill>
                <a:latin typeface="Arial"/>
                <a:ea typeface="Times New Roman"/>
                <a:cs typeface="Segoe UI"/>
              </a:rPr>
              <a:t> data annotation, Right-click </a:t>
            </a:r>
            <a:r>
              <a:rPr lang="en-US" sz="1000" b="1" dirty="0">
                <a:solidFill>
                  <a:prstClr val="black"/>
                </a:solidFill>
                <a:latin typeface="Arial"/>
                <a:ea typeface="Times New Roman"/>
                <a:cs typeface="Times New Roman"/>
              </a:rPr>
              <a:t>Required</a:t>
            </a:r>
            <a:r>
              <a:rPr lang="en-US" sz="1000" dirty="0">
                <a:solidFill>
                  <a:prstClr val="black"/>
                </a:solidFill>
                <a:latin typeface="Arial"/>
                <a:ea typeface="Times New Roman"/>
                <a:cs typeface="Segoe UI"/>
              </a:rPr>
              <a:t>, point to </a:t>
            </a:r>
            <a:r>
              <a:rPr lang="en-US" sz="1000" b="1" dirty="0">
                <a:solidFill>
                  <a:prstClr val="black"/>
                </a:solidFill>
                <a:latin typeface="Arial"/>
                <a:ea typeface="Times New Roman"/>
                <a:cs typeface="Times New Roman"/>
              </a:rPr>
              <a:t>Resolve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using </a:t>
            </a:r>
            <a:r>
              <a:rPr lang="en-US" sz="1000" b="1" dirty="0" err="1">
                <a:solidFill>
                  <a:prstClr val="black"/>
                </a:solidFill>
                <a:latin typeface="Arial"/>
                <a:ea typeface="Times New Roman"/>
                <a:cs typeface="Times New Roman"/>
              </a:rPr>
              <a:t>System.ComponentModel.DataAnnotations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14. Place the mouse cursor at the end of 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property, press Enter, </a:t>
            </a:r>
            <a:r>
              <a:rPr lang="en-US" sz="1000" dirty="0">
                <a:solidFill>
                  <a:prstClr val="black"/>
                </a:solidFill>
                <a:latin typeface="Arial"/>
                <a:ea typeface="Times New Roman"/>
                <a:cs typeface="Segoe UI"/>
              </a:rPr>
              <a:t>and then type the following code.</a:t>
            </a:r>
            <a:endParaRPr lang="en-US" sz="1000" dirty="0">
              <a:solidFill>
                <a:prstClr val="black"/>
              </a:solidFill>
              <a:latin typeface="Arial"/>
              <a:ea typeface="Times New Roman"/>
              <a:cs typeface="Times New Roman"/>
            </a:endParaRPr>
          </a:p>
          <a:p>
            <a:pPr marL="685800" lvl="1" indent="-228600">
              <a:lnSpc>
                <a:spcPct val="115000"/>
              </a:lnSpc>
              <a:spcBef>
                <a:spcPts val="600"/>
              </a:spcBef>
              <a:spcAft>
                <a:spcPts val="995"/>
              </a:spcAft>
              <a:buNone/>
            </a:pPr>
            <a:r>
              <a:rPr lang="en-US" sz="1000" dirty="0">
                <a:solidFill>
                  <a:prstClr val="black"/>
                </a:solidFill>
                <a:latin typeface="Arial"/>
                <a:ea typeface="Times New Roman"/>
                <a:cs typeface="Times New Roman"/>
              </a:rPr>
              <a:t>[Required]</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15. Place the mouse cursor at the end of the Opera class, press Enter, and then type the following code.</a:t>
            </a:r>
          </a:p>
        </p:txBody>
      </p:sp>
      <p:sp>
        <p:nvSpPr>
          <p:cNvPr id="4" name="Slide Number Placeholder 3"/>
          <p:cNvSpPr>
            <a:spLocks noGrp="1"/>
          </p:cNvSpPr>
          <p:nvPr>
            <p:ph type="sldNum" sz="quarter" idx="10"/>
          </p:nvPr>
        </p:nvSpPr>
        <p:spPr/>
        <p:txBody>
          <a:bodyPr/>
          <a:lstStyle/>
          <a:p>
            <a:fld id="{4C48756B-420C-47B5-B1D1-22EC26BE551A}" type="slidenum">
              <a:rPr lang="en-US" smtClean="0"/>
              <a:pPr/>
              <a:t>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ValidationAttribute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Segoe UI"/>
              </a:rPr>
              <a:t>16. In the </a:t>
            </a:r>
            <a:r>
              <a:rPr lang="en-US" sz="1000" dirty="0" err="1">
                <a:solidFill>
                  <a:prstClr val="black"/>
                </a:solidFill>
                <a:latin typeface="Arial"/>
                <a:ea typeface="Times New Roman"/>
                <a:cs typeface="Segoe UI"/>
              </a:rPr>
              <a:t>CheckValidYear</a:t>
            </a:r>
            <a:r>
              <a:rPr lang="en-US" sz="1000" dirty="0">
                <a:solidFill>
                  <a:prstClr val="black"/>
                </a:solidFill>
                <a:latin typeface="Arial"/>
                <a:ea typeface="Times New Roman"/>
                <a:cs typeface="Segoe UI"/>
              </a:rPr>
              <a:t> class,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public override </a:t>
            </a:r>
            <a:r>
              <a:rPr lang="en-US" sz="1000" dirty="0" err="1">
                <a:solidFill>
                  <a:prstClr val="black"/>
                </a:solidFill>
                <a:latin typeface="Arial"/>
                <a:ea typeface="Times New Roman"/>
                <a:cs typeface="Times New Roman"/>
              </a:rPr>
              <a:t>bool</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IsValid</a:t>
            </a:r>
            <a:r>
              <a:rPr lang="en-US" sz="1000" dirty="0">
                <a:solidFill>
                  <a:prstClr val="black"/>
                </a:solidFill>
                <a:latin typeface="Arial"/>
                <a:ea typeface="Times New Roman"/>
                <a:cs typeface="Times New Roman"/>
              </a:rPr>
              <a:t>(object value)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year =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)value;</a:t>
            </a:r>
          </a:p>
          <a:p>
            <a:pPr lvl="1">
              <a:lnSpc>
                <a:spcPct val="115000"/>
              </a:lnSpc>
              <a:spcBef>
                <a:spcPts val="600"/>
              </a:spcBef>
              <a:spcAft>
                <a:spcPts val="995"/>
              </a:spcAft>
            </a:pPr>
            <a:r>
              <a:rPr lang="en-US" sz="1000" dirty="0">
                <a:solidFill>
                  <a:prstClr val="black"/>
                </a:solidFill>
                <a:latin typeface="Arial"/>
                <a:ea typeface="Times New Roman"/>
                <a:cs typeface="Times New Roman"/>
              </a:rPr>
              <a:t>   if (year &lt; 1598)</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false;</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else</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      return true;</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a:solidFill>
                  <a:prstClr val="black"/>
                </a:solidFill>
                <a:latin typeface="Arial"/>
                <a:ea typeface="Times New Roman"/>
                <a:cs typeface="Times New Roman"/>
              </a:rPr>
              <a:t>17. In the </a:t>
            </a:r>
            <a:r>
              <a:rPr lang="en-US" sz="1000" dirty="0" err="1">
                <a:solidFill>
                  <a:prstClr val="black"/>
                </a:solidFill>
                <a:latin typeface="Arial"/>
                <a:ea typeface="Times New Roman"/>
                <a:cs typeface="Times New Roman"/>
              </a:rPr>
              <a:t>CheckValidYear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class,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ErrorMessage</a:t>
            </a:r>
            <a:r>
              <a:rPr lang="en-US" sz="1000" dirty="0">
                <a:solidFill>
                  <a:prstClr val="black"/>
                </a:solidFill>
                <a:latin typeface="Arial"/>
                <a:ea typeface="Times New Roman"/>
                <a:cs typeface="Times New Roman"/>
              </a:rPr>
              <a:t> = "The earliest opera is Daphne, 1598, by </a:t>
            </a:r>
            <a:r>
              <a:rPr lang="en-US" sz="1000" dirty="0" err="1">
                <a:solidFill>
                  <a:prstClr val="black"/>
                </a:solidFill>
                <a:latin typeface="Arial"/>
                <a:ea typeface="Times New Roman"/>
                <a:cs typeface="Times New Roman"/>
              </a:rPr>
              <a:t>Corsi</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Peri</a:t>
            </a:r>
            <a:r>
              <a:rPr lang="en-US" sz="1000" dirty="0">
                <a:solidFill>
                  <a:prstClr val="black"/>
                </a:solidFill>
                <a:latin typeface="Arial"/>
                <a:ea typeface="Times New Roman"/>
                <a:cs typeface="Times New Roman"/>
              </a:rPr>
              <a:t>, and </a:t>
            </a:r>
            <a:r>
              <a:rPr lang="en-US" sz="1000" dirty="0" err="1">
                <a:solidFill>
                  <a:prstClr val="black"/>
                </a:solidFill>
                <a:latin typeface="Arial"/>
                <a:ea typeface="Times New Roman"/>
                <a:cs typeface="Times New Roman"/>
              </a:rPr>
              <a:t>Rinuccini</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4C48756B-420C-47B5-B1D1-22EC26BE551A}" type="slidenum">
              <a:rPr lang="en-US" smtClean="0"/>
              <a:pPr/>
              <a:t>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03: Developing ASP.NET MVC 4 Models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1aeb8dc-05ef-41e5-b7a5-99bd6333f5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ASP.NET MVC 4 Models</a:t>
            </a:r>
          </a:p>
        </p:txBody>
      </p:sp>
      <p:sp>
        <p:nvSpPr>
          <p:cNvPr id="3" name="Text Placeholder 2"/>
          <p:cNvSpPr>
            <a:spLocks noGrp="1"/>
          </p:cNvSpPr>
          <p:nvPr>
            <p:ph type="body" idx="1"/>
          </p:nvPr>
        </p:nvSpPr>
        <p:spPr/>
        <p:txBody>
          <a:bodyPr/>
          <a:lstStyle/>
          <a:p>
            <a:r>
              <a:rPr lang="en-US"/>
              <a:t>Developing Models
Using Display and Edit Data Annotations on Properties
Validating User Input with Data Annotations
What Are Model Binders?
Model Extensibility
Demonstration: How to Add a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name="a8ce6056-41f1-433f-934e-dcb5b0211f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Data</a:t>
            </a:r>
          </a:p>
        </p:txBody>
      </p:sp>
      <p:sp>
        <p:nvSpPr>
          <p:cNvPr id="3" name="Text Placeholder 2"/>
          <p:cNvSpPr>
            <a:spLocks noGrp="1"/>
          </p:cNvSpPr>
          <p:nvPr>
            <p:ph type="body" idx="1"/>
          </p:nvPr>
        </p:nvSpPr>
        <p:spPr/>
        <p:txBody>
          <a:bodyPr/>
          <a:lstStyle/>
          <a:p>
            <a:r>
              <a:rPr lang="en-US"/>
              <a:t>Connecting to a Database
The Entity Framework
Using an Entity Framework Context
Using LINQ to Entities
Demonstration: How to Use Entity Framework Code
Data Access in Models and Repositories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1c02922-fd1e-49f8-9495-3e71bccc50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Connecting to a Database</a:t>
            </a:r>
          </a:p>
        </p:txBody>
      </p:sp>
      <p:sp>
        <p:nvSpPr>
          <p:cNvPr id="4" name="Content Placeholder 2"/>
          <p:cNvSpPr txBox="1">
            <a:spLocks/>
          </p:cNvSpPr>
          <p:nvPr/>
        </p:nvSpPr>
        <p:spPr bwMode="auto">
          <a:xfrm>
            <a:off x="611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R="0" lvl="0" algn="l" defTabSz="914400" rtl="0" eaLnBrk="1" fontAlgn="base" latinLnBrk="0" hangingPunct="1">
              <a:lnSpc>
                <a:spcPct val="100000"/>
              </a:lnSpc>
              <a:spcBef>
                <a:spcPts val="600"/>
              </a:spcBef>
              <a:spcAft>
                <a:spcPct val="0"/>
              </a:spcAft>
              <a:buClr>
                <a:srgbClr val="0070C0"/>
              </a:buClr>
              <a:buSzPct val="90000"/>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ADO.NET supports a wide range of databases by using different data providers </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None/>
              <a:tabLst/>
              <a:defRPr/>
            </a:pP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a:p>
            <a:pPr marR="0" lvl="0" algn="l" defTabSz="914400" rtl="0" eaLnBrk="1" fontAlgn="base" latinLnBrk="0" hangingPunct="1">
              <a:lnSpc>
                <a:spcPct val="100000"/>
              </a:lnSpc>
              <a:spcBef>
                <a:spcPts val="600"/>
              </a:spcBef>
              <a:spcAft>
                <a:spcPct val="0"/>
              </a:spcAft>
              <a:buClr>
                <a:srgbClr val="0070C0"/>
              </a:buClr>
              <a:buSzPct val="90000"/>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Cloud Databases can be used for web applications that are hosted in the cloud</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a:p>
            <a:pPr marR="0" lvl="0" algn="l" defTabSz="914400" rtl="0" eaLnBrk="1" fontAlgn="base" latinLnBrk="0" hangingPunct="1">
              <a:lnSpc>
                <a:spcPct val="100000"/>
              </a:lnSpc>
              <a:spcBef>
                <a:spcPts val="600"/>
              </a:spcBef>
              <a:spcAft>
                <a:spcPct val="0"/>
              </a:spcAft>
              <a:buClr>
                <a:srgbClr val="0070C0"/>
              </a:buClr>
              <a:buSzPct val="90000"/>
              <a:tabLst/>
              <a:defRPr/>
            </a:pPr>
            <a:r>
              <a:rPr kumimoji="0" lang="en-US" sz="28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To connect an MVC Web Application to a database: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Add a reference to the </a:t>
            </a:r>
            <a:r>
              <a:rPr kumimoji="0" lang="en-US" sz="2400" b="1" i="0" u="none" strike="noStrike" kern="0" cap="none" spc="0" normalizeH="0" baseline="0" noProof="0" dirty="0" err="1">
                <a:ln>
                  <a:noFill/>
                </a:ln>
                <a:solidFill>
                  <a:schemeClr val="tx1"/>
                </a:solidFill>
                <a:effectLst/>
                <a:uLnTx/>
                <a:uFillTx/>
                <a:latin typeface="Segoe UI" pitchFamily="34" charset="0"/>
                <a:ea typeface="Segoe UI" pitchFamily="34" charset="0"/>
                <a:cs typeface="Segoe UI" pitchFamily="34" charset="0"/>
              </a:rPr>
              <a:t>System.Data</a:t>
            </a:r>
            <a:r>
              <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 namespace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Add a connection string to the </a:t>
            </a:r>
            <a:r>
              <a:rPr kumimoji="0" lang="en-US" sz="2400" b="1" i="0" u="none" strike="noStrike" kern="0" cap="none" spc="0" normalizeH="0" baseline="0" noProof="0" dirty="0" err="1">
                <a:ln>
                  <a:noFill/>
                </a:ln>
                <a:solidFill>
                  <a:schemeClr val="tx1"/>
                </a:solidFill>
                <a:effectLst/>
                <a:uLnTx/>
                <a:uFillTx/>
                <a:latin typeface="Segoe UI" pitchFamily="34" charset="0"/>
                <a:ea typeface="Segoe UI" pitchFamily="34" charset="0"/>
                <a:cs typeface="Segoe UI" pitchFamily="34" charset="0"/>
              </a:rPr>
              <a:t>web.config</a:t>
            </a:r>
            <a:r>
              <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rPr>
              <a:t>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7ba5a4e-52d8-408d-ae88-7ae579257a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Entity Framework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Types of Entity Framework Workflows</a:t>
            </a:r>
          </a:p>
          <a:p>
            <a:pPr lvl="1"/>
            <a:r>
              <a:rPr lang="en-US" sz="2000" dirty="0"/>
              <a:t>Database First</a:t>
            </a:r>
          </a:p>
          <a:p>
            <a:pPr lvl="1"/>
            <a:r>
              <a:rPr lang="en-US" sz="2000" dirty="0"/>
              <a:t>Model First</a:t>
            </a:r>
          </a:p>
          <a:p>
            <a:pPr lvl="1"/>
            <a:r>
              <a:rPr lang="en-US" sz="2000" dirty="0"/>
              <a:t>Code First</a:t>
            </a:r>
          </a:p>
          <a:p>
            <a:pPr>
              <a:buNone/>
            </a:pPr>
            <a:endParaRPr lang="en-US" dirty="0"/>
          </a:p>
          <a:p>
            <a:pPr>
              <a:buNone/>
            </a:pPr>
            <a:r>
              <a:rPr lang="en-US" dirty="0"/>
              <a:t>Adding an Entity Framework Context</a:t>
            </a:r>
          </a:p>
          <a:p>
            <a:pPr>
              <a:buNone/>
            </a:pPr>
            <a:endParaRPr lang="en-US" dirty="0"/>
          </a:p>
          <a:p>
            <a:pPr marL="741363" lvl="1" indent="-457200">
              <a:buNone/>
            </a:pPr>
            <a:r>
              <a:rPr lang="en-US" sz="1800" dirty="0">
                <a:latin typeface="Lucida Sans Unicode" pitchFamily="34" charset="0"/>
                <a:cs typeface="Lucida Sans Unicode" pitchFamily="34" charset="0"/>
              </a:rPr>
              <a:t>public class </a:t>
            </a:r>
            <a:r>
              <a:rPr lang="en-US" sz="1800" dirty="0" err="1">
                <a:latin typeface="Lucida Sans Unicode" pitchFamily="34" charset="0"/>
                <a:cs typeface="Lucida Sans Unicode" pitchFamily="34" charset="0"/>
              </a:rPr>
              <a:t>PhotoSharingDB</a:t>
            </a:r>
            <a:r>
              <a:rPr lang="en-US" sz="1800" dirty="0">
                <a:latin typeface="Lucida Sans Unicode" pitchFamily="34" charset="0"/>
                <a:cs typeface="Lucida Sans Unicode" pitchFamily="34" charset="0"/>
              </a:rPr>
              <a:t> : </a:t>
            </a:r>
            <a:r>
              <a:rPr lang="en-US" sz="1800" dirty="0" err="1">
                <a:latin typeface="Lucida Sans Unicode" pitchFamily="34" charset="0"/>
                <a:cs typeface="Lucida Sans Unicode" pitchFamily="34" charset="0"/>
              </a:rPr>
              <a:t>DbContext</a:t>
            </a:r>
            <a:endParaRPr lang="en-US" sz="1800" dirty="0">
              <a:latin typeface="Lucida Sans Unicode" pitchFamily="34" charset="0"/>
              <a:cs typeface="Lucida Sans Unicode" pitchFamily="34" charset="0"/>
            </a:endParaRPr>
          </a:p>
          <a:p>
            <a:pPr marL="741363" lvl="1" indent="-457200">
              <a:buNone/>
            </a:pPr>
            <a:r>
              <a:rPr lang="en-US" sz="1800" dirty="0">
                <a:latin typeface="Lucida Sans Unicode" pitchFamily="34" charset="0"/>
                <a:cs typeface="Lucida Sans Unicode" pitchFamily="34" charset="0"/>
              </a:rPr>
              <a:t>{</a:t>
            </a:r>
          </a:p>
          <a:p>
            <a:pPr marL="741363" lvl="1" indent="-457200">
              <a:buNone/>
            </a:pPr>
            <a:r>
              <a:rPr lang="en-US" sz="1800" dirty="0">
                <a:latin typeface="Lucida Sans Unicode" pitchFamily="34" charset="0"/>
                <a:cs typeface="Lucida Sans Unicode" pitchFamily="34" charset="0"/>
              </a:rPr>
              <a:t>   public </a:t>
            </a:r>
            <a:r>
              <a:rPr lang="en-US" sz="1800" dirty="0" err="1">
                <a:latin typeface="Lucida Sans Unicode" pitchFamily="34" charset="0"/>
                <a:cs typeface="Lucida Sans Unicode" pitchFamily="34" charset="0"/>
              </a:rPr>
              <a:t>DbSet</a:t>
            </a:r>
            <a:r>
              <a:rPr lang="en-US" sz="1800" dirty="0">
                <a:latin typeface="Lucida Sans Unicode" pitchFamily="34" charset="0"/>
                <a:cs typeface="Lucida Sans Unicode" pitchFamily="34" charset="0"/>
              </a:rPr>
              <a:t>&lt;Photo&gt; Photos { get; set; }</a:t>
            </a:r>
          </a:p>
          <a:p>
            <a:pPr marL="741363" lvl="1" indent="-457200">
              <a:buNone/>
            </a:pPr>
            <a:r>
              <a:rPr lang="en-US" sz="1800" dirty="0">
                <a:latin typeface="Lucida Sans Unicode" pitchFamily="34" charset="0"/>
                <a:cs typeface="Lucida Sans Unicode" pitchFamily="34" charset="0"/>
              </a:rPr>
              <a:t>   public </a:t>
            </a:r>
            <a:r>
              <a:rPr lang="en-US" sz="1800" dirty="0" err="1">
                <a:latin typeface="Lucida Sans Unicode" pitchFamily="34" charset="0"/>
                <a:cs typeface="Lucida Sans Unicode" pitchFamily="34" charset="0"/>
              </a:rPr>
              <a:t>DbSet</a:t>
            </a:r>
            <a:r>
              <a:rPr lang="en-US" sz="1800" dirty="0">
                <a:latin typeface="Lucida Sans Unicode" pitchFamily="34" charset="0"/>
                <a:cs typeface="Lucida Sans Unicode" pitchFamily="34" charset="0"/>
              </a:rPr>
              <a:t>&lt;Comment&gt; Comments { get; set; }</a:t>
            </a:r>
          </a:p>
          <a:p>
            <a:pPr marL="741363" lvl="1" indent="-457200">
              <a:buNone/>
            </a:pPr>
            <a:r>
              <a:rPr lang="en-US" sz="1800" dirty="0">
                <a:latin typeface="Lucida Sans Unicode" pitchFamily="34" charset="0"/>
                <a:cs typeface="Lucida Sans Unicode" pitchFamily="34" charset="0"/>
              </a:rPr>
              <a:t>}</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2dd3d94-c8e2-4ae4-99f6-6262a0122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an Entity Framework Context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Using the Entity Framework involves:</a:t>
            </a:r>
          </a:p>
          <a:p>
            <a:r>
              <a:rPr lang="en-US" dirty="0"/>
              <a:t>Using the Context in Controllers</a:t>
            </a:r>
          </a:p>
          <a:p>
            <a:pPr lvl="1"/>
            <a:r>
              <a:rPr lang="en-US" sz="2000" dirty="0"/>
              <a:t>After defining the Entity Framework context and model classes, you can use them in MVC controllers to pass data to views for display</a:t>
            </a:r>
          </a:p>
          <a:p>
            <a:r>
              <a:rPr lang="en-US" dirty="0"/>
              <a:t>Using Initializers to Populate Databases:</a:t>
            </a:r>
          </a:p>
          <a:p>
            <a:pPr lvl="1"/>
            <a:r>
              <a:rPr lang="en-US" sz="2000" dirty="0"/>
              <a:t>If you are using the code-first or model-first workflow, Entity Framework creates the database the first time you run the application and access data</a:t>
            </a:r>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1c03e3-af30-414d-baa3-3776ae70f2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LINQ to Entities</a:t>
            </a:r>
          </a:p>
        </p:txBody>
      </p:sp>
      <p:sp>
        <p:nvSpPr>
          <p:cNvPr id="4" name="Content Placeholder 2"/>
          <p:cNvSpPr>
            <a:spLocks noGrp="1"/>
          </p:cNvSpPr>
          <p:nvPr/>
        </p:nvSpPr>
        <p:spPr bwMode="auto">
          <a:xfrm>
            <a:off x="458788" y="1021215"/>
            <a:ext cx="8119156" cy="1150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err="1"/>
              <a:t>LINQ</a:t>
            </a:r>
            <a:r>
              <a:rPr lang="en-US" dirty="0"/>
              <a:t> to Entities is the version of </a:t>
            </a:r>
            <a:r>
              <a:rPr lang="en-US" dirty="0" err="1"/>
              <a:t>LINQ</a:t>
            </a:r>
            <a:r>
              <a:rPr lang="en-US" dirty="0"/>
              <a:t> that works with Entity Framework. </a:t>
            </a:r>
          </a:p>
          <a:p>
            <a:pPr>
              <a:buNone/>
            </a:pPr>
            <a:r>
              <a:rPr lang="en-US" dirty="0"/>
              <a:t>Sample LINQ Query:</a:t>
            </a:r>
          </a:p>
        </p:txBody>
      </p:sp>
      <p:sp>
        <p:nvSpPr>
          <p:cNvPr id="5" name="Rectangle 4"/>
          <p:cNvSpPr/>
          <p:nvPr/>
        </p:nvSpPr>
        <p:spPr>
          <a:xfrm>
            <a:off x="1536700" y="2713462"/>
            <a:ext cx="6898962" cy="114262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2000" b="0" dirty="0">
                <a:latin typeface="Lucida Sans Unicode" pitchFamily="34" charset="0"/>
                <a:ea typeface="Times New Roman" panose="02020603050405020304" pitchFamily="18" charset="0"/>
                <a:cs typeface="Lucida Sans Unicode" pitchFamily="34" charset="0"/>
              </a:rPr>
              <a:t>photos = (from p in </a:t>
            </a:r>
            <a:r>
              <a:rPr lang="en-US" sz="2000" b="0" dirty="0" err="1">
                <a:latin typeface="Lucida Sans Unicode" pitchFamily="34" charset="0"/>
                <a:ea typeface="Times New Roman" panose="02020603050405020304" pitchFamily="18" charset="0"/>
                <a:cs typeface="Lucida Sans Unicode" pitchFamily="34" charset="0"/>
              </a:rPr>
              <a:t>context.Photos</a:t>
            </a:r>
            <a:endParaRPr lang="en-GB" sz="20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a:latin typeface="Lucida Sans Unicode" pitchFamily="34" charset="0"/>
                <a:ea typeface="Times New Roman" panose="02020603050405020304" pitchFamily="18" charset="0"/>
                <a:cs typeface="Lucida Sans Unicode" pitchFamily="34" charset="0"/>
              </a:rPr>
              <a:t>          </a:t>
            </a:r>
            <a:r>
              <a:rPr lang="en-US" sz="2000" b="0" dirty="0" err="1">
                <a:latin typeface="Lucida Sans Unicode" pitchFamily="34" charset="0"/>
                <a:ea typeface="Times New Roman" panose="02020603050405020304" pitchFamily="18" charset="0"/>
                <a:cs typeface="Lucida Sans Unicode" pitchFamily="34" charset="0"/>
              </a:rPr>
              <a:t>orderby</a:t>
            </a:r>
            <a:r>
              <a:rPr lang="en-US" sz="2000" b="0" dirty="0">
                <a:latin typeface="Lucida Sans Unicode" pitchFamily="34" charset="0"/>
                <a:ea typeface="Times New Roman" panose="02020603050405020304" pitchFamily="18" charset="0"/>
                <a:cs typeface="Lucida Sans Unicode" pitchFamily="34" charset="0"/>
              </a:rPr>
              <a:t> </a:t>
            </a:r>
            <a:r>
              <a:rPr lang="en-US" sz="2000" b="0" dirty="0" err="1">
                <a:latin typeface="Lucida Sans Unicode" pitchFamily="34" charset="0"/>
                <a:ea typeface="Times New Roman" panose="02020603050405020304" pitchFamily="18" charset="0"/>
                <a:cs typeface="Lucida Sans Unicode" pitchFamily="34" charset="0"/>
              </a:rPr>
              <a:t>p.CreatedDate</a:t>
            </a:r>
            <a:r>
              <a:rPr lang="en-US" sz="2000" b="0" dirty="0">
                <a:latin typeface="Lucida Sans Unicode" pitchFamily="34" charset="0"/>
                <a:ea typeface="Times New Roman" panose="02020603050405020304" pitchFamily="18" charset="0"/>
                <a:cs typeface="Lucida Sans Unicode" pitchFamily="34" charset="0"/>
              </a:rPr>
              <a:t> descending</a:t>
            </a:r>
            <a:endParaRPr lang="en-GB" sz="2000"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a:latin typeface="Lucida Sans Unicode" pitchFamily="34" charset="0"/>
                <a:ea typeface="Times New Roman" panose="02020603050405020304" pitchFamily="18" charset="0"/>
                <a:cs typeface="Lucida Sans Unicode" pitchFamily="34" charset="0"/>
              </a:rPr>
              <a:t>          select p).Take(number).</a:t>
            </a:r>
            <a:r>
              <a:rPr lang="en-US" sz="2000" b="0" dirty="0" err="1">
                <a:latin typeface="Lucida Sans Unicode" pitchFamily="34" charset="0"/>
                <a:ea typeface="Times New Roman" panose="02020603050405020304" pitchFamily="18" charset="0"/>
                <a:cs typeface="Lucida Sans Unicode" pitchFamily="34" charset="0"/>
              </a:rPr>
              <a:t>ToList</a:t>
            </a:r>
            <a:r>
              <a:rPr lang="en-US" sz="2000" b="0" dirty="0">
                <a:latin typeface="Lucida Sans Unicode" pitchFamily="34" charset="0"/>
                <a:ea typeface="Times New Roman" panose="02020603050405020304" pitchFamily="18" charset="0"/>
                <a:cs typeface="Lucida Sans Unicode" pitchFamily="34" charset="0"/>
              </a:rPr>
              <a:t>();</a:t>
            </a:r>
            <a:endParaRPr lang="en-GB" sz="2000"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92ea68c-23de-4c70-9093-c50fb85bb2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Access in Models and Repositories</a:t>
            </a:r>
          </a:p>
        </p:txBody>
      </p:sp>
      <p:pic>
        <p:nvPicPr>
          <p:cNvPr id="4"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390092" y="5257800"/>
            <a:ext cx="1042060" cy="685800"/>
          </a:xfrm>
          <a:prstGeom prst="rect">
            <a:avLst/>
          </a:prstGeom>
          <a:noFill/>
          <a:ln w="9525">
            <a:noFill/>
            <a:miter lim="800000"/>
            <a:headEnd/>
            <a:tailEnd/>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0273" y="1676400"/>
            <a:ext cx="708411" cy="118405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0273" y="3467100"/>
            <a:ext cx="708411" cy="1184059"/>
          </a:xfrm>
          <a:prstGeom prst="rect">
            <a:avLst/>
          </a:prstGeom>
        </p:spPr>
      </p:pic>
      <p:pic>
        <p:nvPicPr>
          <p:cNvPr id="7" name="Content Placeholder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86492" y="5257800"/>
            <a:ext cx="1042060" cy="685800"/>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6673" y="1676400"/>
            <a:ext cx="708411" cy="1184059"/>
          </a:xfrm>
          <a:prstGeom prst="rect">
            <a:avLst/>
          </a:prstGeom>
        </p:spPr>
      </p:pic>
      <p:sp>
        <p:nvSpPr>
          <p:cNvPr id="9" name="TextBox 8"/>
          <p:cNvSpPr txBox="1"/>
          <p:nvPr/>
        </p:nvSpPr>
        <p:spPr>
          <a:xfrm>
            <a:off x="3124200" y="20837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Model</a:t>
            </a:r>
          </a:p>
        </p:txBody>
      </p:sp>
      <p:sp>
        <p:nvSpPr>
          <p:cNvPr id="10" name="TextBox 9"/>
          <p:cNvSpPr txBox="1"/>
          <p:nvPr/>
        </p:nvSpPr>
        <p:spPr>
          <a:xfrm>
            <a:off x="3124200" y="54160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Database</a:t>
            </a:r>
          </a:p>
        </p:txBody>
      </p:sp>
      <p:sp>
        <p:nvSpPr>
          <p:cNvPr id="11" name="TextBox 10"/>
          <p:cNvSpPr txBox="1"/>
          <p:nvPr/>
        </p:nvSpPr>
        <p:spPr>
          <a:xfrm>
            <a:off x="6525978" y="20583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Model</a:t>
            </a:r>
          </a:p>
        </p:txBody>
      </p:sp>
      <p:sp>
        <p:nvSpPr>
          <p:cNvPr id="12" name="TextBox 11"/>
          <p:cNvSpPr txBox="1"/>
          <p:nvPr/>
        </p:nvSpPr>
        <p:spPr>
          <a:xfrm>
            <a:off x="6525978" y="53906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Database</a:t>
            </a:r>
          </a:p>
        </p:txBody>
      </p:sp>
      <p:sp>
        <p:nvSpPr>
          <p:cNvPr id="13" name="TextBox 12"/>
          <p:cNvSpPr txBox="1"/>
          <p:nvPr/>
        </p:nvSpPr>
        <p:spPr>
          <a:xfrm>
            <a:off x="6525978" y="3874463"/>
            <a:ext cx="15856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a:t>Repository</a:t>
            </a:r>
          </a:p>
        </p:txBody>
      </p:sp>
      <p:cxnSp>
        <p:nvCxnSpPr>
          <p:cNvPr id="14" name="Straight Arrow Connector 13"/>
          <p:cNvCxnSpPr/>
          <p:nvPr/>
        </p:nvCxnSpPr>
        <p:spPr bwMode="auto">
          <a:xfrm flipV="1">
            <a:off x="5924479" y="2860459"/>
            <a:ext cx="0" cy="606641"/>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5" name="Straight Arrow Connector 14"/>
          <p:cNvCxnSpPr/>
          <p:nvPr/>
        </p:nvCxnSpPr>
        <p:spPr bwMode="auto">
          <a:xfrm flipV="1">
            <a:off x="5911122" y="4651160"/>
            <a:ext cx="0" cy="4726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2520878" y="2860460"/>
            <a:ext cx="9564" cy="22633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60f40d1f-530a-43ab-8180-b85f2e9b8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Developing Models</a:t>
            </a:r>
          </a:p>
        </p:txBody>
      </p:sp>
      <p:sp>
        <p:nvSpPr>
          <p:cNvPr id="4" name="Rectangle 3"/>
          <p:cNvSpPr/>
          <p:nvPr/>
        </p:nvSpPr>
        <p:spPr>
          <a:xfrm>
            <a:off x="478668" y="3367289"/>
            <a:ext cx="8327402" cy="347787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Photo</a:t>
            </a:r>
          </a:p>
          <a:p>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PhotoID</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string Title { get; set; }</a:t>
            </a:r>
          </a:p>
          <a:p>
            <a:r>
              <a:rPr lang="en-GB" sz="2000" b="0" dirty="0">
                <a:highlight>
                  <a:srgbClr val="FFFFFF"/>
                </a:highlight>
                <a:latin typeface="Lucida Sans Unicode" pitchFamily="34" charset="0"/>
                <a:cs typeface="Lucida Sans Unicode" pitchFamily="34" charset="0"/>
              </a:rPr>
              <a:t>   public byte[] </a:t>
            </a:r>
            <a:r>
              <a:rPr lang="en-GB" sz="2000" b="0" dirty="0" err="1">
                <a:highlight>
                  <a:srgbClr val="FFFFFF"/>
                </a:highlight>
                <a:latin typeface="Lucida Sans Unicode" pitchFamily="34" charset="0"/>
                <a:cs typeface="Lucida Sans Unicode" pitchFamily="34" charset="0"/>
              </a:rPr>
              <a:t>PhotoFile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string Description { get; set; }</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DateTime</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CreatedDate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string Owner { get; set; }</a:t>
            </a:r>
          </a:p>
          <a:p>
            <a:r>
              <a:rPr lang="en-GB" sz="2000" b="0" dirty="0">
                <a:highlight>
                  <a:srgbClr val="FFFFFF"/>
                </a:highlight>
                <a:latin typeface="Lucida Sans Unicode" pitchFamily="34" charset="0"/>
                <a:cs typeface="Lucida Sans Unicode" pitchFamily="34" charset="0"/>
              </a:rPr>
              <a:t>   public virtual </a:t>
            </a:r>
            <a:r>
              <a:rPr lang="en-GB" sz="2000" b="0" dirty="0" err="1">
                <a:highlight>
                  <a:srgbClr val="FFFFFF"/>
                </a:highlight>
                <a:latin typeface="Lucida Sans Unicode" pitchFamily="34" charset="0"/>
                <a:cs typeface="Lucida Sans Unicode" pitchFamily="34" charset="0"/>
              </a:rPr>
              <a:t>ICollection</a:t>
            </a:r>
            <a:r>
              <a:rPr lang="en-GB" sz="2000" b="0" dirty="0">
                <a:highlight>
                  <a:srgbClr val="FFFFFF"/>
                </a:highlight>
                <a:latin typeface="Lucida Sans Unicode" pitchFamily="34" charset="0"/>
                <a:cs typeface="Lucida Sans Unicode" pitchFamily="34" charset="0"/>
              </a:rPr>
              <a:t>&lt;Comment&gt; </a:t>
            </a:r>
            <a:br>
              <a:rPr lang="en-GB" sz="2000" b="0" dirty="0">
                <a:highlight>
                  <a:srgbClr val="FFFFFF"/>
                </a:highlight>
                <a:latin typeface="Lucida Sans Unicode" pitchFamily="34" charset="0"/>
                <a:cs typeface="Lucida Sans Unicode" pitchFamily="34" charset="0"/>
              </a:rPr>
            </a:br>
            <a:r>
              <a:rPr lang="en-GB" sz="2000" b="0" dirty="0">
                <a:highlight>
                  <a:srgbClr val="FFFFFF"/>
                </a:highlight>
                <a:latin typeface="Lucida Sans Unicode" pitchFamily="34" charset="0"/>
                <a:cs typeface="Lucida Sans Unicode" pitchFamily="34" charset="0"/>
              </a:rPr>
              <a:t>      Comments { get; set; }</a:t>
            </a:r>
          </a:p>
          <a:p>
            <a:r>
              <a:rPr lang="en-GB" sz="2000" b="0" dirty="0">
                <a:highlight>
                  <a:srgbClr val="FFFFFF"/>
                </a:highlight>
                <a:latin typeface="Lucida Sans Unicode" pitchFamily="34" charset="0"/>
                <a:cs typeface="Lucida Sans Unicode" pitchFamily="34" charset="0"/>
              </a:rPr>
              <a:t>}</a:t>
            </a:r>
          </a:p>
        </p:txBody>
      </p:sp>
      <p:pic>
        <p:nvPicPr>
          <p:cNvPr id="5" name="Picture 4"/>
          <p:cNvPicPr>
            <a:picLocks noChangeAspect="1"/>
          </p:cNvPicPr>
          <p:nvPr/>
        </p:nvPicPr>
        <p:blipFill>
          <a:blip r:embed="rId3" cstate="print"/>
          <a:stretch>
            <a:fillRect/>
          </a:stretch>
        </p:blipFill>
        <p:spPr>
          <a:xfrm>
            <a:off x="720820" y="1201303"/>
            <a:ext cx="7469869" cy="21698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3a05efd-67e3-418e-b016-0d5d78ac3f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Display and Edit Data Annotations on Properties</a:t>
            </a:r>
          </a:p>
        </p:txBody>
      </p:sp>
      <p:sp>
        <p:nvSpPr>
          <p:cNvPr id="4" name="Rectangle 3"/>
          <p:cNvSpPr/>
          <p:nvPr/>
        </p:nvSpPr>
        <p:spPr>
          <a:xfrm>
            <a:off x="602166" y="1177384"/>
            <a:ext cx="8343051" cy="532453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Photo</a:t>
            </a:r>
          </a:p>
          <a:p>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PhotoID</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string Title { get; set; }</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("Picture")]</a:t>
            </a:r>
          </a:p>
          <a:p>
            <a:r>
              <a:rPr lang="en-GB" sz="2000" b="0" dirty="0">
                <a:highlight>
                  <a:srgbClr val="FFFFFF"/>
                </a:highlight>
                <a:latin typeface="Lucida Sans Unicode" pitchFamily="34" charset="0"/>
                <a:cs typeface="Lucida Sans Unicode" pitchFamily="34" charset="0"/>
              </a:rPr>
              <a:t>   public byte[] </a:t>
            </a:r>
            <a:r>
              <a:rPr lang="en-GB" sz="2000" b="0" dirty="0" err="1">
                <a:highlight>
                  <a:srgbClr val="FFFFFF"/>
                </a:highlight>
                <a:latin typeface="Lucida Sans Unicode" pitchFamily="34" charset="0"/>
                <a:cs typeface="Lucida Sans Unicode" pitchFamily="34" charset="0"/>
              </a:rPr>
              <a:t>PhotoFile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DataType</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DataType.MultilineText</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string Description { get; set; }</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DataType</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DataType.DateTime</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("Created Date")]</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DisplayFormat</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DataFormatString</a:t>
            </a:r>
            <a:r>
              <a:rPr lang="en-GB" sz="2000" b="0" dirty="0">
                <a:highlight>
                  <a:srgbClr val="FFFFFF"/>
                </a:highlight>
                <a:latin typeface="Lucida Sans Unicode" pitchFamily="34" charset="0"/>
                <a:cs typeface="Lucida Sans Unicode" pitchFamily="34" charset="0"/>
              </a:rPr>
              <a:t> = "{0:dd/MM/</a:t>
            </a:r>
            <a:r>
              <a:rPr lang="en-GB" sz="2000" b="0" dirty="0" err="1">
                <a:highlight>
                  <a:srgbClr val="FFFFFF"/>
                </a:highlight>
                <a:latin typeface="Lucida Sans Unicode" pitchFamily="34" charset="0"/>
                <a:cs typeface="Lucida Sans Unicode" pitchFamily="34" charset="0"/>
              </a:rPr>
              <a:t>yy</a:t>
            </a:r>
            <a:r>
              <a:rPr lang="en-GB" sz="2000" b="0" dirty="0">
                <a:highlight>
                  <a:srgbClr val="FFFFFF"/>
                </a:highlight>
                <a:latin typeface="Lucida Sans Unicode" pitchFamily="34" charset="0"/>
                <a:cs typeface="Lucida Sans Unicode" pitchFamily="34" charset="0"/>
              </a:rPr>
              <a:t>}",</a:t>
            </a:r>
            <a:br>
              <a:rPr lang="en-GB" sz="2000" b="0" dirty="0">
                <a:highlight>
                  <a:srgbClr val="FFFFFF"/>
                </a:highlight>
                <a:latin typeface="Lucida Sans Unicode" pitchFamily="34" charset="0"/>
                <a:cs typeface="Lucida Sans Unicode" pitchFamily="34" charset="0"/>
              </a:rPr>
            </a:b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ApplyFormatInEditMode</a:t>
            </a:r>
            <a:r>
              <a:rPr lang="en-GB" sz="2000" b="0" dirty="0">
                <a:highlight>
                  <a:srgbClr val="FFFFFF"/>
                </a:highlight>
                <a:latin typeface="Lucida Sans Unicode" pitchFamily="34" charset="0"/>
                <a:cs typeface="Lucida Sans Unicode" pitchFamily="34" charset="0"/>
              </a:rPr>
              <a:t> = true)]</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DateTime</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CreatedDate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string </a:t>
            </a:r>
            <a:r>
              <a:rPr lang="en-GB" sz="2000" b="0" dirty="0" err="1">
                <a:highlight>
                  <a:srgbClr val="FFFFFF"/>
                </a:highlight>
                <a:latin typeface="Lucida Sans Unicode" pitchFamily="34" charset="0"/>
                <a:cs typeface="Lucida Sans Unicode" pitchFamily="34" charset="0"/>
              </a:rPr>
              <a:t>UserName</a:t>
            </a:r>
            <a:r>
              <a:rPr lang="en-GB" sz="2000" b="0" dirty="0">
                <a:highlight>
                  <a:srgbClr val="FFFFFF"/>
                </a:highlight>
                <a:latin typeface="Lucida Sans Unicode" pitchFamily="34" charset="0"/>
                <a:cs typeface="Lucida Sans Unicode" pitchFamily="34" charset="0"/>
              </a:rPr>
              <a:t> { get; set; }</a:t>
            </a:r>
          </a:p>
          <a:p>
            <a:r>
              <a:rPr lang="en-GB" sz="2000" b="0" dirty="0">
                <a:highlight>
                  <a:srgbClr val="FFFFFF"/>
                </a:highlight>
                <a:latin typeface="Lucida Sans Unicode" pitchFamily="34" charset="0"/>
                <a:cs typeface="Lucida Sans Unicode" pitchFamily="34" charset="0"/>
              </a:rPr>
              <a:t>   public virtual </a:t>
            </a:r>
            <a:r>
              <a:rPr lang="en-GB" sz="2000" b="0" dirty="0" err="1">
                <a:highlight>
                  <a:srgbClr val="FFFFFF"/>
                </a:highlight>
                <a:latin typeface="Lucida Sans Unicode" pitchFamily="34" charset="0"/>
                <a:cs typeface="Lucida Sans Unicode" pitchFamily="34" charset="0"/>
              </a:rPr>
              <a:t>ICollection</a:t>
            </a:r>
            <a:r>
              <a:rPr lang="en-GB" sz="2000" b="0" dirty="0">
                <a:highlight>
                  <a:srgbClr val="FFFFFF"/>
                </a:highlight>
                <a:latin typeface="Lucida Sans Unicode" pitchFamily="34" charset="0"/>
                <a:cs typeface="Lucida Sans Unicode" pitchFamily="34" charset="0"/>
              </a:rPr>
              <a:t>&lt;Comment&gt; </a:t>
            </a:r>
            <a:br>
              <a:rPr lang="en-GB" sz="2000" b="0" dirty="0">
                <a:highlight>
                  <a:srgbClr val="FFFFFF"/>
                </a:highlight>
                <a:latin typeface="Lucida Sans Unicode" pitchFamily="34" charset="0"/>
                <a:cs typeface="Lucida Sans Unicode" pitchFamily="34" charset="0"/>
              </a:rPr>
            </a:br>
            <a:r>
              <a:rPr lang="en-GB" sz="2000" b="0" dirty="0">
                <a:highlight>
                  <a:srgbClr val="FFFFFF"/>
                </a:highlight>
                <a:latin typeface="Lucida Sans Unicode" pitchFamily="34" charset="0"/>
                <a:cs typeface="Lucida Sans Unicode" pitchFamily="34" charset="0"/>
              </a:rPr>
              <a:t>      Comments { get; set; }</a:t>
            </a:r>
          </a:p>
          <a:p>
            <a:r>
              <a:rPr lang="en-GB" sz="2000" b="0" dirty="0">
                <a:highlight>
                  <a:srgbClr val="FFFFFF"/>
                </a:highlight>
                <a:latin typeface="Lucida Sans Unicode" pitchFamily="34" charset="0"/>
                <a:cs typeface="Lucida Sans Unicode"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27e7ef0c-05c1-4e66-ad89-4d3db4eff4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Validating User Input with Data Annotations</a:t>
            </a:r>
          </a:p>
        </p:txBody>
      </p:sp>
      <p:sp>
        <p:nvSpPr>
          <p:cNvPr id="4" name="Rectangle 3"/>
          <p:cNvSpPr/>
          <p:nvPr/>
        </p:nvSpPr>
        <p:spPr>
          <a:xfrm>
            <a:off x="934278" y="1832772"/>
            <a:ext cx="7417242" cy="440120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Person</a:t>
            </a:r>
          </a:p>
          <a:p>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PersonID</a:t>
            </a:r>
            <a:r>
              <a:rPr lang="en-GB" sz="2000" b="0" dirty="0">
                <a:highlight>
                  <a:srgbClr val="FFFFFF"/>
                </a:highlight>
                <a:latin typeface="Lucida Sans Unicode" pitchFamily="34" charset="0"/>
                <a:cs typeface="Lucida Sans Unicode" pitchFamily="34" charset="0"/>
              </a:rPr>
              <a:t> { get; set; }</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[Required(</a:t>
            </a:r>
            <a:r>
              <a:rPr lang="en-GB" sz="2000" b="0" dirty="0" err="1">
                <a:highlight>
                  <a:srgbClr val="FFFFFF"/>
                </a:highlight>
                <a:latin typeface="Lucida Sans Unicode" pitchFamily="34" charset="0"/>
                <a:cs typeface="Lucida Sans Unicode" pitchFamily="34" charset="0"/>
              </a:rPr>
              <a:t>ErrorMessage</a:t>
            </a:r>
            <a:r>
              <a:rPr lang="en-GB" sz="2000" b="0" dirty="0">
                <a:highlight>
                  <a:srgbClr val="FFFFFF"/>
                </a:highlight>
                <a:latin typeface="Lucida Sans Unicode" pitchFamily="34" charset="0"/>
                <a:cs typeface="Lucida Sans Unicode" pitchFamily="34" charset="0"/>
              </a:rPr>
              <a:t>="Please enter a name.")]</a:t>
            </a:r>
          </a:p>
          <a:p>
            <a:r>
              <a:rPr lang="en-GB" sz="2000" b="0" dirty="0">
                <a:highlight>
                  <a:srgbClr val="FFFFFF"/>
                </a:highlight>
                <a:latin typeface="Lucida Sans Unicode" pitchFamily="34" charset="0"/>
                <a:cs typeface="Lucida Sans Unicode" pitchFamily="34" charset="0"/>
              </a:rPr>
              <a:t>   public string Name { get; set; }</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[Range(0, 400)]</a:t>
            </a:r>
          </a:p>
          <a:p>
            <a:r>
              <a:rPr lang="en-GB" sz="2000" b="0" dirty="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Height { get; set; }</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[Required]</a:t>
            </a:r>
          </a:p>
          <a:p>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RegularExpression</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public string </a:t>
            </a:r>
            <a:r>
              <a:rPr lang="en-GB" sz="2000" b="0" dirty="0" err="1">
                <a:highlight>
                  <a:srgbClr val="FFFFFF"/>
                </a:highlight>
                <a:latin typeface="Lucida Sans Unicode" pitchFamily="34" charset="0"/>
                <a:cs typeface="Lucida Sans Unicode" pitchFamily="34" charset="0"/>
              </a:rPr>
              <a:t>EmailAddress</a:t>
            </a:r>
            <a:r>
              <a:rPr lang="en-GB" sz="2000" b="0" dirty="0">
                <a:highlight>
                  <a:srgbClr val="FFFFFF"/>
                </a:highlight>
                <a:latin typeface="Lucida Sans Unicode" pitchFamily="34" charset="0"/>
                <a:cs typeface="Lucida Sans Unicode" pitchFamily="34" charset="0"/>
              </a:rPr>
              <a:t> { get; set; }   </a:t>
            </a:r>
          </a:p>
          <a:p>
            <a:r>
              <a:rPr lang="en-GB" sz="2000" b="0" dirty="0">
                <a:highlight>
                  <a:srgbClr val="FFFFFF"/>
                </a:highlight>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b855ed-5411-4220-9316-5fa20edb0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Model Binders?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Default Controller Action Invoker uses model binders to determine how parameters are passed to actions</a:t>
            </a:r>
          </a:p>
          <a:p>
            <a:r>
              <a:rPr lang="en-US" dirty="0"/>
              <a:t>The Default Model Binder passes parameters by using the following logic:</a:t>
            </a:r>
          </a:p>
          <a:p>
            <a:pPr lvl="1"/>
            <a:r>
              <a:rPr lang="en-US" dirty="0"/>
              <a:t>The binder examines the definition of the action that it must pass parameters to</a:t>
            </a:r>
          </a:p>
          <a:p>
            <a:pPr lvl="1"/>
            <a:r>
              <a:rPr lang="en-US" dirty="0"/>
              <a:t>The binder searches for values in the request that can be passed as parameters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7277ecf-47ed-4750-bd7d-1c2b774802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Extensibility</a:t>
            </a:r>
          </a:p>
        </p:txBody>
      </p:sp>
      <p:sp>
        <p:nvSpPr>
          <p:cNvPr id="4" name="Content Placeholder 2"/>
          <p:cNvSpPr>
            <a:spLocks noGrp="1"/>
          </p:cNvSpPr>
          <p:nvPr/>
        </p:nvSpPr>
        <p:spPr bwMode="auto">
          <a:xfrm>
            <a:off x="458788" y="1333501"/>
            <a:ext cx="8119156" cy="4835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Custom validation data annotations can be used to indicate to MVC how to validate the data a user enters in a form or passes in query strings</a:t>
            </a:r>
          </a:p>
          <a:p>
            <a:r>
              <a:rPr lang="en-US" dirty="0"/>
              <a:t>There are four built-in validation attributes:</a:t>
            </a:r>
          </a:p>
          <a:p>
            <a:pPr lvl="1"/>
            <a:r>
              <a:rPr lang="en-US" sz="2000" dirty="0"/>
              <a:t>Required</a:t>
            </a:r>
          </a:p>
          <a:p>
            <a:pPr lvl="1"/>
            <a:r>
              <a:rPr lang="en-US" sz="2000" dirty="0"/>
              <a:t>Range</a:t>
            </a:r>
          </a:p>
          <a:p>
            <a:pPr lvl="1"/>
            <a:r>
              <a:rPr lang="en-US" sz="2000" dirty="0" err="1"/>
              <a:t>StringLength</a:t>
            </a:r>
            <a:endParaRPr lang="en-US" sz="2000" dirty="0"/>
          </a:p>
          <a:p>
            <a:pPr lvl="1"/>
            <a:r>
              <a:rPr lang="en-US" sz="2000" dirty="0" err="1"/>
              <a:t>RegularExpression</a:t>
            </a:r>
            <a:endParaRPr lang="en-US" dirty="0"/>
          </a:p>
          <a:p>
            <a:pPr marL="0" indent="0">
              <a:buNone/>
            </a:pPr>
            <a:r>
              <a:rPr lang="en-US" dirty="0"/>
              <a:t>A custom model binder ensures that it identifies parameters in a request and passes all of them to the right parameters on the 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fe1af6c-1a76-465b-ba19-3c20ad5fe0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Add a Model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746125" lvl="1" indent="-457200">
              <a:buFont typeface="+mj-lt"/>
              <a:buAutoNum type="arabicPeriod"/>
            </a:pPr>
            <a:r>
              <a:rPr lang="en-US" dirty="0"/>
              <a:t>Create a new ASP.NET MVC 5 web application</a:t>
            </a:r>
          </a:p>
          <a:p>
            <a:pPr marL="746125" lvl="1" indent="-457200">
              <a:buFont typeface="+mj-lt"/>
              <a:buAutoNum type="arabicPeriod"/>
            </a:pPr>
            <a:r>
              <a:rPr lang="en-US" dirty="0"/>
              <a:t>Add a new model class</a:t>
            </a:r>
          </a:p>
          <a:p>
            <a:pPr marL="746125" lvl="1" indent="-457200">
              <a:buFont typeface="+mj-lt"/>
              <a:buAutoNum type="arabicPeriod"/>
            </a:pPr>
            <a:r>
              <a:rPr lang="en-US" dirty="0"/>
              <a:t>Add properties to a model class</a:t>
            </a:r>
          </a:p>
          <a:p>
            <a:pPr marL="746125" lvl="1" indent="-457200">
              <a:buFont typeface="+mj-lt"/>
              <a:buAutoNum type="arabicPeriod"/>
            </a:pPr>
            <a:r>
              <a:rPr lang="en-US" dirty="0"/>
              <a:t>Add data annotations to a model class</a:t>
            </a:r>
          </a:p>
          <a:p>
            <a:pPr marL="746125" lvl="1" indent="-457200">
              <a:buFont typeface="+mj-lt"/>
              <a:buAutoNum type="arabicPeriod"/>
            </a:pPr>
            <a:r>
              <a:rPr lang="en-US" dirty="0"/>
              <a:t>Add and use a custom validator data annotation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15</TotalTime>
  <Words>2146</Words>
  <Application>Microsoft Office PowerPoint</Application>
  <PresentationFormat>Presentación en pantalla (4:3)</PresentationFormat>
  <Paragraphs>235</Paragraphs>
  <Slides>16</Slides>
  <Notes>16</Notes>
  <HiddenSlides>3</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16</vt:i4>
      </vt:variant>
    </vt:vector>
  </HeadingPairs>
  <TitlesOfParts>
    <vt:vector size="26" baseType="lpstr">
      <vt:lpstr>Segoe UI</vt:lpstr>
      <vt:lpstr>Verdana</vt:lpstr>
      <vt:lpstr>Segoe Light</vt:lpstr>
      <vt:lpstr>Arial</vt:lpstr>
      <vt:lpstr>Wingdings</vt:lpstr>
      <vt:lpstr>Segoe UI Light</vt:lpstr>
      <vt:lpstr>Lucida Sans Unicode</vt:lpstr>
      <vt:lpstr>Times New Roman</vt:lpstr>
      <vt:lpstr>Calibri</vt:lpstr>
      <vt:lpstr>Presentation1</vt:lpstr>
      <vt:lpstr>Developing ASP.NET MVC 4 Models</vt:lpstr>
      <vt:lpstr>Developing Models</vt:lpstr>
      <vt:lpstr>Using Display and Edit Data Annotations on Properties</vt:lpstr>
      <vt:lpstr>Validating User Input with Data Annotations</vt:lpstr>
      <vt:lpstr>What Are Model Binders?</vt:lpstr>
      <vt:lpstr>Model Extensibility</vt:lpstr>
      <vt:lpstr>Demonstration: How to Add a Model</vt:lpstr>
      <vt:lpstr>Presentación de PowerPoint</vt:lpstr>
      <vt:lpstr>Presentación de PowerPoint</vt:lpstr>
      <vt:lpstr>Presentación de PowerPoint</vt:lpstr>
      <vt:lpstr>Working with Data</vt:lpstr>
      <vt:lpstr>Connecting to a Database</vt:lpstr>
      <vt:lpstr>The Entity Framework</vt:lpstr>
      <vt:lpstr>Using an Entity Framework Context</vt:lpstr>
      <vt:lpstr>Using LINQ to Entities</vt:lpstr>
      <vt:lpstr>Data Access in Models and Repositories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Module03</dc:title>
  <dc:creator>karthi</dc:creator>
  <cp:lastModifiedBy>Sergio Vargas MCPD</cp:lastModifiedBy>
  <cp:revision>7</cp:revision>
  <dcterms:created xsi:type="dcterms:W3CDTF">2013-03-04T11:03:24Z</dcterms:created>
  <dcterms:modified xsi:type="dcterms:W3CDTF">2018-05-03T03:42:55Z</dcterms:modified>
</cp:coreProperties>
</file>