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6" r:id="rId9"/>
    <p:sldId id="265" r:id="rId10"/>
    <p:sldId id="264" r:id="rId11"/>
    <p:sldId id="263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7D617-CAD7-49BB-926D-82E9EC579363}" v="2" dt="2023-07-28T22:56:26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59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p Buzz" userId="4626aa53a4cfd311" providerId="LiveId" clId="{1B67D617-CAD7-49BB-926D-82E9EC579363}"/>
    <pc:docChg chg="modSld">
      <pc:chgData name="Top Buzz" userId="4626aa53a4cfd311" providerId="LiveId" clId="{1B67D617-CAD7-49BB-926D-82E9EC579363}" dt="2023-07-28T22:57:28.126" v="52" actId="14100"/>
      <pc:docMkLst>
        <pc:docMk/>
      </pc:docMkLst>
      <pc:sldChg chg="addSp modSp mod">
        <pc:chgData name="Top Buzz" userId="4626aa53a4cfd311" providerId="LiveId" clId="{1B67D617-CAD7-49BB-926D-82E9EC579363}" dt="2023-07-28T22:57:28.126" v="52" actId="14100"/>
        <pc:sldMkLst>
          <pc:docMk/>
          <pc:sldMk cId="3919781712" sldId="257"/>
        </pc:sldMkLst>
        <pc:spChg chg="mod">
          <ac:chgData name="Top Buzz" userId="4626aa53a4cfd311" providerId="LiveId" clId="{1B67D617-CAD7-49BB-926D-82E9EC579363}" dt="2023-07-28T22:57:28.126" v="52" actId="14100"/>
          <ac:spMkLst>
            <pc:docMk/>
            <pc:sldMk cId="3919781712" sldId="257"/>
            <ac:spMk id="4" creationId="{84933CE9-C08C-BF03-0C01-F61A91C105B4}"/>
          </ac:spMkLst>
        </pc:spChg>
        <pc:spChg chg="mod">
          <ac:chgData name="Top Buzz" userId="4626aa53a4cfd311" providerId="LiveId" clId="{1B67D617-CAD7-49BB-926D-82E9EC579363}" dt="2023-07-28T22:57:24.047" v="51" actId="14100"/>
          <ac:spMkLst>
            <pc:docMk/>
            <pc:sldMk cId="3919781712" sldId="257"/>
            <ac:spMk id="5" creationId="{C41EE7B2-9000-4BA2-A5C7-7A2D97D50011}"/>
          </ac:spMkLst>
        </pc:spChg>
        <pc:spChg chg="mod">
          <ac:chgData name="Top Buzz" userId="4626aa53a4cfd311" providerId="LiveId" clId="{1B67D617-CAD7-49BB-926D-82E9EC579363}" dt="2023-07-28T22:55:47.676" v="0" actId="208"/>
          <ac:spMkLst>
            <pc:docMk/>
            <pc:sldMk cId="3919781712" sldId="257"/>
            <ac:spMk id="6" creationId="{0FA5E498-767A-CECE-65B6-B2C235249671}"/>
          </ac:spMkLst>
        </pc:spChg>
        <pc:spChg chg="add mod">
          <ac:chgData name="Top Buzz" userId="4626aa53a4cfd311" providerId="LiveId" clId="{1B67D617-CAD7-49BB-926D-82E9EC579363}" dt="2023-07-28T22:57:08.360" v="50" actId="1038"/>
          <ac:spMkLst>
            <pc:docMk/>
            <pc:sldMk cId="3919781712" sldId="257"/>
            <ac:spMk id="7" creationId="{05B3C3CC-F805-85C7-0284-938C37C4E54F}"/>
          </ac:spMkLst>
        </pc:spChg>
        <pc:spChg chg="add mod">
          <ac:chgData name="Top Buzz" userId="4626aa53a4cfd311" providerId="LiveId" clId="{1B67D617-CAD7-49BB-926D-82E9EC579363}" dt="2023-07-28T22:57:02.121" v="45" actId="1038"/>
          <ac:spMkLst>
            <pc:docMk/>
            <pc:sldMk cId="3919781712" sldId="257"/>
            <ac:spMk id="8" creationId="{5826156E-B65B-19A9-3000-66BB110164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3DAEB-B2EA-4362-90FA-35EE45B2948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9DE93-15AB-47D9-A742-6982AD38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 130 products that have been ordered a minimum of 10 times, indicating their popularity and demand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promotion and marketing strategies that capitalize on the popularity of these products to drive further sales.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nsure sufficient stock availability for these products with high order frequencies to avoid stock outs.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need to 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ngage with customers who have ordered these products to gather feedback and build strong customer relationships.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10,494 customers who have placed orders after the year 2021, indicating recent engagement with the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 the distribution of their occupations helps in understanding the demographics of customers contributing to post-2021 orders.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170 products that have been ordered a minimum of 5 times, indicative of their popularity and demand.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 into the popularity of these products can guide marketing efforts and promotional campaigns.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9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6 products within the "Clothing" category whose names start with the letters "C" or "H," meeting the specified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0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130 products that have been ordered in either the 'United States' or "Australia," indicating their popularity and demand in these regions.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recommend that we design marketing campaigns that highlight these products to resonate with customers in the 'United States' and "Australia."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6,626 customers whose total order amounts exceed the calculated average, indicating higher-than-average engagement. This demonstrate loyalty and engagement with the business.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5 customers potentially represent valuable contributors to the business revenue and customer base.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 and appreciate the loyalty of these top customers to foster continued engagement.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personalized offers and incentives to further enhance loyalty and customer lifetime value.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11,957 customers who have placed orders within the last 6 months, indicating recent engagement with the project.</a:t>
            </a:r>
          </a:p>
          <a:p>
            <a:r>
              <a:rPr lang="en-US" dirty="0" smtClean="0"/>
              <a:t>Recommendation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retention strategies that cater to the preferences and needs of customers who have engaged in the last 6 months. Engaging with recent customers can lead to higher customer retention rates and continued engagement.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7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customers are prime candidates for personalized outreach efforts to strengthen customer relationships.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Reaching out to these high-revenue customers can foster loyalty and further engagement with the project.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personalized communication strategies for each of these top customers to acknowledge their value and offer tailored services.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offering exclusive offers or rewards to these high-revenue customers as a token of appreciation.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these interactions to collect feedback, suggestions, and insights for continuous improvement.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gain a holistic perspective on the project's performance and trends, I have combined sales data from the years 2020, 2021, and 2022 into a single consolidated dataset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comprehensive insights, enhanced accuracy and efficient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analysis revealed a total of 17 customers who have placed orders with a combined value surpassing $10,000. Identifying these customers give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insight 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value by recognizing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high-value customers which allows for tailored engagement strategies to maintain their loyalty and encourage repeat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customers that play a substantial role in revenue generation, underscoring the importance of nurturing these relationships.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the findings, I propose the following recommendations: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personalized communication and offers for these customers to enhance their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retention strategies to retain and nurture these valuable customers, ensuring a long-lasting partnership.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their spending behavior to identify upselling and cross-selling opportunities, driving additional revenue.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dataset comprises 3 distinct product categories, each contributing to the project's overall revenue.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‘Bikes’ is seen to generate the most revenue.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 ordered product is known to be ‘Accessories’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concluded that there is no correlation between order and revenue by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‘Accessories’ with low revenue despite a considerable number of orders indicate opportunities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selling price across all products in the dataset was calculated to be $714.44.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comparing individual product selling prices to the calculated average, we identified 98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 that boast a selling price greater than the average.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 the categorization of these products shed light on the balance between quality, features, and pricing within specific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products can serve as differentiators, highlighting unique value propositions in the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total of 1,499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have placed orders within the region of "Canada.“ This signifies the project's reach and traction in this specific region.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names provides insights into specific individuals engaging with the project's offerings in Canada.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analysis will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to 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tilize customer feedback and behavior analysis to tailor product offerings and services to the specific needs of the Canadian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products indicate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areas of concern in terms of product quality, customer satisfaction, or other factors.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onduct a detailed investigation into the reasons behind the high returns of these products to address potential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 with relevant teams to improve the quality, design, or functionality of the products with high return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Proactively communicate with customers who have returned these products to gather feedback and demonstrate commitment to their satisfaction.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identified 51 customers who have engaged with the project by placing orders in more than one territory.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Recognizing these customers who engage across different territories highlights the project's appeal beyond specific regions. 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 products or services between territories and encourage similar behavior in other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9DE93-15AB-47D9-A742-6982AD38B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69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6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99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2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1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4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95B4-B6FF-4413-9D08-535F678D85F9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0BDB13-B004-43FF-8486-9C6C45384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6A81905-F480-46A4-BC10-215D24EA1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05190-EB93-535C-23A6-EAE7A0C7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0136" y="571500"/>
            <a:ext cx="6172907" cy="2731537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COMPREHENSIVE </a:t>
            </a:r>
            <a:r>
              <a:rPr lang="en-US" sz="6600" b="1" dirty="0">
                <a:solidFill>
                  <a:schemeClr val="bg1"/>
                </a:solidFill>
              </a:rPr>
              <a:t>BUSINESS ANALYSIS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64F1A0-6E61-B531-62EC-6FC278C9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330" y="3975652"/>
            <a:ext cx="1878766" cy="450574"/>
          </a:xfrm>
        </p:spPr>
        <p:txBody>
          <a:bodyPr>
            <a:no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SQL and Tableau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="" xmlns:a16="http://schemas.microsoft.com/office/drawing/2014/main" id="{36FD4D9D-3784-41E8-8405-A42B72F51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09811DF6-66E4-43D5-B564-3151796531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="" xmlns:a16="http://schemas.microsoft.com/office/drawing/2014/main" id="{BDDC2DD8-8471-AAF0-733D-3F8AC11BE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806B1DA8-A862-9067-4EF5-F4B80C36F5A2}"/>
              </a:ext>
            </a:extLst>
          </p:cNvPr>
          <p:cNvSpPr txBox="1">
            <a:spLocks/>
          </p:cNvSpPr>
          <p:nvPr/>
        </p:nvSpPr>
        <p:spPr>
          <a:xfrm>
            <a:off x="9899375" y="6149009"/>
            <a:ext cx="2292626" cy="629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Grace </a:t>
            </a:r>
            <a:r>
              <a:rPr lang="en-US" sz="1800" dirty="0" err="1" smtClean="0">
                <a:solidFill>
                  <a:schemeClr val="bg1"/>
                </a:solidFill>
              </a:rPr>
              <a:t>Adekoyejo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88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7: Retrieve </a:t>
            </a:r>
            <a:r>
              <a:rPr lang="en-US" dirty="0"/>
              <a:t>the product names and their corresponding sub-categories for </a:t>
            </a:r>
            <a:r>
              <a:rPr lang="en-US" dirty="0" smtClean="0"/>
              <a:t>products </a:t>
            </a:r>
            <a:r>
              <a:rPr lang="en-US" dirty="0"/>
              <a:t>that have been ordered at least 10 times.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0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8: </a:t>
            </a:r>
            <a:r>
              <a:rPr lang="en-US" dirty="0"/>
              <a:t>List the customer names who have placed orders after 2021. What is the </a:t>
            </a:r>
          </a:p>
          <a:p>
            <a:r>
              <a:rPr lang="en-US" dirty="0" smtClean="0"/>
              <a:t>distribution </a:t>
            </a:r>
            <a:r>
              <a:rPr lang="en-US" dirty="0"/>
              <a:t>of their occupation?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9: Get </a:t>
            </a:r>
            <a:r>
              <a:rPr lang="en-US" dirty="0"/>
              <a:t>a list of products and their corresponding order quantities for products </a:t>
            </a:r>
          </a:p>
          <a:p>
            <a:r>
              <a:rPr lang="en-US" dirty="0" smtClean="0"/>
              <a:t>that </a:t>
            </a:r>
            <a:r>
              <a:rPr lang="en-US" dirty="0"/>
              <a:t>have been ordered at least 5 times.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0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827044" y="280324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10: </a:t>
            </a:r>
            <a:r>
              <a:rPr lang="en-US" dirty="0"/>
              <a:t>Retrieve the product names that start with the letter "C" or “H” and are </a:t>
            </a:r>
          </a:p>
          <a:p>
            <a:r>
              <a:rPr lang="en-US" dirty="0" smtClean="0"/>
              <a:t>from </a:t>
            </a:r>
            <a:r>
              <a:rPr lang="en-US" dirty="0"/>
              <a:t>the "Clothing" category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1222310"/>
            <a:ext cx="5604588" cy="5122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1222310"/>
            <a:ext cx="5604591" cy="51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11: </a:t>
            </a:r>
            <a:r>
              <a:rPr lang="en-US" dirty="0"/>
              <a:t>--Retrieve the product names that have been ordered in the ‘United States’ </a:t>
            </a:r>
            <a:r>
              <a:rPr lang="en-US" dirty="0" smtClean="0"/>
              <a:t>or </a:t>
            </a:r>
            <a:r>
              <a:rPr lang="en-US" dirty="0"/>
              <a:t>"Australia"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" y="1222310"/>
            <a:ext cx="11800897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12: Find </a:t>
            </a:r>
            <a:r>
              <a:rPr lang="en-US" dirty="0"/>
              <a:t>the customer names who have placed orders with a total amount </a:t>
            </a:r>
          </a:p>
          <a:p>
            <a:r>
              <a:rPr lang="en-US" dirty="0" smtClean="0"/>
              <a:t>greater </a:t>
            </a:r>
            <a:r>
              <a:rPr lang="en-US" dirty="0"/>
              <a:t>than the average total amount of orders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13:</a:t>
            </a:r>
            <a:r>
              <a:rPr lang="en-US" dirty="0"/>
              <a:t>Retrieve the top 5 customers who have placed the highest number of orders, </a:t>
            </a:r>
            <a:r>
              <a:rPr lang="en-US" dirty="0" smtClean="0"/>
              <a:t>along </a:t>
            </a:r>
            <a:r>
              <a:rPr lang="en-US" dirty="0"/>
              <a:t>with their order counts.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6202017" cy="5635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9" y="910838"/>
            <a:ext cx="5952661" cy="59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14:</a:t>
            </a:r>
            <a:r>
              <a:rPr lang="en-US" dirty="0"/>
              <a:t>-List the customers who have placed orders within the last 6 months</a:t>
            </a:r>
          </a:p>
          <a:p>
            <a:r>
              <a:rPr lang="en-US" dirty="0" smtClean="0"/>
              <a:t>consider </a:t>
            </a:r>
            <a:r>
              <a:rPr lang="en-US" dirty="0"/>
              <a:t>the last date in the data)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15:- </a:t>
            </a:r>
            <a:r>
              <a:rPr lang="en-US" dirty="0"/>
              <a:t>--We want to reach out to our best customers in 2022. Can you get emails of </a:t>
            </a:r>
            <a:r>
              <a:rPr lang="en-US" dirty="0" smtClean="0"/>
              <a:t>Top </a:t>
            </a:r>
            <a:r>
              <a:rPr lang="en-US" dirty="0"/>
              <a:t>50 customers based on revenue?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8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11880711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Through comprehensive analysis of customer data, product performance, and market engagement, this report presents a nuanced understanding of our project's dynamics. Insights into customer behaviors, product popularity, and regional preferences guide strategic decision-making. Leveraging this knowledge, we can optimize marketing efforts, enhance customer relationships, and drive growth. By acting on these insights, we position ourselves for sustained success in an ever-evolving landscape.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0984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11897828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This </a:t>
            </a:r>
            <a:r>
              <a:rPr lang="en-US" sz="2800" dirty="0"/>
              <a:t>analysis aims to provide a comprehensive understanding of </a:t>
            </a:r>
            <a:r>
              <a:rPr lang="en-US" sz="2800" dirty="0" smtClean="0"/>
              <a:t>a business project </a:t>
            </a:r>
            <a:r>
              <a:rPr lang="en-US" sz="2800" dirty="0"/>
              <a:t>strengths and areas for improvement. It serves as a springboard for strategic decisions that can optimize resource allocation, enhance customer satisfaction, and drive financial growth.</a:t>
            </a:r>
          </a:p>
          <a:p>
            <a:r>
              <a:rPr lang="en-US" sz="2800" dirty="0"/>
              <a:t>In the subsequent sections, we will delve into the dataset, employing a blend of descriptive, exploratory, and inferential techniques to derive actionable insights. The culmination of these efforts promises to illuminate the project's trajectory and empower stakeholders to make informed, data-driven choices.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783771" y="211305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1978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QUESTIONS: </a:t>
            </a:r>
            <a:r>
              <a:rPr lang="en-US" sz="2800" dirty="0"/>
              <a:t>COMBINE ALL SALES RECORD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09"/>
            <a:ext cx="12192000" cy="5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428794" y="1222310"/>
            <a:ext cx="5604591" cy="509256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Question 1:Retrieve the customers who have placed orders with a total amount greater than $10000.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10"/>
            <a:ext cx="5604589" cy="5092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6" y="1218418"/>
            <a:ext cx="5604590" cy="50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Question2. </a:t>
            </a:r>
            <a:r>
              <a:rPr lang="en-US" dirty="0"/>
              <a:t>Retrieve the total revenue and total orders generated by each product category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09"/>
            <a:ext cx="5809861" cy="5635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1222308"/>
            <a:ext cx="2842616" cy="5122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0" y="1222308"/>
            <a:ext cx="2761975" cy="51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QUESTIONS3: </a:t>
            </a:r>
            <a:r>
              <a:rPr lang="en-US" dirty="0" smtClean="0"/>
              <a:t>Retrieve </a:t>
            </a:r>
            <a:r>
              <a:rPr lang="en-US" dirty="0"/>
              <a:t>the names of products, sub-categories and their categories for </a:t>
            </a:r>
          </a:p>
          <a:p>
            <a:r>
              <a:rPr lang="en-US" dirty="0" smtClean="0"/>
              <a:t>products </a:t>
            </a:r>
            <a:r>
              <a:rPr lang="en-US" dirty="0"/>
              <a:t>with a selling price greater than the average selling price of all </a:t>
            </a:r>
          </a:p>
          <a:p>
            <a:r>
              <a:rPr lang="en-US" dirty="0" smtClean="0"/>
              <a:t>products.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Question4: </a:t>
            </a:r>
            <a:r>
              <a:rPr lang="en-US" dirty="0"/>
              <a:t>How many customers have placed orders in “Canada”? List the customer names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11"/>
            <a:ext cx="5604589" cy="28216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4043967"/>
            <a:ext cx="5604589" cy="2976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4" y="1222310"/>
            <a:ext cx="5557935" cy="23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8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QUESTIONS5: Find </a:t>
            </a:r>
            <a:r>
              <a:rPr lang="en-US" dirty="0"/>
              <a:t>the 10 products that have been returned the most. How much money </a:t>
            </a:r>
          </a:p>
          <a:p>
            <a:r>
              <a:rPr lang="en-US" dirty="0" smtClean="0"/>
              <a:t>was </a:t>
            </a:r>
            <a:r>
              <a:rPr lang="en-US" dirty="0"/>
              <a:t>generated by these products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192372"/>
            <a:ext cx="5604589" cy="2912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4104620"/>
            <a:ext cx="5604589" cy="2753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40" y="1222310"/>
            <a:ext cx="5604590" cy="2514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8" y="3860800"/>
            <a:ext cx="5604591" cy="24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6: </a:t>
            </a:r>
            <a:r>
              <a:rPr lang="en-US" dirty="0"/>
              <a:t>Get a list of customers who have placed orders in more than one territory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10"/>
            <a:ext cx="12192000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0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1533</Words>
  <Application>Microsoft Office PowerPoint</Application>
  <PresentationFormat>Widescreen</PresentationFormat>
  <Paragraphs>143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COMPREHENSIVE BUSINESS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LEARNCAMP</dc:title>
  <dc:creator>Top Buzz</dc:creator>
  <cp:lastModifiedBy>Microsoft account</cp:lastModifiedBy>
  <cp:revision>54</cp:revision>
  <dcterms:created xsi:type="dcterms:W3CDTF">2023-07-28T22:44:38Z</dcterms:created>
  <dcterms:modified xsi:type="dcterms:W3CDTF">2023-08-28T00:21:00Z</dcterms:modified>
</cp:coreProperties>
</file>