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70" r:id="rId8"/>
    <p:sldId id="268" r:id="rId9"/>
    <p:sldId id="269" r:id="rId10"/>
    <p:sldId id="271" r:id="rId11"/>
    <p:sldId id="272" r:id="rId12"/>
    <p:sldId id="276" r:id="rId13"/>
    <p:sldId id="277" r:id="rId14"/>
    <p:sldId id="274" r:id="rId15"/>
    <p:sldId id="278" r:id="rId16"/>
    <p:sldId id="273" r:id="rId17"/>
    <p:sldId id="275" r:id="rId18"/>
    <p:sldId id="25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k" initials="a" lastIdx="1" clrIdx="0">
    <p:extLst>
      <p:ext uri="{19B8F6BF-5375-455C-9EA6-DF929625EA0E}">
        <p15:presenceInfo xmlns:p15="http://schemas.microsoft.com/office/powerpoint/2012/main" userId="adel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13CBC-F8D4-471F-A635-765A1824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F3B495-A5E7-49DF-91E5-800E82E77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61E8CB-C6FA-45A0-A973-695BC2DE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4E95E2-CFEB-43BA-9440-2DCC4D4E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116C7-869F-41B4-8939-3CE83491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02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5932B-F109-43A5-B0D7-E121CD63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A7555B-83BC-4D58-B4FF-F8760DA3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C185C-FE18-414D-A134-6BBA8211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78C7B5-4A8E-4B3E-9DF3-3BEE607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E84DC-4F02-41BB-A203-BAB462E9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8E1A2F-A62E-4710-AD46-637B0E0B4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092B76-3C3D-4CFB-8D6D-809A5467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04D46-5338-44D7-8F86-41BFDF9A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63A3F3-8DB4-4892-AC45-F4A006A3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C916C-888B-4A03-BEC7-13AE0731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14298-7B57-44DB-BECE-9ABB66E1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340D2-6882-4FFB-BDEE-EA5A427E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F0048-6F60-4739-B2F1-97E2E51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D1A61-7565-4C14-9B0D-02F3F8B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DD4A4E-3051-4009-BC65-700AFB77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3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D40BA-9935-450A-8F54-D80DCEA6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61CD2-8EFC-491D-9107-5E147960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40E54-3345-46C0-AB70-5C132A2E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2E28E9-547C-4137-BEA5-0DF93D8F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55437-C752-46A5-9773-EDC0917B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8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F394-50F0-4E22-A045-FC642147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624B2-0170-4477-B222-EEDAC77A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9A8F9E-8810-4796-A2EF-CEB7B376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4325C2-B220-4956-83FB-8273CDE9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D9041-84C2-4551-A67D-2FC53169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DFF72-710B-433C-A87C-EBDF16BB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1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6DD0E-F03F-4B6B-B12F-41D1CDAC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9139D-BF1D-49E6-B459-C9EF5D89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4687C0-D829-46BB-AB93-17F30B4BE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03E470-8BD6-41C2-8E59-845C4FEE4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7E75BF-091B-465C-9D34-B1E151E06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E442B9-E348-4877-9755-1ADC6F40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58C8FA-734A-46A6-A250-FD250DF6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EE009-224B-420E-BEF6-C2EBA40D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9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C5A45-5AA3-41A9-9901-E2C0488B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689C20-211E-4066-93EC-0FF7D1BB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5C6F75-0FAF-4277-96A0-8167AC72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C73D20-B829-4CE9-8F5B-13A25DC8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DC4EBF-FCDE-4C43-94D9-DC82EAC0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70B719-5177-4217-80E6-577E605D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D01BD0-49B1-4983-8403-C279AC8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E096F-F0DD-4ABD-A2C0-C762159F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744A8-6CBF-4C59-8611-C9A66AA5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3A44DD-6241-494A-B909-5F3C77E4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DE1B09-3528-4FC2-88BB-E34A1581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7D83A3-9B58-4661-A390-8E8A8E29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5B37F9-0085-4273-B617-5B8600CA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0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B6436-8B42-44FD-B1FB-FC322159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CBFAE-D556-4CCE-8B72-AE252289F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66B6D7-C147-457B-A358-7EFE4FEC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29C246-58FA-4800-A78F-3B319AA2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B9BBA-BC59-47CC-A1F5-3F2ECEB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124AD-8844-4404-8D5F-E664EB95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E79830-1A1F-4232-9985-EF8FA3D1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0AA00-0F0D-4DA8-A34F-2C24EECB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A81542-BFF0-4267-99DC-7178A5638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F947-BB7B-4636-84E7-B27D2506F70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1BEEB-10CC-4068-82E6-D8EF6A77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21EDB-71F5-4E15-A809-97E952CE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D41E-74C2-48FF-89F3-CF2430B88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62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qplay.org/" TargetMode="External"/><Relationship Id="rId2" Type="http://schemas.openxmlformats.org/officeDocument/2006/relationships/hyperlink" Target="https://stedolan.github.io/jq/manu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upe-dvf.fr/vademecum-fiche-n1-quest-ce-que-dvf/" TargetMode="External"/><Relationship Id="rId7" Type="http://schemas.openxmlformats.org/officeDocument/2006/relationships/hyperlink" Target="https://www.data.gouv.fr/fr/reuses/micro-api-dvf-demande-de-valeurs-foncieres/" TargetMode="External"/><Relationship Id="rId2" Type="http://schemas.openxmlformats.org/officeDocument/2006/relationships/hyperlink" Target="https://www.legifrance.gouv.fr/affichTexte.do?cidTexte=JORFTEXT000037884472&amp;categorieLien=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talab.gouv.fr/ce-que-nous-avons-appris-avec-dvf" TargetMode="External"/><Relationship Id="rId5" Type="http://schemas.openxmlformats.org/officeDocument/2006/relationships/hyperlink" Target="https://app.dvf.etalab.gouv.fr/" TargetMode="External"/><Relationship Id="rId4" Type="http://schemas.openxmlformats.org/officeDocument/2006/relationships/hyperlink" Target="https://www.data.gouv.fr/fr/datasets/demandes-de-valeurs-foncier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ageant, eau, piscine, bateau&#10;&#10;Description générée automatiquement">
            <a:extLst>
              <a:ext uri="{FF2B5EF4-FFF2-40B4-BE49-F238E27FC236}">
                <a16:creationId xmlns:a16="http://schemas.microsoft.com/office/drawing/2014/main" id="{2227E0BD-7065-4E37-B00D-257DB3D77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6EB78-9C46-4F94-9B40-ACD0A6D1D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Script Bash </a:t>
            </a:r>
            <a:r>
              <a:rPr lang="fr-FR" sz="4000" dirty="0"/>
              <a:t>prix du m² par ville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A221D5-C7B6-4A03-81E7-ECD22A9E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2000" dirty="0"/>
              <a:t>Via la base de données des valeurs foncières de la DGFIP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125A71D-3C6E-42B1-85E7-AF807156934A}"/>
              </a:ext>
            </a:extLst>
          </p:cNvPr>
          <p:cNvSpPr txBox="1"/>
          <p:nvPr/>
        </p:nvSpPr>
        <p:spPr>
          <a:xfrm>
            <a:off x="255279" y="6391176"/>
            <a:ext cx="130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SAADA Adel</a:t>
            </a:r>
          </a:p>
        </p:txBody>
      </p:sp>
    </p:spTree>
    <p:extLst>
      <p:ext uri="{BB962C8B-B14F-4D97-AF65-F5344CB8AC3E}">
        <p14:creationId xmlns:p14="http://schemas.microsoft.com/office/powerpoint/2010/main" val="376736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67" y="2483458"/>
            <a:ext cx="3494362" cy="1891083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 retour d’Etalab sur leur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756ED0-6D13-450B-B704-0607932A68A7}"/>
              </a:ext>
            </a:extLst>
          </p:cNvPr>
          <p:cNvSpPr txBox="1"/>
          <p:nvPr/>
        </p:nvSpPr>
        <p:spPr>
          <a:xfrm>
            <a:off x="5197642" y="1166841"/>
            <a:ext cx="5903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Succès : </a:t>
            </a:r>
          </a:p>
          <a:p>
            <a:endParaRPr lang="fr-FR" dirty="0"/>
          </a:p>
          <a:p>
            <a:r>
              <a:rPr lang="fr-FR" dirty="0"/>
              <a:t>Plus d’un million de visites en moins de deux semaines (à la mise en ligne du site web)</a:t>
            </a:r>
          </a:p>
          <a:p>
            <a:endParaRPr lang="fr-FR" dirty="0"/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technologies utilisées :</a:t>
            </a:r>
          </a:p>
          <a:p>
            <a:endParaRPr lang="fr-FR" dirty="0"/>
          </a:p>
          <a:p>
            <a:r>
              <a:rPr lang="fr-FR" dirty="0"/>
              <a:t>	Vue.js (Front)</a:t>
            </a:r>
          </a:p>
          <a:p>
            <a:r>
              <a:rPr lang="fr-FR" dirty="0"/>
              <a:t>	Python 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  <a:p>
            <a:r>
              <a:rPr lang="fr-FR" dirty="0"/>
              <a:t>	PostgreSQL (stockage base de données)</a:t>
            </a:r>
          </a:p>
          <a:p>
            <a:endParaRPr lang="fr-FR" dirty="0"/>
          </a:p>
          <a:p>
            <a:r>
              <a:rPr lang="fr-FR" dirty="0"/>
              <a:t>Volonté de rendre le code public pour l’améliorer. (</a:t>
            </a:r>
            <a:r>
              <a:rPr lang="fr-FR" dirty="0" err="1"/>
              <a:t>github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plus long terme ?</a:t>
            </a:r>
          </a:p>
          <a:p>
            <a:endParaRPr lang="fr-FR" dirty="0"/>
          </a:p>
          <a:p>
            <a:r>
              <a:rPr lang="fr-FR" dirty="0"/>
              <a:t>Croiser les données DVF avec d’autres données</a:t>
            </a:r>
          </a:p>
        </p:txBody>
      </p:sp>
    </p:spTree>
    <p:extLst>
      <p:ext uri="{BB962C8B-B14F-4D97-AF65-F5344CB8AC3E}">
        <p14:creationId xmlns:p14="http://schemas.microsoft.com/office/powerpoint/2010/main" val="39134921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67" y="2483458"/>
            <a:ext cx="3494362" cy="1891083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Une API à disposition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84448F-A599-4EBC-86AD-AF301074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17" y="956523"/>
            <a:ext cx="4248535" cy="5190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1335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67" y="2483458"/>
            <a:ext cx="3494362" cy="1891083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Commande </a:t>
            </a:r>
            <a:r>
              <a:rPr lang="fr-FR" dirty="0" err="1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jq</a:t>
            </a:r>
            <a:endParaRPr lang="fr-FR" dirty="0">
              <a:solidFill>
                <a:schemeClr val="accent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3AE3D5-06A7-4829-ACD2-F9BE7B68EE75}"/>
              </a:ext>
            </a:extLst>
          </p:cNvPr>
          <p:cNvSpPr txBox="1"/>
          <p:nvPr/>
        </p:nvSpPr>
        <p:spPr>
          <a:xfrm>
            <a:off x="5323839" y="941672"/>
            <a:ext cx="5582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Manipuler facilement du JSON en ligne de commande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https://stedolan.github.io/jq/manual/</a:t>
            </a:r>
            <a:endParaRPr lang="fr-FR" dirty="0"/>
          </a:p>
          <a:p>
            <a:endParaRPr lang="fr-FR" dirty="0"/>
          </a:p>
          <a:p>
            <a:r>
              <a:rPr lang="fr-FR" dirty="0"/>
              <a:t>Test en ligne avec </a:t>
            </a:r>
            <a:r>
              <a:rPr lang="fr-FR" dirty="0">
                <a:hlinkClick r:id="rId3"/>
              </a:rPr>
              <a:t>https://jqplay.org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D654B1-6242-46E6-B132-FB1C018A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34" y="2567678"/>
            <a:ext cx="6625599" cy="32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1193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4250B-DAF6-49E5-88D3-96E659FB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27" y="2766218"/>
            <a:ext cx="9885145" cy="1325563"/>
          </a:xfrm>
        </p:spPr>
        <p:txBody>
          <a:bodyPr/>
          <a:lstStyle/>
          <a:p>
            <a:r>
              <a:rPr lang="fr-FR" dirty="0"/>
              <a:t>Utilisation de la commande pour le script</a:t>
            </a:r>
          </a:p>
        </p:txBody>
      </p:sp>
    </p:spTree>
    <p:extLst>
      <p:ext uri="{BB962C8B-B14F-4D97-AF65-F5344CB8AC3E}">
        <p14:creationId xmlns:p14="http://schemas.microsoft.com/office/powerpoint/2010/main" val="35980441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7C19022-A930-423A-89D6-73B2652352BA}"/>
              </a:ext>
            </a:extLst>
          </p:cNvPr>
          <p:cNvSpPr/>
          <p:nvPr/>
        </p:nvSpPr>
        <p:spPr>
          <a:xfrm>
            <a:off x="11366079" y="299867"/>
            <a:ext cx="841971" cy="35136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E0FE0E-6C42-4F74-A1A0-C37A5839B810}"/>
              </a:ext>
            </a:extLst>
          </p:cNvPr>
          <p:cNvSpPr/>
          <p:nvPr/>
        </p:nvSpPr>
        <p:spPr>
          <a:xfrm>
            <a:off x="11359645" y="641707"/>
            <a:ext cx="832355" cy="621629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9F143D-AB97-4969-936E-2B9A67D8B5AC}"/>
              </a:ext>
            </a:extLst>
          </p:cNvPr>
          <p:cNvSpPr/>
          <p:nvPr/>
        </p:nvSpPr>
        <p:spPr>
          <a:xfrm>
            <a:off x="9133039" y="279132"/>
            <a:ext cx="2251853" cy="65788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4D3845-C6B9-4315-9AB7-1060C4320C6B}"/>
              </a:ext>
            </a:extLst>
          </p:cNvPr>
          <p:cNvSpPr/>
          <p:nvPr/>
        </p:nvSpPr>
        <p:spPr>
          <a:xfrm>
            <a:off x="5205556" y="306238"/>
            <a:ext cx="3929840" cy="65497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rectangle 43">
            <a:extLst>
              <a:ext uri="{FF2B5EF4-FFF2-40B4-BE49-F238E27FC236}">
                <a16:creationId xmlns:a16="http://schemas.microsoft.com/office/drawing/2014/main" id="{1B488EB4-ABC2-48A5-87D0-7E169A24D0BC}"/>
              </a:ext>
            </a:extLst>
          </p:cNvPr>
          <p:cNvSpPr/>
          <p:nvPr/>
        </p:nvSpPr>
        <p:spPr>
          <a:xfrm rot="10800000">
            <a:off x="1408871" y="310164"/>
            <a:ext cx="1252574" cy="455673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77E3F9-DB24-42F5-925B-4E92D797DD02}"/>
              </a:ext>
            </a:extLst>
          </p:cNvPr>
          <p:cNvSpPr/>
          <p:nvPr/>
        </p:nvSpPr>
        <p:spPr>
          <a:xfrm>
            <a:off x="2643037" y="310164"/>
            <a:ext cx="2562519" cy="65399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A0B3B3-362B-4A5D-9B39-2A6D4EB2C697}"/>
              </a:ext>
            </a:extLst>
          </p:cNvPr>
          <p:cNvSpPr/>
          <p:nvPr/>
        </p:nvSpPr>
        <p:spPr>
          <a:xfrm>
            <a:off x="1285875" y="941866"/>
            <a:ext cx="1357162" cy="590827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rectangle 38">
            <a:extLst>
              <a:ext uri="{FF2B5EF4-FFF2-40B4-BE49-F238E27FC236}">
                <a16:creationId xmlns:a16="http://schemas.microsoft.com/office/drawing/2014/main" id="{EDEAD4C3-3569-4572-AC5F-7178D833BEAD}"/>
              </a:ext>
            </a:extLst>
          </p:cNvPr>
          <p:cNvSpPr/>
          <p:nvPr/>
        </p:nvSpPr>
        <p:spPr>
          <a:xfrm>
            <a:off x="1357162" y="310166"/>
            <a:ext cx="1285875" cy="341066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7BFC5B-7144-4267-A572-25E8164EAB7F}"/>
              </a:ext>
            </a:extLst>
          </p:cNvPr>
          <p:cNvSpPr/>
          <p:nvPr/>
        </p:nvSpPr>
        <p:spPr>
          <a:xfrm>
            <a:off x="0" y="279133"/>
            <a:ext cx="1357162" cy="65710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74BF1C9-E075-4372-B3F9-1432A7C2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3"/>
            <a:ext cx="12192000" cy="32166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C6E911E-04F4-40F7-8316-7485F949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" y="641708"/>
            <a:ext cx="2571750" cy="610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581931D-401F-43E8-8AFB-C0ACF518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748" y="641707"/>
            <a:ext cx="1514475" cy="61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1CA9FC-A0E5-4000-B94B-506DDFA4D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026" y="651232"/>
            <a:ext cx="1533525" cy="615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781D937-AB1A-416E-80A4-DD577B8BC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9645" y="655994"/>
            <a:ext cx="685800" cy="614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5BA709B9-A95D-4E07-9D07-3C7F4E600107}"/>
              </a:ext>
            </a:extLst>
          </p:cNvPr>
          <p:cNvSpPr/>
          <p:nvPr/>
        </p:nvSpPr>
        <p:spPr>
          <a:xfrm>
            <a:off x="2701350" y="2887579"/>
            <a:ext cx="802787" cy="100102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CD3EF385-87E4-4F90-A5E0-28229AB71CB8}"/>
              </a:ext>
            </a:extLst>
          </p:cNvPr>
          <p:cNvSpPr/>
          <p:nvPr/>
        </p:nvSpPr>
        <p:spPr>
          <a:xfrm>
            <a:off x="5305968" y="2928483"/>
            <a:ext cx="802787" cy="1001027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4D08379A-ED28-4560-85F1-349AF492B7DB}"/>
              </a:ext>
            </a:extLst>
          </p:cNvPr>
          <p:cNvSpPr/>
          <p:nvPr/>
        </p:nvSpPr>
        <p:spPr>
          <a:xfrm>
            <a:off x="8295793" y="2928484"/>
            <a:ext cx="802787" cy="100102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78AE85DF-FB19-4223-8914-D28EB4D0F1A0}"/>
              </a:ext>
            </a:extLst>
          </p:cNvPr>
          <p:cNvSpPr/>
          <p:nvPr/>
        </p:nvSpPr>
        <p:spPr>
          <a:xfrm>
            <a:off x="10431719" y="2928484"/>
            <a:ext cx="802787" cy="1001027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87479BC-770C-4AF6-B16B-49119EEDAB09}"/>
              </a:ext>
            </a:extLst>
          </p:cNvPr>
          <p:cNvSpPr/>
          <p:nvPr/>
        </p:nvSpPr>
        <p:spPr>
          <a:xfrm>
            <a:off x="321564" y="86343"/>
            <a:ext cx="929720" cy="33154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45C396-68A3-4A66-BAA7-04C73CD47B68}"/>
              </a:ext>
            </a:extLst>
          </p:cNvPr>
          <p:cNvSpPr/>
          <p:nvPr/>
        </p:nvSpPr>
        <p:spPr>
          <a:xfrm>
            <a:off x="1357162" y="97845"/>
            <a:ext cx="3848401" cy="3200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CACF463-1BDE-403F-9F14-588CCFA55877}"/>
              </a:ext>
            </a:extLst>
          </p:cNvPr>
          <p:cNvSpPr/>
          <p:nvPr/>
        </p:nvSpPr>
        <p:spPr>
          <a:xfrm>
            <a:off x="5268587" y="97845"/>
            <a:ext cx="3848401" cy="2791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86DF49A-7C45-4D5E-88B6-F61CE59C266F}"/>
              </a:ext>
            </a:extLst>
          </p:cNvPr>
          <p:cNvSpPr/>
          <p:nvPr/>
        </p:nvSpPr>
        <p:spPr>
          <a:xfrm>
            <a:off x="9211377" y="97845"/>
            <a:ext cx="2387065" cy="27913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7E041B9-BC88-433D-A11A-2E7E598CD6C8}"/>
              </a:ext>
            </a:extLst>
          </p:cNvPr>
          <p:cNvSpPr/>
          <p:nvPr/>
        </p:nvSpPr>
        <p:spPr>
          <a:xfrm>
            <a:off x="11689310" y="97845"/>
            <a:ext cx="356135" cy="279132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EC74DAE-99CE-4C14-8BE3-AF8DC710FC9F}"/>
              </a:ext>
            </a:extLst>
          </p:cNvPr>
          <p:cNvCxnSpPr>
            <a:cxnSpLocks/>
          </p:cNvCxnSpPr>
          <p:nvPr/>
        </p:nvCxnSpPr>
        <p:spPr>
          <a:xfrm>
            <a:off x="1341111" y="365014"/>
            <a:ext cx="1301926" cy="286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A64D203-957F-465E-B2B3-DD2E204F5C7F}"/>
              </a:ext>
            </a:extLst>
          </p:cNvPr>
          <p:cNvCxnSpPr/>
          <p:nvPr/>
        </p:nvCxnSpPr>
        <p:spPr>
          <a:xfrm>
            <a:off x="5205563" y="279132"/>
            <a:ext cx="0" cy="682431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1AB0EDE-9A52-4767-9012-0CA112AC60D0}"/>
              </a:ext>
            </a:extLst>
          </p:cNvPr>
          <p:cNvCxnSpPr/>
          <p:nvPr/>
        </p:nvCxnSpPr>
        <p:spPr>
          <a:xfrm flipH="1">
            <a:off x="11359645" y="306238"/>
            <a:ext cx="238797" cy="34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FF4584D5-A0EE-4D44-B231-4A8514860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8355" y="651232"/>
            <a:ext cx="1038225" cy="612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Triangle rectangle 51">
            <a:extLst>
              <a:ext uri="{FF2B5EF4-FFF2-40B4-BE49-F238E27FC236}">
                <a16:creationId xmlns:a16="http://schemas.microsoft.com/office/drawing/2014/main" id="{D7AD2B80-654F-47DD-AA57-3CA0CC003EDD}"/>
              </a:ext>
            </a:extLst>
          </p:cNvPr>
          <p:cNvSpPr/>
          <p:nvPr/>
        </p:nvSpPr>
        <p:spPr>
          <a:xfrm rot="11067465" flipH="1">
            <a:off x="11370344" y="273276"/>
            <a:ext cx="247064" cy="4837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DEF881E-C4E8-44D4-85A4-92E4851D303B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958461" y="237411"/>
            <a:ext cx="310126" cy="41823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6F05282-EC97-436D-A78E-2F2983A2F478}"/>
              </a:ext>
            </a:extLst>
          </p:cNvPr>
          <p:cNvCxnSpPr>
            <a:cxnSpLocks/>
          </p:cNvCxnSpPr>
          <p:nvPr/>
        </p:nvCxnSpPr>
        <p:spPr>
          <a:xfrm flipH="1" flipV="1">
            <a:off x="1671955" y="382743"/>
            <a:ext cx="1936848" cy="32333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E87C2B0-2C2F-49F6-B13B-D2C426D08078}"/>
              </a:ext>
            </a:extLst>
          </p:cNvPr>
          <p:cNvCxnSpPr>
            <a:cxnSpLocks/>
          </p:cNvCxnSpPr>
          <p:nvPr/>
        </p:nvCxnSpPr>
        <p:spPr>
          <a:xfrm flipH="1" flipV="1">
            <a:off x="5268588" y="417886"/>
            <a:ext cx="1147430" cy="22382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AA310F12-6966-4367-BB4F-5986DCC4D28A}"/>
              </a:ext>
            </a:extLst>
          </p:cNvPr>
          <p:cNvCxnSpPr>
            <a:cxnSpLocks/>
          </p:cNvCxnSpPr>
          <p:nvPr/>
        </p:nvCxnSpPr>
        <p:spPr>
          <a:xfrm flipH="1">
            <a:off x="7922578" y="386502"/>
            <a:ext cx="1288799" cy="26276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2E6594D-62D8-490C-8E3F-2D931AD15D34}"/>
              </a:ext>
            </a:extLst>
          </p:cNvPr>
          <p:cNvCxnSpPr>
            <a:cxnSpLocks/>
          </p:cNvCxnSpPr>
          <p:nvPr/>
        </p:nvCxnSpPr>
        <p:spPr>
          <a:xfrm flipH="1">
            <a:off x="10253513" y="404083"/>
            <a:ext cx="1291495" cy="31396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F7D144D-1DCA-4866-B565-C832F94B707D}"/>
              </a:ext>
            </a:extLst>
          </p:cNvPr>
          <p:cNvCxnSpPr>
            <a:cxnSpLocks/>
          </p:cNvCxnSpPr>
          <p:nvPr/>
        </p:nvCxnSpPr>
        <p:spPr>
          <a:xfrm flipH="1" flipV="1">
            <a:off x="9243729" y="384539"/>
            <a:ext cx="24626" cy="25716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505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4250B-DAF6-49E5-88D3-96E659FB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38" y="2588560"/>
            <a:ext cx="7911164" cy="1325563"/>
          </a:xfrm>
        </p:spPr>
        <p:txBody>
          <a:bodyPr/>
          <a:lstStyle/>
          <a:p>
            <a:r>
              <a:rPr lang="fr-FR" dirty="0"/>
              <a:t>Exemple : avec un seul objet 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7136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35402F71-3071-40C4-9AA0-DDE44BF8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12" y="753427"/>
            <a:ext cx="5276850" cy="553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6618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C2816EC-CDD8-4ED9-B909-6F26E597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3" y="1730705"/>
            <a:ext cx="11827573" cy="33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5035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8E57C-15FF-4F2A-8130-D7F661B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D1F2B-94AE-4939-9B7C-9E466280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3300" b="1" dirty="0"/>
              <a:t>Décret n° 2018-1350 du 28 décembre 2018</a:t>
            </a:r>
            <a:r>
              <a:rPr lang="fr-FR" sz="3300" dirty="0"/>
              <a:t>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600" dirty="0"/>
              <a:t>Lien : </a:t>
            </a:r>
            <a:r>
              <a:rPr lang="fr-FR" sz="1600" dirty="0">
                <a:hlinkClick r:id="rId2"/>
              </a:rPr>
              <a:t>https://www.legifrance.gouv.fr/affichTexte.do?cidTexte=JORFTEXT000037884472&amp;categorieLien=id</a:t>
            </a:r>
            <a:endParaRPr lang="fr-FR" sz="1600" dirty="0"/>
          </a:p>
          <a:p>
            <a:r>
              <a:rPr lang="fr-FR" sz="3300" b="1" dirty="0"/>
              <a:t>Explication DVF : </a:t>
            </a:r>
            <a:endParaRPr lang="fr-FR" sz="3300" dirty="0"/>
          </a:p>
          <a:p>
            <a:pPr marL="0" indent="0">
              <a:buNone/>
            </a:pPr>
            <a:r>
              <a:rPr lang="fr-FR" sz="1600" dirty="0"/>
              <a:t>	Lien : </a:t>
            </a:r>
            <a:r>
              <a:rPr lang="fr-FR" sz="1600" dirty="0">
                <a:hlinkClick r:id="rId3"/>
              </a:rPr>
              <a:t>https://www.groupe-dvf.fr/vademecum-fiche-n1-quest-ce-que-dvf/</a:t>
            </a:r>
            <a:endParaRPr lang="fr-FR" sz="1600" dirty="0"/>
          </a:p>
          <a:p>
            <a:r>
              <a:rPr lang="fr-FR" sz="3300" b="1" dirty="0"/>
              <a:t>jeu de données ‘Demandes de valeurs foncières’ </a:t>
            </a:r>
            <a:r>
              <a:rPr lang="fr-FR" sz="3300" dirty="0"/>
              <a:t> : </a:t>
            </a:r>
          </a:p>
          <a:p>
            <a:pPr marL="0" indent="0">
              <a:buNone/>
            </a:pPr>
            <a:r>
              <a:rPr lang="fr-FR" sz="1600" dirty="0"/>
              <a:t>	Lien : </a:t>
            </a:r>
            <a:r>
              <a:rPr lang="fr-FR" sz="1600" dirty="0">
                <a:hlinkClick r:id="rId4"/>
              </a:rPr>
              <a:t>https://www.data.gouv.fr/fr/datasets/demandes-de-valeurs-foncieres/</a:t>
            </a:r>
            <a:endParaRPr lang="fr-FR" sz="1600" dirty="0"/>
          </a:p>
          <a:p>
            <a:r>
              <a:rPr lang="fr-FR" sz="3300" b="1" dirty="0"/>
              <a:t>Données interactive (carte) : </a:t>
            </a:r>
            <a:endParaRPr lang="fr-FR" sz="3300" dirty="0"/>
          </a:p>
          <a:p>
            <a:pPr marL="0" indent="0">
              <a:buNone/>
            </a:pPr>
            <a:r>
              <a:rPr lang="fr-FR" sz="1600" dirty="0"/>
              <a:t>	Lien :  </a:t>
            </a:r>
            <a:r>
              <a:rPr lang="fr-FR" sz="1600" dirty="0">
                <a:hlinkClick r:id="rId5"/>
              </a:rPr>
              <a:t>https://app.dvf.etalab.gouv.fr/</a:t>
            </a:r>
            <a:endParaRPr lang="fr-FR" sz="1600" dirty="0"/>
          </a:p>
          <a:p>
            <a:r>
              <a:rPr lang="fr-FR" sz="3300" b="1" dirty="0"/>
              <a:t>Article de Etalab sur </a:t>
            </a:r>
            <a:r>
              <a:rPr lang="fr-FR" sz="3300" b="1" dirty="0" err="1"/>
              <a:t>Dvf</a:t>
            </a:r>
            <a:r>
              <a:rPr lang="fr-FR" sz="3300" b="1" dirty="0"/>
              <a:t> :</a:t>
            </a:r>
          </a:p>
          <a:p>
            <a:pPr marL="0" indent="0">
              <a:buNone/>
            </a:pPr>
            <a:r>
              <a:rPr lang="fr-FR" sz="1600" dirty="0"/>
              <a:t>	Lien : </a:t>
            </a:r>
            <a:r>
              <a:rPr lang="fr-FR" sz="1600" dirty="0">
                <a:hlinkClick r:id="rId6"/>
              </a:rPr>
              <a:t>https://www.etalab.gouv.fr/ce-que-nous-avons-appris-avec-dvf</a:t>
            </a:r>
            <a:endParaRPr lang="fr-FR" sz="1600" dirty="0"/>
          </a:p>
          <a:p>
            <a:r>
              <a:rPr lang="fr-FR" sz="3300" b="1" dirty="0"/>
              <a:t>Micro-Api </a:t>
            </a:r>
            <a:r>
              <a:rPr lang="fr-FR" sz="3300" b="1" dirty="0" err="1"/>
              <a:t>dvf</a:t>
            </a:r>
            <a:r>
              <a:rPr lang="fr-FR" sz="3300" b="1" dirty="0"/>
              <a:t> :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	Lien : </a:t>
            </a:r>
            <a:r>
              <a:rPr lang="fr-FR" sz="1600" dirty="0">
                <a:hlinkClick r:id="rId7"/>
              </a:rPr>
              <a:t>https://www.data.gouv.fr/fr/reuses/micro-api-dvf-demande-de-valeurs-foncieres/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2731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B2F7E-5954-41CC-AA98-3E0DE0C9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714" y="1116277"/>
            <a:ext cx="6658722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r>
              <a:rPr lang="en-US" sz="2400" b="1" dirty="0" err="1">
                <a:latin typeface="Adobe Caslon Pro Bold" panose="0205070206050A020403" pitchFamily="18" charset="0"/>
              </a:rPr>
              <a:t>D</a:t>
            </a:r>
            <a:r>
              <a:rPr lang="en-US" sz="2400" dirty="0" err="1">
                <a:latin typeface="Adobe Caslon Pro Bold" panose="0205070206050A020403" pitchFamily="18" charset="0"/>
              </a:rPr>
              <a:t>emandes</a:t>
            </a:r>
            <a:r>
              <a:rPr lang="en-US" sz="2400" dirty="0">
                <a:latin typeface="Adobe Caslon Pro Bold" panose="0205070206050A020403" pitchFamily="18" charset="0"/>
              </a:rPr>
              <a:t> de </a:t>
            </a:r>
            <a:r>
              <a:rPr lang="en-US" sz="2400" b="1" dirty="0" err="1">
                <a:latin typeface="Adobe Caslon Pro Bold" panose="0205070206050A020403" pitchFamily="18" charset="0"/>
              </a:rPr>
              <a:t>V</a:t>
            </a:r>
            <a:r>
              <a:rPr lang="en-US" sz="2400" dirty="0" err="1">
                <a:latin typeface="Adobe Caslon Pro Bold" panose="0205070206050A020403" pitchFamily="18" charset="0"/>
              </a:rPr>
              <a:t>aleurs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F</a:t>
            </a:r>
            <a:r>
              <a:rPr lang="en-US" sz="2400" dirty="0" err="1">
                <a:latin typeface="Adobe Caslon Pro Bold" panose="0205070206050A020403" pitchFamily="18" charset="0"/>
              </a:rPr>
              <a:t>oncieres</a:t>
            </a:r>
            <a:endParaRPr lang="en-US" sz="2400" dirty="0">
              <a:latin typeface="Adobe Caslon Pro Bold" panose="0205070206050A020403" pitchFamily="18" charset="0"/>
            </a:endParaRPr>
          </a:p>
          <a:p>
            <a:endParaRPr lang="en-US" sz="2400" dirty="0">
              <a:latin typeface="Adobe Caslon Pro Bold" panose="0205070206050A020403" pitchFamily="18" charset="0"/>
            </a:endParaRPr>
          </a:p>
          <a:p>
            <a:r>
              <a:rPr lang="en-US" sz="2400" dirty="0">
                <a:latin typeface="Adobe Caslon Pro Bold" panose="0205070206050A020403" pitchFamily="18" charset="0"/>
              </a:rPr>
              <a:t>Mutations </a:t>
            </a:r>
            <a:r>
              <a:rPr lang="en-US" sz="2400" dirty="0" err="1">
                <a:latin typeface="Adobe Caslon Pro Bold" panose="0205070206050A020403" pitchFamily="18" charset="0"/>
              </a:rPr>
              <a:t>immobilières</a:t>
            </a:r>
            <a:r>
              <a:rPr lang="en-US" sz="2400" dirty="0">
                <a:latin typeface="Adobe Caslon Pro Bold" panose="0205070206050A020403" pitchFamily="18" charset="0"/>
              </a:rPr>
              <a:t> des 5 </a:t>
            </a:r>
            <a:r>
              <a:rPr lang="en-US" sz="2400" dirty="0" err="1">
                <a:latin typeface="Adobe Caslon Pro Bold" panose="0205070206050A020403" pitchFamily="18" charset="0"/>
              </a:rPr>
              <a:t>dernières</a:t>
            </a:r>
            <a:r>
              <a:rPr lang="en-US" sz="2400" dirty="0"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latin typeface="Adobe Caslon Pro Bold" panose="0205070206050A020403" pitchFamily="18" charset="0"/>
              </a:rPr>
              <a:t>années</a:t>
            </a:r>
            <a:r>
              <a:rPr lang="en-US" sz="2400" dirty="0">
                <a:latin typeface="Adobe Caslon Pro Bold" panose="0205070206050A020403" pitchFamily="18" charset="0"/>
              </a:rPr>
              <a:t>.</a:t>
            </a:r>
          </a:p>
          <a:p>
            <a:endParaRPr lang="en-US" sz="2400" dirty="0">
              <a:latin typeface="Adobe Caslon Pro Bold" panose="0205070206050A020403" pitchFamily="18" charset="0"/>
            </a:endParaRPr>
          </a:p>
          <a:p>
            <a:r>
              <a:rPr lang="en-US" sz="2400" dirty="0" err="1">
                <a:latin typeface="Adobe Caslon Pro Bold" panose="0205070206050A020403" pitchFamily="18" charset="0"/>
              </a:rPr>
              <a:t>Fournis</a:t>
            </a:r>
            <a:r>
              <a:rPr lang="en-US" sz="2400" dirty="0">
                <a:latin typeface="Adobe Caslon Pro Bold" panose="0205070206050A020403" pitchFamily="18" charset="0"/>
              </a:rPr>
              <a:t> par la </a:t>
            </a:r>
            <a:r>
              <a:rPr lang="en-US" sz="2400" dirty="0" err="1">
                <a:latin typeface="Adobe Caslon Pro Bold" panose="0205070206050A020403" pitchFamily="18" charset="0"/>
              </a:rPr>
              <a:t>DGFiP</a:t>
            </a:r>
            <a:endParaRPr lang="en-US" sz="2400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57" y="2635858"/>
            <a:ext cx="3494362" cy="1891083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Qu’est ce que DVF ?</a:t>
            </a:r>
          </a:p>
        </p:txBody>
      </p:sp>
    </p:spTree>
    <p:extLst>
      <p:ext uri="{BB962C8B-B14F-4D97-AF65-F5344CB8AC3E}">
        <p14:creationId xmlns:p14="http://schemas.microsoft.com/office/powerpoint/2010/main" val="35406008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B2F7E-5954-41CC-AA98-3E0DE0C9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714" y="11162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Adobe Caslon Pro Bold" panose="0205070206050A020403" pitchFamily="18" charset="0"/>
              </a:rPr>
              <a:t>Initié</a:t>
            </a:r>
            <a:r>
              <a:rPr lang="en-US" sz="2400" b="1" dirty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en</a:t>
            </a:r>
            <a:r>
              <a:rPr lang="en-US" sz="2400" b="1" dirty="0">
                <a:latin typeface="Adobe Caslon Pro Bold" panose="0205070206050A020403" pitchFamily="18" charset="0"/>
              </a:rPr>
              <a:t> 2006</a:t>
            </a: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Adobe Caslon Pro Bold" panose="0205070206050A020403" pitchFamily="18" charset="0"/>
              </a:rPr>
              <a:t>Publication du </a:t>
            </a:r>
            <a:r>
              <a:rPr lang="en-US" sz="2400" b="1" dirty="0" err="1">
                <a:latin typeface="Adobe Caslon Pro Bold" panose="0205070206050A020403" pitchFamily="18" charset="0"/>
              </a:rPr>
              <a:t>décret</a:t>
            </a:r>
            <a:r>
              <a:rPr lang="en-US" sz="2400" b="1" dirty="0">
                <a:latin typeface="Adobe Caslon Pro Bold" panose="0205070206050A020403" pitchFamily="18" charset="0"/>
              </a:rPr>
              <a:t> 2018-1350</a:t>
            </a: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Adobe Caslon Pro Bold" panose="0205070206050A020403" pitchFamily="18" charset="0"/>
              </a:rPr>
              <a:t>Ouverture</a:t>
            </a:r>
            <a:r>
              <a:rPr lang="en-US" sz="2400" b="1" dirty="0">
                <a:latin typeface="Adobe Caslon Pro Bold" panose="0205070206050A020403" pitchFamily="18" charset="0"/>
              </a:rPr>
              <a:t> à tout public le 24 Avril 2019</a:t>
            </a:r>
            <a:endParaRPr lang="en-US" sz="2400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67" y="2483458"/>
            <a:ext cx="3494362" cy="1891083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Origine de la démarche    </a:t>
            </a:r>
          </a:p>
        </p:txBody>
      </p:sp>
    </p:spTree>
    <p:extLst>
      <p:ext uri="{BB962C8B-B14F-4D97-AF65-F5344CB8AC3E}">
        <p14:creationId xmlns:p14="http://schemas.microsoft.com/office/powerpoint/2010/main" val="24112854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B2F7E-5954-41CC-AA98-3E0DE0C9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714" y="11162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Adobe Caslon Pro Bold" panose="0205070206050A020403" pitchFamily="18" charset="0"/>
              </a:rPr>
              <a:t>“Assurer </a:t>
            </a:r>
            <a:r>
              <a:rPr lang="en-US" sz="2400" b="1" dirty="0" err="1">
                <a:latin typeface="Adobe Caslon Pro Bold" panose="0205070206050A020403" pitchFamily="18" charset="0"/>
              </a:rPr>
              <a:t>une</a:t>
            </a:r>
            <a:r>
              <a:rPr lang="en-US" sz="2400" b="1" dirty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meilleure</a:t>
            </a:r>
            <a:r>
              <a:rPr lang="en-US" sz="2400" b="1" dirty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connaissance</a:t>
            </a:r>
            <a:r>
              <a:rPr lang="en-US" sz="2400" b="1" dirty="0">
                <a:latin typeface="Adobe Caslon Pro Bold" panose="0205070206050A020403" pitchFamily="18" charset="0"/>
              </a:rPr>
              <a:t> et transparence des </a:t>
            </a:r>
            <a:r>
              <a:rPr lang="en-US" sz="2400" b="1" dirty="0" err="1">
                <a:latin typeface="Adobe Caslon Pro Bold" panose="0205070206050A020403" pitchFamily="18" charset="0"/>
              </a:rPr>
              <a:t>marchés</a:t>
            </a:r>
            <a:r>
              <a:rPr lang="en-US" sz="2400" b="1" dirty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fonciers</a:t>
            </a:r>
            <a:r>
              <a:rPr lang="en-US" sz="2400" b="1" dirty="0">
                <a:latin typeface="Adobe Caslon Pro Bold" panose="0205070206050A020403" pitchFamily="18" charset="0"/>
              </a:rPr>
              <a:t> et </a:t>
            </a:r>
            <a:r>
              <a:rPr lang="en-US" sz="2400" b="1" dirty="0" err="1">
                <a:latin typeface="Adobe Caslon Pro Bold" panose="0205070206050A020403" pitchFamily="18" charset="0"/>
              </a:rPr>
              <a:t>immobiliers</a:t>
            </a:r>
            <a:r>
              <a:rPr lang="en-US" sz="2400" b="1" dirty="0">
                <a:latin typeface="Adobe Caslon Pro Bold" panose="0205070206050A020403" pitchFamily="18" charset="0"/>
              </a:rPr>
              <a:t>”</a:t>
            </a: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Les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avantages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principaux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Gratuité</a:t>
            </a: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 de la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donnée</a:t>
            </a:r>
            <a:endParaRPr lang="en-US" sz="1600" dirty="0">
              <a:solidFill>
                <a:schemeClr val="tx2"/>
              </a:solidFill>
              <a:latin typeface="Adobe Caslon Pro Bold" panose="0205070206050A0204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Donner plus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d’informations</a:t>
            </a: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 aux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acheteurs</a:t>
            </a:r>
            <a:endParaRPr lang="en-US" sz="1600" dirty="0">
              <a:solidFill>
                <a:schemeClr val="tx2"/>
              </a:solidFill>
              <a:latin typeface="Adobe Caslon Pro Bold" panose="0205070206050A0204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Existence d’un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référentiel</a:t>
            </a: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commun</a:t>
            </a:r>
            <a:endParaRPr lang="en-US" sz="1600" dirty="0">
              <a:solidFill>
                <a:schemeClr val="tx2"/>
              </a:solidFill>
              <a:latin typeface="Adobe Caslon Pro Bold" panose="0205070206050A0204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Facilitation du dialogue entre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acteurs</a:t>
            </a:r>
            <a:endParaRPr lang="en-US" sz="1600" dirty="0">
              <a:solidFill>
                <a:schemeClr val="tx2"/>
              </a:solidFill>
              <a:latin typeface="Adobe Caslon Pro Bold" panose="0205070206050A0204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Permettre</a:t>
            </a: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 la creation de services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autour</a:t>
            </a:r>
            <a:r>
              <a:rPr lang="en-US" sz="1600" dirty="0">
                <a:solidFill>
                  <a:schemeClr val="tx2"/>
                </a:solidFill>
                <a:latin typeface="Adobe Caslon Pro Bold" panose="0205070206050A020403" pitchFamily="18" charset="0"/>
              </a:rPr>
              <a:t> des </a:t>
            </a:r>
            <a:r>
              <a:rPr lang="en-US" sz="1600" dirty="0" err="1">
                <a:solidFill>
                  <a:schemeClr val="tx2"/>
                </a:solidFill>
                <a:latin typeface="Adobe Caslon Pro Bold" panose="0205070206050A020403" pitchFamily="18" charset="0"/>
              </a:rPr>
              <a:t>données</a:t>
            </a:r>
            <a:endParaRPr lang="en-US" sz="1600" dirty="0">
              <a:solidFill>
                <a:schemeClr val="tx2"/>
              </a:solidFill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67" y="2483458"/>
            <a:ext cx="3494362" cy="1891083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Pourquoi DVF ?</a:t>
            </a:r>
          </a:p>
        </p:txBody>
      </p:sp>
    </p:spTree>
    <p:extLst>
      <p:ext uri="{BB962C8B-B14F-4D97-AF65-F5344CB8AC3E}">
        <p14:creationId xmlns:p14="http://schemas.microsoft.com/office/powerpoint/2010/main" val="34122250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67" y="2483458"/>
            <a:ext cx="3494362" cy="1891083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Origine des données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F264C3A-9BA8-4BC1-8426-43628CE05B53}"/>
              </a:ext>
            </a:extLst>
          </p:cNvPr>
          <p:cNvSpPr/>
          <p:nvPr/>
        </p:nvSpPr>
        <p:spPr>
          <a:xfrm rot="20055695">
            <a:off x="5058248" y="2067138"/>
            <a:ext cx="1568907" cy="9377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BAA9D44-7124-4E1B-9032-53859EEE67DD}"/>
              </a:ext>
            </a:extLst>
          </p:cNvPr>
          <p:cNvSpPr/>
          <p:nvPr/>
        </p:nvSpPr>
        <p:spPr>
          <a:xfrm rot="1583035">
            <a:off x="5057386" y="3563052"/>
            <a:ext cx="1568907" cy="9377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CBB9D8-134B-4AC2-8C1F-C759D9E35578}"/>
              </a:ext>
            </a:extLst>
          </p:cNvPr>
          <p:cNvSpPr txBox="1"/>
          <p:nvPr/>
        </p:nvSpPr>
        <p:spPr>
          <a:xfrm>
            <a:off x="6760307" y="1667850"/>
            <a:ext cx="3779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Service de la publicité foncière</a:t>
            </a:r>
          </a:p>
          <a:p>
            <a:r>
              <a:rPr lang="fr-FR" sz="2000" dirty="0"/>
              <a:t>via la saisie par les notaires des données d’enregistrement des actes dans l’application </a:t>
            </a:r>
            <a:r>
              <a:rPr lang="fr-FR" sz="2000" dirty="0" err="1"/>
              <a:t>Télé@actes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B35F9F-874E-4CC6-B1DF-B8FC390ED2F8}"/>
              </a:ext>
            </a:extLst>
          </p:cNvPr>
          <p:cNvSpPr txBox="1"/>
          <p:nvPr/>
        </p:nvSpPr>
        <p:spPr>
          <a:xfrm>
            <a:off x="6760307" y="3675094"/>
            <a:ext cx="3779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Informations cadastrales </a:t>
            </a:r>
          </a:p>
          <a:p>
            <a:r>
              <a:rPr lang="fr-FR" sz="2000" dirty="0"/>
              <a:t>Mises à jour avec les déclarations des propriétaires lors de la construction ou de la modification des biens.</a:t>
            </a:r>
          </a:p>
        </p:txBody>
      </p:sp>
    </p:spTree>
    <p:extLst>
      <p:ext uri="{BB962C8B-B14F-4D97-AF65-F5344CB8AC3E}">
        <p14:creationId xmlns:p14="http://schemas.microsoft.com/office/powerpoint/2010/main" val="21866228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B2F7E-5954-41CC-AA98-3E0DE0C9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714" y="11162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9E0059-2B30-42A6-9940-033EA338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1" y="1782152"/>
            <a:ext cx="11570715" cy="3018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31759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8" y="2483458"/>
            <a:ext cx="3494362" cy="1891083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Croisement de deux applications de la DGFiP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D096EC8-2457-43C3-8E84-EF937916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68" y="488601"/>
            <a:ext cx="4719338" cy="5880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6036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B2F7E-5954-41CC-AA98-3E0DE0C9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714" y="11162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4FB9FE-E253-4F74-A5A5-BE3C5D7A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25" y="320040"/>
            <a:ext cx="4276325" cy="61906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D08996-77FE-491D-8652-431C31AA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30" y="1617650"/>
            <a:ext cx="4726165" cy="36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265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20A0662-FFD7-42AF-ABF3-CFC2126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67" y="2483458"/>
            <a:ext cx="3494362" cy="1891083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Utilisation </a:t>
            </a:r>
            <a:r>
              <a:rPr lang="fr-FR" dirty="0" err="1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intéractive</a:t>
            </a:r>
            <a:endParaRPr lang="fr-FR" dirty="0">
              <a:solidFill>
                <a:schemeClr val="accent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357F743-E1DA-4D90-BEE1-AFA599F9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97" y="1186535"/>
            <a:ext cx="6250769" cy="448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9936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426</Words>
  <Application>Microsoft Office PowerPoint</Application>
  <PresentationFormat>Grand écran</PresentationFormat>
  <Paragraphs>89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Adobe Myungjo Std M</vt:lpstr>
      <vt:lpstr>Adobe Caslon Pro Bold</vt:lpstr>
      <vt:lpstr>Arial</vt:lpstr>
      <vt:lpstr>Calibri</vt:lpstr>
      <vt:lpstr>Calibri Light</vt:lpstr>
      <vt:lpstr>Wingdings</vt:lpstr>
      <vt:lpstr>Thème Office</vt:lpstr>
      <vt:lpstr>Script Bash prix du m² par ville</vt:lpstr>
      <vt:lpstr>Qu’est ce que DVF ?</vt:lpstr>
      <vt:lpstr>Origine de la démarche    </vt:lpstr>
      <vt:lpstr>Pourquoi DVF ?</vt:lpstr>
      <vt:lpstr>Origine des données</vt:lpstr>
      <vt:lpstr>Présentation PowerPoint</vt:lpstr>
      <vt:lpstr>Croisement de deux applications de la DGFiP</vt:lpstr>
      <vt:lpstr>Présentation PowerPoint</vt:lpstr>
      <vt:lpstr>Utilisation intéractive</vt:lpstr>
      <vt:lpstr>Le retour d’Etalab sur leur projet</vt:lpstr>
      <vt:lpstr>Une API à disposition</vt:lpstr>
      <vt:lpstr>Commande jq</vt:lpstr>
      <vt:lpstr>Utilisation de la commande pour le script</vt:lpstr>
      <vt:lpstr>Présentation PowerPoint</vt:lpstr>
      <vt:lpstr>Exemple : avec un seul objet Json</vt:lpstr>
      <vt:lpstr>Présentation PowerPoint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Bash prix du m² par ville</dc:title>
  <dc:creator>adelk</dc:creator>
  <cp:lastModifiedBy>adelk</cp:lastModifiedBy>
  <cp:revision>25</cp:revision>
  <dcterms:created xsi:type="dcterms:W3CDTF">2019-12-18T22:00:01Z</dcterms:created>
  <dcterms:modified xsi:type="dcterms:W3CDTF">2019-12-19T23:38:34Z</dcterms:modified>
</cp:coreProperties>
</file>